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2" r:id="rId1"/>
  </p:sldMasterIdLst>
  <p:notesMasterIdLst>
    <p:notesMasterId r:id="rId37"/>
  </p:notesMasterIdLst>
  <p:handoutMasterIdLst>
    <p:handoutMasterId r:id="rId38"/>
  </p:handoutMasterIdLst>
  <p:sldIdLst>
    <p:sldId id="514" r:id="rId2"/>
    <p:sldId id="552" r:id="rId3"/>
    <p:sldId id="553" r:id="rId4"/>
    <p:sldId id="555" r:id="rId5"/>
    <p:sldId id="548" r:id="rId6"/>
    <p:sldId id="551" r:id="rId7"/>
    <p:sldId id="559" r:id="rId8"/>
    <p:sldId id="558" r:id="rId9"/>
    <p:sldId id="560" r:id="rId10"/>
    <p:sldId id="556" r:id="rId11"/>
    <p:sldId id="562" r:id="rId12"/>
    <p:sldId id="550" r:id="rId13"/>
    <p:sldId id="557" r:id="rId14"/>
    <p:sldId id="549" r:id="rId15"/>
    <p:sldId id="546" r:id="rId16"/>
    <p:sldId id="544" r:id="rId17"/>
    <p:sldId id="564" r:id="rId18"/>
    <p:sldId id="566" r:id="rId19"/>
    <p:sldId id="567" r:id="rId20"/>
    <p:sldId id="568" r:id="rId21"/>
    <p:sldId id="569" r:id="rId22"/>
    <p:sldId id="570" r:id="rId23"/>
    <p:sldId id="571" r:id="rId24"/>
    <p:sldId id="572" r:id="rId25"/>
    <p:sldId id="573" r:id="rId26"/>
    <p:sldId id="574" r:id="rId27"/>
    <p:sldId id="565" r:id="rId28"/>
    <p:sldId id="545" r:id="rId29"/>
    <p:sldId id="561" r:id="rId30"/>
    <p:sldId id="563" r:id="rId31"/>
    <p:sldId id="575" r:id="rId32"/>
    <p:sldId id="530" r:id="rId33"/>
    <p:sldId id="532" r:id="rId34"/>
    <p:sldId id="533" r:id="rId35"/>
    <p:sldId id="576" r:id="rId36"/>
  </p:sldIdLst>
  <p:sldSz cx="10287000" cy="6858000" type="35mm"/>
  <p:notesSz cx="6858000" cy="9144000"/>
  <p:kinsoku lang="ja-JP" invalStChars="" invalEndChars="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userDrawn="1">
          <p15:clr>
            <a:srgbClr val="A4A3A4"/>
          </p15:clr>
        </p15:guide>
        <p15:guide id="7" orient="horz" pos="4065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11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4FFB"/>
    <a:srgbClr val="618FFD"/>
    <a:srgbClr val="FFFFFF"/>
    <a:srgbClr val="C8FEC8"/>
    <a:srgbClr val="000000"/>
    <a:srgbClr val="FCFEB9"/>
    <a:srgbClr val="FDE3BA"/>
    <a:srgbClr val="004640"/>
    <a:srgbClr val="002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howGuides="1">
      <p:cViewPr varScale="1">
        <p:scale>
          <a:sx n="78" d="100"/>
          <a:sy n="78" d="100"/>
        </p:scale>
        <p:origin x="-528" y="-96"/>
      </p:cViewPr>
      <p:guideLst>
        <p:guide orient="horz"/>
        <p:guide orient="horz" pos="4065"/>
        <p:guide orient="horz" pos="935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J%20Drive\Biocontrol\Retention%20Greenfoxtail\Retention%20greenfoxtail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Tables!$O$54</c:f>
              <c:strCache>
                <c:ptCount val="1"/>
                <c:pt idx="0">
                  <c:v>ul/plant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114FFB"/>
              </a:solidFill>
              <a:ln w="9525">
                <a:noFill/>
              </a:ln>
              <a:effectLst/>
            </c:spPr>
          </c:marker>
          <c:trendline>
            <c:spPr>
              <a:ln w="34925" cap="rnd">
                <a:solidFill>
                  <a:srgbClr val="114FFB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Tables!$N$55:$N$90</c:f>
              <c:numCache>
                <c:formatCode>0.0</c:formatCode>
                <c:ptCount val="36"/>
                <c:pt idx="0">
                  <c:v>906.85897435897436</c:v>
                </c:pt>
                <c:pt idx="1">
                  <c:v>886.46153846153845</c:v>
                </c:pt>
                <c:pt idx="2">
                  <c:v>905.35897435897425</c:v>
                </c:pt>
                <c:pt idx="3">
                  <c:v>890.69230769230774</c:v>
                </c:pt>
                <c:pt idx="4">
                  <c:v>871.61538461538464</c:v>
                </c:pt>
                <c:pt idx="5">
                  <c:v>846.67948717948718</c:v>
                </c:pt>
                <c:pt idx="6">
                  <c:v>487.23076923076934</c:v>
                </c:pt>
                <c:pt idx="7">
                  <c:v>479.9871794871795</c:v>
                </c:pt>
                <c:pt idx="8">
                  <c:v>491.4615384615384</c:v>
                </c:pt>
                <c:pt idx="9">
                  <c:v>456.05128205128204</c:v>
                </c:pt>
                <c:pt idx="10">
                  <c:v>471.11538461538464</c:v>
                </c:pt>
                <c:pt idx="11">
                  <c:v>476.34615384615381</c:v>
                </c:pt>
                <c:pt idx="12">
                  <c:v>199.84615384615381</c:v>
                </c:pt>
                <c:pt idx="13">
                  <c:v>185.80769230769232</c:v>
                </c:pt>
                <c:pt idx="14">
                  <c:v>180.56410256410257</c:v>
                </c:pt>
                <c:pt idx="15">
                  <c:v>169.84615384615381</c:v>
                </c:pt>
                <c:pt idx="16">
                  <c:v>145.55128205128207</c:v>
                </c:pt>
                <c:pt idx="17">
                  <c:v>146.91025641025641</c:v>
                </c:pt>
                <c:pt idx="20">
                  <c:v>1880</c:v>
                </c:pt>
                <c:pt idx="21">
                  <c:v>1960.3846153846152</c:v>
                </c:pt>
                <c:pt idx="22">
                  <c:v>2099.4871794871792</c:v>
                </c:pt>
                <c:pt idx="23">
                  <c:v>1898.5576923076924</c:v>
                </c:pt>
                <c:pt idx="24">
                  <c:v>1217.5897435897434</c:v>
                </c:pt>
                <c:pt idx="25">
                  <c:v>1171.9358974358972</c:v>
                </c:pt>
                <c:pt idx="26">
                  <c:v>1187.6153846153848</c:v>
                </c:pt>
                <c:pt idx="27">
                  <c:v>1182.8974358974356</c:v>
                </c:pt>
                <c:pt idx="28">
                  <c:v>1150.5769230769233</c:v>
                </c:pt>
                <c:pt idx="29">
                  <c:v>1209.602564102564</c:v>
                </c:pt>
                <c:pt idx="30">
                  <c:v>497.17948717948718</c:v>
                </c:pt>
                <c:pt idx="31">
                  <c:v>516.91025641025647</c:v>
                </c:pt>
                <c:pt idx="32">
                  <c:v>451.17948717948718</c:v>
                </c:pt>
                <c:pt idx="33">
                  <c:v>432.08974358974365</c:v>
                </c:pt>
                <c:pt idx="34">
                  <c:v>486.43589743589746</c:v>
                </c:pt>
                <c:pt idx="35">
                  <c:v>457.61538461538453</c:v>
                </c:pt>
              </c:numCache>
            </c:numRef>
          </c:xVal>
          <c:yVal>
            <c:numRef>
              <c:f>Tables!$O$55:$O$90</c:f>
              <c:numCache>
                <c:formatCode>0.0</c:formatCode>
                <c:ptCount val="36"/>
                <c:pt idx="0">
                  <c:v>2.6260657734470159</c:v>
                </c:pt>
                <c:pt idx="1">
                  <c:v>2.3178773444477518</c:v>
                </c:pt>
                <c:pt idx="2">
                  <c:v>1.7141130727196303</c:v>
                </c:pt>
                <c:pt idx="3">
                  <c:v>1.8382744836775484</c:v>
                </c:pt>
                <c:pt idx="4">
                  <c:v>2.006290002207018</c:v>
                </c:pt>
                <c:pt idx="5">
                  <c:v>2.0096238938053097</c:v>
                </c:pt>
                <c:pt idx="6">
                  <c:v>1.2239518147684605</c:v>
                </c:pt>
                <c:pt idx="7">
                  <c:v>1.2319178427419355</c:v>
                </c:pt>
                <c:pt idx="8">
                  <c:v>1.4909407247420206</c:v>
                </c:pt>
                <c:pt idx="9">
                  <c:v>1.2646481038606081</c:v>
                </c:pt>
                <c:pt idx="10">
                  <c:v>1.1737023139462164</c:v>
                </c:pt>
                <c:pt idx="11">
                  <c:v>1.3492593269934163</c:v>
                </c:pt>
                <c:pt idx="12">
                  <c:v>0.58119478334034491</c:v>
                </c:pt>
                <c:pt idx="13">
                  <c:v>0.51383469125214409</c:v>
                </c:pt>
                <c:pt idx="14">
                  <c:v>0.65314913844325606</c:v>
                </c:pt>
                <c:pt idx="15">
                  <c:v>0.50861006289308175</c:v>
                </c:pt>
                <c:pt idx="16">
                  <c:v>0.53323609085226076</c:v>
                </c:pt>
                <c:pt idx="17">
                  <c:v>0.55429714683368136</c:v>
                </c:pt>
                <c:pt idx="18">
                  <c:v>4.3080718021873512</c:v>
                </c:pt>
                <c:pt idx="19">
                  <c:v>4.1158524811739721</c:v>
                </c:pt>
                <c:pt idx="20">
                  <c:v>3.9367233798508887</c:v>
                </c:pt>
                <c:pt idx="21">
                  <c:v>5.2643385164414997</c:v>
                </c:pt>
                <c:pt idx="22">
                  <c:v>4.6141596316193407</c:v>
                </c:pt>
                <c:pt idx="23">
                  <c:v>4.9374440465532681</c:v>
                </c:pt>
                <c:pt idx="24">
                  <c:v>3.5661397670549086</c:v>
                </c:pt>
                <c:pt idx="25">
                  <c:v>3.1881115969185929</c:v>
                </c:pt>
                <c:pt idx="26">
                  <c:v>3.1440166975881261</c:v>
                </c:pt>
                <c:pt idx="27">
                  <c:v>3.3713813540004556</c:v>
                </c:pt>
                <c:pt idx="28">
                  <c:v>3.2616974972796515</c:v>
                </c:pt>
                <c:pt idx="29">
                  <c:v>3.3616205858198738</c:v>
                </c:pt>
                <c:pt idx="30">
                  <c:v>1.632160909856782</c:v>
                </c:pt>
                <c:pt idx="31">
                  <c:v>1.7195195801372629</c:v>
                </c:pt>
                <c:pt idx="32">
                  <c:v>1.8040231761057612</c:v>
                </c:pt>
                <c:pt idx="33">
                  <c:v>1.3617949330783938</c:v>
                </c:pt>
                <c:pt idx="34">
                  <c:v>1.6616247865333007</c:v>
                </c:pt>
                <c:pt idx="35">
                  <c:v>1.489635157545605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36608"/>
        <c:axId val="84161664"/>
      </c:scatterChart>
      <c:valAx>
        <c:axId val="8403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1"/>
                  <a:t>Water volume (L/ha)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61664"/>
        <c:crosses val="autoZero"/>
        <c:crossBetween val="midCat"/>
      </c:valAx>
      <c:valAx>
        <c:axId val="841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1" dirty="0"/>
                  <a:t>Foxtail spray </a:t>
                </a:r>
                <a:r>
                  <a:rPr lang="en-CA" sz="2000" b="1" dirty="0" smtClean="0"/>
                  <a:t>retention</a:t>
                </a:r>
                <a:br>
                  <a:rPr lang="en-CA" sz="2000" b="1" dirty="0" smtClean="0"/>
                </a:br>
                <a:r>
                  <a:rPr lang="en-CA" sz="2000" b="1" dirty="0" smtClean="0"/>
                  <a:t> </a:t>
                </a:r>
                <a:r>
                  <a:rPr lang="en-CA" sz="2000" b="1" dirty="0"/>
                  <a:t>(µL/g</a:t>
                </a:r>
                <a:r>
                  <a:rPr lang="en-CA" sz="2000" b="1" baseline="0" dirty="0"/>
                  <a:t> </a:t>
                </a:r>
                <a:r>
                  <a:rPr lang="en-CA" sz="2000" b="1" baseline="0" dirty="0" err="1"/>
                  <a:t>dw</a:t>
                </a:r>
                <a:r>
                  <a:rPr lang="en-CA" sz="2000" b="1" baseline="0" dirty="0"/>
                  <a:t>)</a:t>
                </a:r>
                <a:endParaRPr lang="en-CA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36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46825" y="866933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950" tIns="53975" rIns="107950" bIns="53975" anchor="ctr">
            <a:spAutoFit/>
          </a:bodyPr>
          <a:lstStyle>
            <a:lvl1pPr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9500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7413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46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18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90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62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A396737-B34B-4014-8CFA-8BA6A3BBA496}" type="slidenum">
              <a:rPr lang="en-US" sz="1700">
                <a:latin typeface="Arial" panose="020B0604020202020204" pitchFamily="34" charset="0"/>
              </a:rPr>
              <a:pPr algn="r"/>
              <a:t>‹#›</a:t>
            </a:fld>
            <a:endParaRPr lang="en-US" sz="17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0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950" tIns="53975" rIns="107950" bIns="53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46825" y="866933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950" tIns="53975" rIns="107950" bIns="53975" anchor="ctr">
            <a:spAutoFit/>
          </a:bodyPr>
          <a:lstStyle>
            <a:lvl1pPr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9500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7413" defTabSz="107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46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18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90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6213" defTabSz="1079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2A1B619-CE74-49CF-92B5-D711A19A2EA6}" type="slidenum">
              <a:rPr lang="en-US" sz="1700">
                <a:latin typeface="Arial" panose="020B0604020202020204" pitchFamily="34" charset="0"/>
              </a:rPr>
              <a:pPr algn="r"/>
              <a:t>‹#›</a:t>
            </a:fld>
            <a:endParaRPr lang="en-US" sz="17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46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39750" algn="l" defTabSz="1079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79500" algn="l" defTabSz="1079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19250" algn="l" defTabSz="1079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57413" algn="l" defTabSz="1079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78263" y="3175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78263" y="8682038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175" y="8682038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175" y="31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850" y="720725"/>
            <a:ext cx="5397500" cy="3598863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</p:spPr>
        <p:txBody>
          <a:bodyPr/>
          <a:lstStyle>
            <a:lvl1pPr defTabSz="990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9C44AB-9422-4FE9-9181-78516B1679A4}" type="slidenum">
              <a:rPr lang="en-US" sz="1300" u="none"/>
              <a:pPr/>
              <a:t>9</a:t>
            </a:fld>
            <a:endParaRPr lang="en-US" sz="1300" u="none"/>
          </a:p>
        </p:txBody>
      </p:sp>
    </p:spTree>
    <p:extLst>
      <p:ext uri="{BB962C8B-B14F-4D97-AF65-F5344CB8AC3E}">
        <p14:creationId xmlns:p14="http://schemas.microsoft.com/office/powerpoint/2010/main" val="152216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219" y="2514601"/>
            <a:ext cx="742550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5219" y="4777381"/>
            <a:ext cx="742550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701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218" y="609600"/>
            <a:ext cx="741598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218" y="4354046"/>
            <a:ext cx="741598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639" y="609600"/>
            <a:ext cx="687328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7969" y="3505200"/>
            <a:ext cx="63606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218" y="4354046"/>
            <a:ext cx="741598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034356" y="648005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90725" y="2905306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218" y="2438402"/>
            <a:ext cx="741598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5218" y="5181600"/>
            <a:ext cx="741598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51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61639" y="609600"/>
            <a:ext cx="687328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217" y="4343400"/>
            <a:ext cx="7524329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5217" y="5181600"/>
            <a:ext cx="7524329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2034356" y="648005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0725" y="2905306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93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218" y="627407"/>
            <a:ext cx="741598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85218" y="4343400"/>
            <a:ext cx="741598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5218" y="5181600"/>
            <a:ext cx="741598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44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04" y="624110"/>
            <a:ext cx="8922197" cy="6443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218" y="2133600"/>
            <a:ext cx="7415983" cy="3777622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742950" indent="-285750">
              <a:buFont typeface="Wingdings" panose="05000000000000000000" pitchFamily="2" charset="2"/>
              <a:buChar char="Ø"/>
              <a:defRPr sz="2400"/>
            </a:lvl2pPr>
            <a:lvl3pPr marL="1143000" indent="-228600">
              <a:buFont typeface="Wingdings" panose="05000000000000000000" pitchFamily="2" charset="2"/>
              <a:buChar char="Ø"/>
              <a:defRPr sz="2000"/>
            </a:lvl3pPr>
            <a:lvl4pPr marL="1600200" indent="-228600">
              <a:buFont typeface="Wingdings" panose="05000000000000000000" pitchFamily="2" charset="2"/>
              <a:buChar char="Ø"/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968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218" y="2074562"/>
            <a:ext cx="741598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218" y="3581400"/>
            <a:ext cx="741598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24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88350" y="624110"/>
            <a:ext cx="7412850" cy="6443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5219" y="2136707"/>
            <a:ext cx="3597222" cy="3767397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4471" y="2136707"/>
            <a:ext cx="3596730" cy="3767397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0416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8521" y="2226626"/>
            <a:ext cx="32339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5217" y="2802889"/>
            <a:ext cx="3597224" cy="3105703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200150" indent="-285750">
              <a:buFont typeface="Wingdings" panose="05000000000000000000" pitchFamily="2" charset="2"/>
              <a:buChar char="Ø"/>
              <a:defRPr/>
            </a:lvl3pPr>
            <a:lvl4pPr marL="1543050" indent="-171450">
              <a:buFont typeface="Wingdings" panose="05000000000000000000" pitchFamily="2" charset="2"/>
              <a:buChar char="Ø"/>
              <a:defRPr/>
            </a:lvl4pPr>
            <a:lvl5pPr marL="2000250" indent="-1714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74" y="2223398"/>
            <a:ext cx="32323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0429" y="2799661"/>
            <a:ext cx="3595140" cy="3105703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7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350" y="624110"/>
            <a:ext cx="7412850" cy="6443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2665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240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55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217" y="446088"/>
            <a:ext cx="295828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431" y="446090"/>
            <a:ext cx="4264769" cy="5414963"/>
          </a:xfrm>
        </p:spPr>
        <p:txBody>
          <a:bodyPr anchor="ctr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5217" y="1598613"/>
            <a:ext cx="295828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74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218" y="4800600"/>
            <a:ext cx="741598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5218" y="634965"/>
            <a:ext cx="741598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5218" y="5367338"/>
            <a:ext cx="741598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42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22885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974" y="285"/>
            <a:ext cx="2196306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57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8350" y="624110"/>
            <a:ext cx="74128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218" y="2133600"/>
            <a:ext cx="741598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3950" y="6135090"/>
            <a:ext cx="862178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D1F3-AEC0-4C0F-B789-525B412DCCED}" type="datetimeFigureOut">
              <a:rPr lang="en-CA" smtClean="0"/>
              <a:t>29/10/2014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5217" y="6135810"/>
            <a:ext cx="6431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58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2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mailto:Agrimetrix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4444" y="3140968"/>
            <a:ext cx="8134672" cy="1149350"/>
          </a:xfrm>
          <a:noFill/>
          <a:ln/>
        </p:spPr>
        <p:txBody>
          <a:bodyPr anchor="ctr">
            <a:normAutofit fontScale="90000"/>
          </a:bodyPr>
          <a:lstStyle/>
          <a:p>
            <a:pPr algn="ctr"/>
            <a:r>
              <a:rPr lang="en-US" sz="4800" dirty="0" smtClean="0"/>
              <a:t>Sprayer Calibration -</a:t>
            </a:r>
            <a:br>
              <a:rPr lang="en-US" sz="4800" dirty="0" smtClean="0"/>
            </a:br>
            <a:r>
              <a:rPr lang="en-US" sz="4800" dirty="0" smtClean="0"/>
              <a:t>Tips and Tricks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571750" y="4813989"/>
            <a:ext cx="51435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latin typeface="+mn-lt"/>
              </a:rPr>
              <a:t>Tom </a:t>
            </a:r>
            <a:r>
              <a:rPr lang="en-US" altLang="en-US" sz="2800" b="1" dirty="0" smtClean="0">
                <a:latin typeface="+mn-lt"/>
              </a:rPr>
              <a:t>Wolf</a:t>
            </a:r>
            <a:endParaRPr lang="en-US" altLang="en-US" sz="2800" b="1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Agrimetrix Research &amp; Training, </a:t>
            </a:r>
          </a:p>
          <a:p>
            <a:pPr eaLnBrk="1" hangingPunct="1"/>
            <a:r>
              <a:rPr lang="en-US" altLang="en-US" dirty="0">
                <a:latin typeface="+mn-lt"/>
              </a:rPr>
              <a:t>Saskatoon, </a:t>
            </a:r>
            <a:r>
              <a:rPr lang="en-US" altLang="en-US" dirty="0" smtClean="0">
                <a:latin typeface="+mn-lt"/>
              </a:rPr>
              <a:t>Saskatchewan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Agrimetrix@gmail.com</a:t>
            </a:r>
            <a:endParaRPr lang="en-CA" altLang="en-US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15330"/>
          <a:stretch/>
        </p:blipFill>
        <p:spPr>
          <a:xfrm>
            <a:off x="1155428" y="107980"/>
            <a:ext cx="7992888" cy="26642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5737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33" t="32484" r="20496" b="11407"/>
          <a:stretch/>
        </p:blipFill>
        <p:spPr>
          <a:xfrm>
            <a:off x="1471092" y="2132856"/>
            <a:ext cx="7776864" cy="41044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8392" y="624110"/>
            <a:ext cx="7412850" cy="644303"/>
          </a:xfrm>
        </p:spPr>
        <p:txBody>
          <a:bodyPr/>
          <a:lstStyle/>
          <a:p>
            <a:pPr algn="ctr"/>
            <a:r>
              <a:rPr lang="en-CA" dirty="0" err="1" smtClean="0"/>
              <a:t>Radiarc</a:t>
            </a:r>
            <a:r>
              <a:rPr lang="en-CA" dirty="0" smtClean="0"/>
              <a:t> Calibration Table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76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92" y="601290"/>
            <a:ext cx="7412850" cy="644303"/>
          </a:xfrm>
        </p:spPr>
        <p:txBody>
          <a:bodyPr/>
          <a:lstStyle/>
          <a:p>
            <a:r>
              <a:rPr lang="en-CA" sz="2000" dirty="0"/>
              <a:t>http://www.agf.gov.bc.ca/pesticides/boom_calib.pdf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55" t="21454" r="15687" b="-202"/>
          <a:stretch/>
        </p:blipFill>
        <p:spPr>
          <a:xfrm>
            <a:off x="1039044" y="1340768"/>
            <a:ext cx="85689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04" y="624110"/>
            <a:ext cx="8922197" cy="644303"/>
          </a:xfrm>
        </p:spPr>
        <p:txBody>
          <a:bodyPr/>
          <a:lstStyle/>
          <a:p>
            <a:pPr algn="ctr"/>
            <a:r>
              <a:rPr lang="en-CA" dirty="0"/>
              <a:t>Consider metric – it’s easier</a:t>
            </a:r>
            <a:br>
              <a:rPr lang="en-CA" dirty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/>
              <p:cNvSpPr txBox="1"/>
              <p:nvPr/>
            </p:nvSpPr>
            <p:spPr>
              <a:xfrm>
                <a:off x="1529052" y="3629751"/>
                <a:ext cx="7286856" cy="782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𝑉𝑜𝑙𝑢𝑚𝑒</m:t>
                      </m:r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h𝑎</m:t>
                              </m:r>
                            </m:den>
                          </m:f>
                        </m:e>
                      </m:d>
                      <m:r>
                        <a:rPr lang="en-CA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𝑆𝑝𝑟𝑎𝑦𝑒𝑟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𝑜𝑢𝑡𝑝𝑢𝑡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e>
                          </m:d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CA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600</m:t>
                          </m:r>
                        </m:num>
                        <m:den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𝑠𝑝𝑒𝑒𝑑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CA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CA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  <m:r>
                            <a:rPr lang="en-CA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𝑤𝑖𝑑𝑡h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052" y="3629751"/>
                <a:ext cx="7286856" cy="7822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/>
              <p:cNvSpPr txBox="1"/>
              <p:nvPr/>
            </p:nvSpPr>
            <p:spPr>
              <a:xfrm>
                <a:off x="1529052" y="2149836"/>
                <a:ext cx="7121824" cy="782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𝑆𝑝𝑒𝑒𝑑</m:t>
                      </m:r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𝑘𝑚</m:t>
                      </m:r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CA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 </m:t>
                      </m:r>
                      <m:f>
                        <m:fPr>
                          <m:ctrlP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𝑆𝑝𝑟𝑎𝑦𝑒𝑟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𝑜𝑢𝑡𝑝𝑢𝑡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e>
                          </m:d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CA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600</m:t>
                          </m:r>
                        </m:num>
                        <m:den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𝑣𝑜𝑙𝑢𝑚𝑒</m:t>
                          </m:r>
                          <m:r>
                            <a:rPr lang="en-CA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h𝑎</m:t>
                                  </m:r>
                                </m:den>
                              </m:f>
                            </m:e>
                          </m:d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𝑤𝑖𝑑𝑡h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052" y="2149836"/>
                <a:ext cx="7121824" cy="7822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/>
              <p:cNvSpPr txBox="1"/>
              <p:nvPr/>
            </p:nvSpPr>
            <p:spPr>
              <a:xfrm>
                <a:off x="967036" y="4941168"/>
                <a:ext cx="9073008" cy="597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0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𝑆𝑝𝑟𝑎𝑦𝑒𝑟</m:t>
                      </m:r>
                      <m:r>
                        <a:rPr lang="en-CA" sz="20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CA" sz="20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𝑜𝑢𝑡𝑝𝑢𝑡</m:t>
                      </m:r>
                      <m:r>
                        <a:rPr lang="en-CA" sz="20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  <m:r>
                        <a:rPr lang="en-CA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𝑠𝑝𝑒𝑒𝑑</m:t>
                          </m:r>
                          <m: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𝑣𝑜𝑙𝑢𝑚𝑒</m:t>
                          </m:r>
                          <m:d>
                            <m:dPr>
                              <m:ctrlPr>
                                <a:rPr lang="en-CA" sz="20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h𝑎</m:t>
                                  </m:r>
                                </m:den>
                              </m:f>
                            </m:e>
                          </m:d>
                          <m: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𝑤𝑖𝑑𝑡h</m:t>
                          </m:r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CA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36" y="4941168"/>
                <a:ext cx="9073008" cy="597343"/>
              </a:xfrm>
              <a:prstGeom prst="rect">
                <a:avLst/>
              </a:prstGeom>
              <a:blipFill rotWithShape="0">
                <a:blip r:embed="rId4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a Constant Pressure Valve with backpacks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6" y="2420888"/>
            <a:ext cx="4680520" cy="3304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/>
          <a:stretch/>
        </p:blipFill>
        <p:spPr>
          <a:xfrm>
            <a:off x="7159724" y="2132856"/>
            <a:ext cx="2869394" cy="2581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78" y="4254782"/>
            <a:ext cx="3677940" cy="20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12" y="624110"/>
            <a:ext cx="8778180" cy="644303"/>
          </a:xfrm>
        </p:spPr>
        <p:txBody>
          <a:bodyPr>
            <a:noAutofit/>
          </a:bodyPr>
          <a:lstStyle/>
          <a:p>
            <a:pPr algn="ctr"/>
            <a:r>
              <a:rPr lang="en-CA" dirty="0" smtClean="0"/>
              <a:t>Understand Nozzle Numbers</a:t>
            </a:r>
            <a:endParaRPr lang="en-CA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580508" y="3494308"/>
            <a:ext cx="1101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351782" y="3656233"/>
            <a:ext cx="2038350" cy="1581150"/>
            <a:chOff x="1360" y="2020"/>
            <a:chExt cx="1284" cy="996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2088" y="2020"/>
              <a:ext cx="406" cy="7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360" y="2728"/>
              <a:ext cx="1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Rounded MT Bold" panose="020F0704030504030204" pitchFamily="34" charset="0"/>
                </a:rPr>
                <a:t>Fan angle (º)</a:t>
              </a:r>
            </a:p>
          </p:txBody>
        </p:sp>
      </p:grp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831458" y="3494308"/>
            <a:ext cx="1101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696521" y="3643535"/>
            <a:ext cx="2911475" cy="2017713"/>
            <a:chOff x="2837" y="2012"/>
            <a:chExt cx="1834" cy="1271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3316" y="2012"/>
              <a:ext cx="406" cy="7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37" y="2760"/>
              <a:ext cx="18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Arial Rounded MT Bold" panose="020F0704030504030204" pitchFamily="34" charset="0"/>
                </a:rPr>
                <a:t>Flow rate </a:t>
              </a:r>
              <a:br>
                <a:rPr lang="en-US" altLang="en-US">
                  <a:latin typeface="Arial Rounded MT Bold" panose="020F0704030504030204" pitchFamily="34" charset="0"/>
                </a:rPr>
              </a:br>
              <a:r>
                <a:rPr lang="en-US" altLang="en-US">
                  <a:latin typeface="Arial Rounded MT Bold" panose="020F0704030504030204" pitchFamily="34" charset="0"/>
                </a:rPr>
                <a:t>(US gpm @ 40 psi)</a:t>
              </a: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28145" y="2538633"/>
            <a:ext cx="22479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en-US" sz="6600" b="1" i="1" dirty="0" smtClean="0">
                <a:latin typeface="Arial Rounded MT Bold" panose="020F0704030504030204" pitchFamily="34" charset="0"/>
              </a:rPr>
              <a:t>8001</a:t>
            </a:r>
            <a:endParaRPr kumimoji="1" lang="en-CA" altLang="en-US" sz="66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http://www.agrochemwest.com/images/parts/TEEJET_StandardF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93" y="2924944"/>
            <a:ext cx="2552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6816" y="624110"/>
            <a:ext cx="7412849" cy="1364730"/>
          </a:xfrm>
        </p:spPr>
        <p:txBody>
          <a:bodyPr>
            <a:noAutofit/>
          </a:bodyPr>
          <a:lstStyle/>
          <a:p>
            <a:pPr algn="ctr"/>
            <a:r>
              <a:rPr lang="en-CA" dirty="0" smtClean="0"/>
              <a:t>Change Pressure to get the flow you need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7700" r="21691" b="8301"/>
          <a:stretch/>
        </p:blipFill>
        <p:spPr>
          <a:xfrm>
            <a:off x="5143500" y="3573016"/>
            <a:ext cx="1737374" cy="16161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69886" y="2091013"/>
            <a:ext cx="4256364" cy="1828800"/>
            <a:chOff x="5769886" y="2091013"/>
            <a:chExt cx="4256364" cy="1828800"/>
          </a:xfrm>
        </p:grpSpPr>
        <p:pic>
          <p:nvPicPr>
            <p:cNvPr id="7" name="Picture 56" descr="XR8004 @ 60 psi"/>
            <p:cNvPicPr>
              <a:picLocks noChangeAspect="1" noChangeArrowheads="1"/>
            </p:cNvPicPr>
            <p:nvPr/>
          </p:nvPicPr>
          <p:blipFill>
            <a:blip r:embed="rId3" cstate="screen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619" y="2091013"/>
              <a:ext cx="279663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 rot="19985165">
              <a:off x="5769886" y="2705420"/>
              <a:ext cx="1400960" cy="6919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800" dirty="0" smtClean="0"/>
                <a:t>Too High</a:t>
              </a:r>
              <a:endParaRPr lang="en-CA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80969" y="4797152"/>
            <a:ext cx="4245281" cy="1828800"/>
            <a:chOff x="5780969" y="4797152"/>
            <a:chExt cx="4245281" cy="1828800"/>
          </a:xfrm>
        </p:grpSpPr>
        <p:pic>
          <p:nvPicPr>
            <p:cNvPr id="6" name="Picture 55" descr="XR8004 @ 15 psi"/>
            <p:cNvPicPr>
              <a:picLocks noChangeAspect="1" noChangeArrowheads="1"/>
            </p:cNvPicPr>
            <p:nvPr/>
          </p:nvPicPr>
          <p:blipFill>
            <a:blip r:embed="rId4" cstate="screen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732" y="4797152"/>
              <a:ext cx="27945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 rot="2157978">
              <a:off x="5780969" y="5415838"/>
              <a:ext cx="1400960" cy="6919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800" dirty="0" smtClean="0"/>
                <a:t>Too Low</a:t>
              </a:r>
              <a:endParaRPr lang="en-CA" sz="1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/>
              <p:cNvSpPr txBox="1"/>
              <p:nvPr/>
            </p:nvSpPr>
            <p:spPr>
              <a:xfrm>
                <a:off x="1892116" y="2619596"/>
                <a:ext cx="2479077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𝐹𝑙𝑜𝑤</m:t>
                              </m:r>
                            </m:e>
                            <m:sub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00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𝐹𝑙𝑜𝑤</m:t>
                              </m:r>
                            </m:e>
                            <m:sub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CA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𝑃𝑟𝑒𝑠𝑠𝑢𝑟𝑒</m:t>
                                  </m:r>
                                </m:e>
                                <m:sub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𝑃𝑟𝑒𝑠𝑠𝑢𝑟𝑒</m:t>
                                  </m:r>
                                </m:e>
                                <m:sub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CA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16" y="2619596"/>
                <a:ext cx="2479077" cy="9093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32940" y="4103824"/>
                <a:ext cx="3531480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𝐹𝑙𝑜𝑤</m:t>
                          </m:r>
                        </m:e>
                        <m:sub>
                          <m: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CA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CA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𝐹𝑙𝑜𝑤</m:t>
                                  </m:r>
                                </m:e>
                                <m:sub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CA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𝑃𝑟𝑒𝑠𝑠𝑢𝑟𝑒</m:t>
                                  </m:r>
                                </m:e>
                                <m:sub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𝑃𝑟𝑒𝑠𝑠𝑢𝑟𝑒</m:t>
                                  </m:r>
                                </m:e>
                                <m:sub>
                                  <m:r>
                                    <a:rPr lang="en-CA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CA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40" y="4103824"/>
                <a:ext cx="3531480" cy="909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3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water-sensitive papers</a:t>
            </a:r>
            <a:br>
              <a:rPr lang="en-CA" dirty="0"/>
            </a:br>
            <a:endParaRPr lang="en-CA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812205" y="1597819"/>
            <a:ext cx="6664871" cy="4982517"/>
            <a:chOff x="872576" y="258763"/>
            <a:chExt cx="8693699" cy="6499226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790825" y="258763"/>
              <a:ext cx="1149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12 </a:t>
              </a: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gpa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5414964" y="258763"/>
              <a:ext cx="9794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8 gpa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929564" y="258763"/>
              <a:ext cx="9794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 gpa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125539" y="1116013"/>
              <a:ext cx="809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Fine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9475" y="2298700"/>
              <a:ext cx="1335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Medium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971550" y="3516313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Coarse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872576" y="4573589"/>
              <a:ext cx="122982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Very</a:t>
              </a:r>
            </a:p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Coarse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4163" y="5791201"/>
              <a:ext cx="122982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Extra</a:t>
              </a:r>
            </a:p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Coarse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5" name="Picture 10" descr="XR11003 @ 40 psi under 125L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0" y="77787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 descr="DG11003 @ 40 psi under 125L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200" y="1981201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DG11003 @ 40 psi under 85L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1982788"/>
              <a:ext cx="2286000" cy="109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XR11003 @ 40 psi under 85L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774701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4" descr="XR11003 @ 50 psi under 45L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88" y="793751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DG11003 @ 50 psi under 45L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75" y="198437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RF11003 @ 40 psi under 125L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3" y="320992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 descr="RF11003 @ 40 psi under 85L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150" y="3213101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 descr="RF11003 @ 50 psi under 45L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688" y="3198813"/>
              <a:ext cx="2286000" cy="109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RF11003 - 04 @ 40 psi under 125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088" y="443547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 descr="RF11003 - 04 @ 40 psi under 85L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913" y="443547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1" descr="RF11003 - 04 @ 50 psi under 45L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8" y="441642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2" descr="RF11003-05 @ 40 psi under 125L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3" y="566102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3" descr="RF11003-05 @ 40 psi under 85L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63" y="5657851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4" descr="RF11003-05 @ 50 psi under 45L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5661026"/>
              <a:ext cx="22860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5978526" y="2565400"/>
              <a:ext cx="74613" cy="1714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489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Boomless</a:t>
            </a:r>
            <a:r>
              <a:rPr lang="en-CA" dirty="0" smtClean="0"/>
              <a:t> Nozzles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765"/>
            <a:ext cx="4090970" cy="3064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54" y="3781765"/>
            <a:ext cx="3629946" cy="3064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18" y="1700808"/>
            <a:ext cx="3836253" cy="28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36" y="2852936"/>
            <a:ext cx="5372045" cy="225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8" y="2780928"/>
            <a:ext cx="23812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9404" y="6309320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Courtesy Jason </a:t>
            </a:r>
            <a:r>
              <a:rPr lang="en-CA" dirty="0" err="1" smtClean="0">
                <a:latin typeface="+mn-lt"/>
              </a:rPr>
              <a:t>Deveau</a:t>
            </a:r>
            <a:r>
              <a:rPr lang="en-CA" dirty="0" smtClean="0">
                <a:latin typeface="+mn-lt"/>
              </a:rPr>
              <a:t>, OMAFRA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26" y="586894"/>
            <a:ext cx="7578948" cy="56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9404" y="6309320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Courtesy Jason </a:t>
            </a:r>
            <a:r>
              <a:rPr lang="en-CA" dirty="0" err="1" smtClean="0">
                <a:latin typeface="+mn-lt"/>
              </a:rPr>
              <a:t>Deveau</a:t>
            </a:r>
            <a:r>
              <a:rPr lang="en-CA" dirty="0" smtClean="0">
                <a:latin typeface="+mn-lt"/>
              </a:rPr>
              <a:t>, OMAFRA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1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"/>
            <a:ext cx="918845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807325" y="1844676"/>
            <a:ext cx="1296988" cy="1223963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279404" y="6309320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Courtesy Jason </a:t>
            </a:r>
            <a:r>
              <a:rPr lang="en-CA" dirty="0" err="1" smtClean="0">
                <a:latin typeface="+mn-lt"/>
              </a:rPr>
              <a:t>Deveau</a:t>
            </a:r>
            <a:r>
              <a:rPr lang="en-CA" dirty="0" smtClean="0">
                <a:latin typeface="+mn-lt"/>
              </a:rPr>
              <a:t>, OMAFRA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7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-9525"/>
            <a:ext cx="917098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9404" y="6309320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Courtesy Jason </a:t>
            </a:r>
            <a:r>
              <a:rPr lang="en-CA" dirty="0" err="1" smtClean="0">
                <a:latin typeface="+mn-lt"/>
              </a:rPr>
              <a:t>Deveau</a:t>
            </a:r>
            <a:r>
              <a:rPr lang="en-CA" dirty="0" smtClean="0">
                <a:latin typeface="+mn-lt"/>
              </a:rPr>
              <a:t>, OMAFRA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4450" y="1196976"/>
            <a:ext cx="1295400" cy="1223963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9404" y="6309320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Courtesy Jason </a:t>
            </a:r>
            <a:r>
              <a:rPr lang="en-CA" dirty="0" err="1" smtClean="0">
                <a:latin typeface="+mn-lt"/>
              </a:rPr>
              <a:t>Deveau</a:t>
            </a:r>
            <a:r>
              <a:rPr lang="en-CA" dirty="0" smtClean="0">
                <a:latin typeface="+mn-lt"/>
              </a:rPr>
              <a:t>, OMAFRA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2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-26988"/>
            <a:ext cx="932338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304088" y="1484313"/>
            <a:ext cx="1295400" cy="122396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9404" y="6309320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Courtesy Jason </a:t>
            </a:r>
            <a:r>
              <a:rPr lang="en-CA" dirty="0" err="1" smtClean="0">
                <a:latin typeface="+mn-lt"/>
              </a:rPr>
              <a:t>Deveau</a:t>
            </a:r>
            <a:r>
              <a:rPr lang="en-CA" dirty="0" smtClean="0">
                <a:latin typeface="+mn-lt"/>
              </a:rPr>
              <a:t>, OMAFRA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6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84" y="1632355"/>
            <a:ext cx="7272808" cy="48208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7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20" y="624110"/>
            <a:ext cx="8585136" cy="644303"/>
          </a:xfrm>
        </p:spPr>
        <p:txBody>
          <a:bodyPr>
            <a:noAutofit/>
          </a:bodyPr>
          <a:lstStyle/>
          <a:p>
            <a:pPr algn="ctr"/>
            <a:r>
              <a:rPr lang="en-CA" dirty="0" smtClean="0"/>
              <a:t>Small Drops don’t Fly Far</a:t>
            </a:r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1911379" y="2665352"/>
            <a:ext cx="536721" cy="536721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685872" y="2942371"/>
            <a:ext cx="504518" cy="504518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089787" y="3141644"/>
            <a:ext cx="483049" cy="483049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399327" y="3489953"/>
            <a:ext cx="456213" cy="456213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960342" y="3837050"/>
            <a:ext cx="402541" cy="402541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Explosion 1 21"/>
          <p:cNvSpPr/>
          <p:nvPr/>
        </p:nvSpPr>
        <p:spPr>
          <a:xfrm>
            <a:off x="3529137" y="5400151"/>
            <a:ext cx="216024" cy="189089"/>
          </a:xfrm>
          <a:prstGeom prst="irregularSeal1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439">
            <a:off x="4366831" y="5601570"/>
            <a:ext cx="1162983" cy="11629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439">
            <a:off x="5872841" y="5601570"/>
            <a:ext cx="1162983" cy="11629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439">
            <a:off x="2860821" y="5601570"/>
            <a:ext cx="1162983" cy="11629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439">
            <a:off x="1354811" y="5601570"/>
            <a:ext cx="1162983" cy="11629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439">
            <a:off x="7378851" y="5601570"/>
            <a:ext cx="1162983" cy="11629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439">
            <a:off x="8884863" y="5601570"/>
            <a:ext cx="1162983" cy="11629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638035" y="2708089"/>
            <a:ext cx="536721" cy="536721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305775" y="2810212"/>
            <a:ext cx="515253" cy="515253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997013" y="2889385"/>
            <a:ext cx="504518" cy="504518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5409284" y="3019363"/>
            <a:ext cx="483049" cy="483049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724431" y="3281256"/>
            <a:ext cx="456213" cy="456213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8342336" y="4161821"/>
            <a:ext cx="402541" cy="402541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645708" y="4631452"/>
            <a:ext cx="402541" cy="402541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903252" y="5205734"/>
            <a:ext cx="402541" cy="402541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383143" y="3349867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727958" y="3412752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39594" y="3575216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248408" y="3792250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345702" y="4072279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436566" y="4384274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466791" y="4725631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3529336" y="5091271"/>
            <a:ext cx="193220" cy="193220"/>
          </a:xfrm>
          <a:prstGeom prst="ellipse">
            <a:avLst/>
          </a:prstGeom>
          <a:solidFill>
            <a:srgbClr val="114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6" t="47986"/>
          <a:stretch/>
        </p:blipFill>
        <p:spPr>
          <a:xfrm>
            <a:off x="8617454" y="5680914"/>
            <a:ext cx="1336522" cy="896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89" y="5683962"/>
            <a:ext cx="1331976" cy="8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7" b="10122"/>
          <a:stretch/>
        </p:blipFill>
        <p:spPr>
          <a:xfrm>
            <a:off x="35148" y="1768104"/>
            <a:ext cx="10287000" cy="4680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401" y="624110"/>
            <a:ext cx="8922197" cy="644303"/>
          </a:xfrm>
        </p:spPr>
        <p:txBody>
          <a:bodyPr>
            <a:noAutofit/>
          </a:bodyPr>
          <a:lstStyle/>
          <a:p>
            <a:r>
              <a:rPr lang="en-CA" dirty="0"/>
              <a:t>Don’t spray to point of runoff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64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6" y="1587680"/>
            <a:ext cx="7992888" cy="45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543100" y="2057400"/>
          <a:ext cx="7326313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Spray Retention on Foxtail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55268" y="4005064"/>
            <a:ext cx="4536504" cy="151216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5"/>
          <p:cNvSpPr txBox="1">
            <a:spLocks noChangeArrowheads="1"/>
          </p:cNvSpPr>
          <p:nvPr/>
        </p:nvSpPr>
        <p:spPr bwMode="auto">
          <a:xfrm>
            <a:off x="3470224" y="260648"/>
            <a:ext cx="32608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CA" altLang="en-US" sz="3600" b="1" dirty="0" smtClean="0">
                <a:latin typeface="Tahoma" panose="020B0604030504040204" pitchFamily="34" charset="0"/>
              </a:rPr>
              <a:t>Tall Canopies</a:t>
            </a:r>
            <a:endParaRPr lang="en-CA" altLang="en-US" sz="3600" b="1" dirty="0">
              <a:latin typeface="Tahoma" panose="020B0604030504040204" pitchFamily="34" charset="0"/>
            </a:endParaRPr>
          </a:p>
        </p:txBody>
      </p:sp>
      <p:pic>
        <p:nvPicPr>
          <p:cNvPr id="686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066800"/>
            <a:ext cx="70739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14"/>
          <p:cNvSpPr txBox="1">
            <a:spLocks noChangeArrowheads="1"/>
          </p:cNvSpPr>
          <p:nvPr/>
        </p:nvSpPr>
        <p:spPr bwMode="auto">
          <a:xfrm>
            <a:off x="3221038" y="6184901"/>
            <a:ext cx="3759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200" b="1"/>
              <a:t>If you can’t see it, you can’t spray 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3230" y="6453188"/>
            <a:ext cx="4403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+mn-lt"/>
              </a:rPr>
              <a:t>Courtesy Jason </a:t>
            </a:r>
            <a:r>
              <a:rPr lang="en-CA" sz="2000" dirty="0" err="1" smtClean="0">
                <a:latin typeface="+mn-lt"/>
              </a:rPr>
              <a:t>Deveau</a:t>
            </a:r>
            <a:r>
              <a:rPr lang="en-CA" sz="2000" dirty="0" smtClean="0">
                <a:latin typeface="+mn-lt"/>
              </a:rPr>
              <a:t>, OMAFRA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42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1 – L/acre rate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218" y="2133600"/>
            <a:ext cx="7566793" cy="3777622"/>
          </a:xfrm>
        </p:spPr>
        <p:txBody>
          <a:bodyPr/>
          <a:lstStyle/>
          <a:p>
            <a:r>
              <a:rPr lang="en-CA" dirty="0" smtClean="0"/>
              <a:t>Application volume is 20 US </a:t>
            </a:r>
            <a:r>
              <a:rPr lang="en-CA" dirty="0" err="1" smtClean="0"/>
              <a:t>gpa</a:t>
            </a:r>
            <a:endParaRPr lang="en-CA" dirty="0" smtClean="0"/>
          </a:p>
          <a:p>
            <a:r>
              <a:rPr lang="en-CA" dirty="0" smtClean="0"/>
              <a:t>Tank Capacity is 80 US gallons</a:t>
            </a:r>
          </a:p>
          <a:p>
            <a:r>
              <a:rPr lang="en-CA" dirty="0" smtClean="0"/>
              <a:t>Area covered by tank is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80 gallons/20 </a:t>
            </a:r>
            <a:r>
              <a:rPr lang="en-CA" dirty="0" err="1" smtClean="0"/>
              <a:t>gpa</a:t>
            </a:r>
            <a:r>
              <a:rPr lang="en-CA" dirty="0" smtClean="0"/>
              <a:t> = </a:t>
            </a:r>
            <a:r>
              <a:rPr lang="en-CA" dirty="0"/>
              <a:t>4</a:t>
            </a:r>
            <a:r>
              <a:rPr lang="en-CA" dirty="0" smtClean="0"/>
              <a:t> acres</a:t>
            </a:r>
          </a:p>
          <a:p>
            <a:r>
              <a:rPr lang="en-CA" dirty="0" smtClean="0"/>
              <a:t>Product rate is 1 L/acre</a:t>
            </a:r>
          </a:p>
          <a:p>
            <a:r>
              <a:rPr lang="en-CA" dirty="0"/>
              <a:t>4</a:t>
            </a:r>
            <a:r>
              <a:rPr lang="en-CA" dirty="0" smtClean="0"/>
              <a:t> acres * 1 L/acre  = </a:t>
            </a:r>
            <a:r>
              <a:rPr lang="en-CA" b="1" dirty="0"/>
              <a:t>4</a:t>
            </a:r>
            <a:r>
              <a:rPr lang="en-CA" b="1" dirty="0" smtClean="0"/>
              <a:t> L product / tank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801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2 – active ingredient rate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124" y="2133600"/>
            <a:ext cx="7998841" cy="3777622"/>
          </a:xfrm>
        </p:spPr>
        <p:txBody>
          <a:bodyPr>
            <a:normAutofit/>
          </a:bodyPr>
          <a:lstStyle/>
          <a:p>
            <a:r>
              <a:rPr lang="en-CA" dirty="0" smtClean="0"/>
              <a:t>If product rate is g ai/acre, then you must know the ai concentration in the product</a:t>
            </a:r>
          </a:p>
          <a:p>
            <a:r>
              <a:rPr lang="en-CA" dirty="0" smtClean="0"/>
              <a:t>The label might say the product contains 150 g/L</a:t>
            </a:r>
          </a:p>
          <a:p>
            <a:r>
              <a:rPr lang="en-CA" dirty="0" smtClean="0"/>
              <a:t>The active ingredient rate is 300 g/acre</a:t>
            </a:r>
          </a:p>
          <a:p>
            <a:r>
              <a:rPr lang="en-CA" dirty="0" smtClean="0"/>
              <a:t>Divide the ai rate by the ai concentration:</a:t>
            </a:r>
          </a:p>
          <a:p>
            <a:pPr marL="0" indent="0">
              <a:buNone/>
            </a:pPr>
            <a:r>
              <a:rPr lang="en-CA" dirty="0" smtClean="0"/>
              <a:t>e.g. 300 g/acre / 150 g/L = </a:t>
            </a:r>
            <a:r>
              <a:rPr lang="en-CA" b="1" dirty="0" smtClean="0"/>
              <a:t>2 L/acre product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78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3 – adjuvant 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124" y="2133600"/>
            <a:ext cx="7998841" cy="3777622"/>
          </a:xfrm>
        </p:spPr>
        <p:txBody>
          <a:bodyPr>
            <a:normAutofit/>
          </a:bodyPr>
          <a:lstStyle/>
          <a:p>
            <a:r>
              <a:rPr lang="en-CA" dirty="0" smtClean="0"/>
              <a:t>Most adjuvants are added on a concentration basis, usually % v/v</a:t>
            </a:r>
          </a:p>
          <a:p>
            <a:r>
              <a:rPr lang="en-CA" dirty="0" smtClean="0"/>
              <a:t>If an adjuvant is to be added at 0.6% v/v, then 0.6 L should be added for each 100 L of tank mixture</a:t>
            </a:r>
          </a:p>
          <a:p>
            <a:r>
              <a:rPr lang="en-CA" dirty="0" smtClean="0"/>
              <a:t>Make sure the units agree, e.g., L/100 L or gallons/100 gallons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312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132" y="1772816"/>
            <a:ext cx="7415983" cy="377762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/>
              <a:t>Tom Wolf</a:t>
            </a:r>
          </a:p>
          <a:p>
            <a:pPr marL="0" indent="0">
              <a:buNone/>
            </a:pPr>
            <a:r>
              <a:rPr lang="en-US" altLang="en-US" dirty="0"/>
              <a:t>Agrimetrix Research &amp; Training, </a:t>
            </a:r>
          </a:p>
          <a:p>
            <a:pPr marL="0" indent="0">
              <a:buNone/>
            </a:pPr>
            <a:r>
              <a:rPr lang="en-US" altLang="en-US" dirty="0"/>
              <a:t>Saskatoon, Saskatchewan</a:t>
            </a:r>
          </a:p>
          <a:p>
            <a:pPr marL="0" indent="0">
              <a:buNone/>
            </a:pPr>
            <a:r>
              <a:rPr lang="en-US" altLang="en-US" dirty="0" smtClean="0">
                <a:hlinkClick r:id="rId2"/>
              </a:rPr>
              <a:t>Agrimetrix@gmail.com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Twitter: @</a:t>
            </a:r>
            <a:r>
              <a:rPr lang="en-US" altLang="en-US" dirty="0" err="1" smtClean="0"/>
              <a:t>nozzle_guy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Direct Line: 306-934-1620</a:t>
            </a:r>
            <a:endParaRPr lang="en-CA" alt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12" y="5301208"/>
            <a:ext cx="4915477" cy="12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b="11369"/>
          <a:stretch/>
        </p:blipFill>
        <p:spPr>
          <a:xfrm>
            <a:off x="5524500" y="11956"/>
            <a:ext cx="4762500" cy="36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3460849"/>
            <a:ext cx="4505325" cy="338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92" y="624110"/>
            <a:ext cx="7412850" cy="644303"/>
          </a:xfrm>
        </p:spPr>
        <p:txBody>
          <a:bodyPr>
            <a:noAutofit/>
          </a:bodyPr>
          <a:lstStyle/>
          <a:p>
            <a:pPr algn="ctr"/>
            <a:r>
              <a:rPr lang="en-CA" dirty="0" smtClean="0"/>
              <a:t>Remember the Basics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9084" y="2136707"/>
            <a:ext cx="3597222" cy="3767397"/>
          </a:xfrm>
        </p:spPr>
        <p:txBody>
          <a:bodyPr>
            <a:normAutofit/>
          </a:bodyPr>
          <a:lstStyle/>
          <a:p>
            <a:r>
              <a:rPr lang="en-CA" sz="4000" dirty="0" smtClean="0"/>
              <a:t>Accuracy</a:t>
            </a:r>
          </a:p>
          <a:p>
            <a:endParaRPr lang="en-CA" sz="4000" dirty="0" smtClean="0"/>
          </a:p>
          <a:p>
            <a:r>
              <a:rPr lang="en-CA" sz="4000" dirty="0" smtClean="0"/>
              <a:t>Uniformity</a:t>
            </a:r>
            <a:endParaRPr lang="en-CA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4" y="2276872"/>
            <a:ext cx="2679596" cy="30744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27" y="1484188"/>
            <a:ext cx="5762505" cy="40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It’s Simpler than you Think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9124" y="2133600"/>
            <a:ext cx="7842077" cy="377762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3200" b="1" dirty="0" smtClean="0"/>
              <a:t>Only need three pieces of information: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Boom Flow (L/min, US </a:t>
            </a:r>
            <a:r>
              <a:rPr lang="en-CA" sz="3200" dirty="0" err="1" smtClean="0"/>
              <a:t>gpm</a:t>
            </a:r>
            <a:r>
              <a:rPr lang="en-CA" sz="3200" dirty="0" smtClean="0"/>
              <a:t>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Boom width (m, </a:t>
            </a:r>
            <a:r>
              <a:rPr lang="en-CA" sz="3200" dirty="0" err="1" smtClean="0"/>
              <a:t>ft</a:t>
            </a:r>
            <a:r>
              <a:rPr lang="en-CA" sz="3200" dirty="0" smtClean="0"/>
              <a:t>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Travel Speed (km/h, mph)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698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It’s Simpler than you Think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9124" y="2133600"/>
            <a:ext cx="7842077" cy="377762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3200" b="1" dirty="0" smtClean="0"/>
              <a:t>Only need a few pieces of equipment: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Collection vessels (graduated cylinders) or flow meters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Measuring tape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Stop watch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Calculator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3200" dirty="0" smtClean="0"/>
              <a:t>Pencil and paper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989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5178772" y="1479749"/>
            <a:ext cx="5102442" cy="3600400"/>
            <a:chOff x="1746" y="1105"/>
            <a:chExt cx="3214" cy="226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105"/>
              <a:ext cx="1777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1105"/>
              <a:ext cx="1777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484312"/>
            <a:ext cx="4896544" cy="367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86183"/>
            <a:ext cx="82804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41" y="5478859"/>
            <a:ext cx="83169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5388" y="990847"/>
            <a:ext cx="432048" cy="5894537"/>
          </a:xfrm>
          <a:prstGeom prst="rect">
            <a:avLst/>
          </a:prstGeom>
          <a:noFill/>
          <a:ln w="38100">
            <a:solidFill>
              <a:srgbClr val="114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606997" y="3799158"/>
            <a:ext cx="3960440" cy="175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06997" y="4572197"/>
            <a:ext cx="3960440" cy="235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06997" y="5599359"/>
            <a:ext cx="3960440" cy="282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7075" y="-35857"/>
            <a:ext cx="7412850" cy="644303"/>
          </a:xfrm>
        </p:spPr>
        <p:txBody>
          <a:bodyPr/>
          <a:lstStyle/>
          <a:p>
            <a:pPr algn="ctr"/>
            <a:r>
              <a:rPr lang="en-CA" dirty="0" smtClean="0"/>
              <a:t>Use Manufacturer Charts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63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4844</TotalTime>
  <Pages>17</Pages>
  <Words>507</Words>
  <Application>Microsoft Office PowerPoint</Application>
  <PresentationFormat>35mm Slides</PresentationFormat>
  <Paragraphs>91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Wisp</vt:lpstr>
      <vt:lpstr>Sprayer Calibration - Tips and Tricks</vt:lpstr>
      <vt:lpstr>PowerPoint Presentation</vt:lpstr>
      <vt:lpstr>PowerPoint Presentation</vt:lpstr>
      <vt:lpstr>PowerPoint Presentation</vt:lpstr>
      <vt:lpstr>Remember the Basics</vt:lpstr>
      <vt:lpstr>It’s Simpler than you Think</vt:lpstr>
      <vt:lpstr>It’s Simpler than you Think</vt:lpstr>
      <vt:lpstr>PowerPoint Presentation</vt:lpstr>
      <vt:lpstr>Use Manufacturer Charts</vt:lpstr>
      <vt:lpstr>Radiarc Calibration Table</vt:lpstr>
      <vt:lpstr>http://www.agf.gov.bc.ca/pesticides/boom_calib.pdf</vt:lpstr>
      <vt:lpstr>Consider metric – it’s easier </vt:lpstr>
      <vt:lpstr>Use a Constant Pressure Valve with backpacks</vt:lpstr>
      <vt:lpstr>Understand Nozzle Numbers</vt:lpstr>
      <vt:lpstr>Change Pressure to get the flow you need</vt:lpstr>
      <vt:lpstr>Use water-sensitive papers </vt:lpstr>
      <vt:lpstr>Boomless Nozzles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Drops don’t Fly Far</vt:lpstr>
      <vt:lpstr>Don’t spray to point of runoff </vt:lpstr>
      <vt:lpstr>Spray Retention on Foxtail</vt:lpstr>
      <vt:lpstr>PowerPoint Presentation</vt:lpstr>
      <vt:lpstr>Example 1 – L/acre rate</vt:lpstr>
      <vt:lpstr>Example 2 – active ingredient rate</vt:lpstr>
      <vt:lpstr>Example 3 – adjuvant rates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Technology: Current and Future</dc:title>
  <dc:subject>Talk for Ag-Days 1996</dc:subject>
  <dc:creator>Thomas M. Wolf</dc:creator>
  <cp:lastModifiedBy>Darrell Chambers</cp:lastModifiedBy>
  <cp:revision>310</cp:revision>
  <cp:lastPrinted>1996-04-15T16:46:44Z</cp:lastPrinted>
  <dcterms:created xsi:type="dcterms:W3CDTF">1998-03-29T12:11:28Z</dcterms:created>
  <dcterms:modified xsi:type="dcterms:W3CDTF">2014-10-29T19:58:18Z</dcterms:modified>
</cp:coreProperties>
</file>