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4"/>
  </p:sldMasterIdLst>
  <p:notesMasterIdLst>
    <p:notesMasterId r:id="rId41"/>
  </p:notesMasterIdLst>
  <p:sldIdLst>
    <p:sldId id="256" r:id="rId5"/>
    <p:sldId id="332" r:id="rId6"/>
    <p:sldId id="278" r:id="rId7"/>
    <p:sldId id="279" r:id="rId8"/>
    <p:sldId id="276" r:id="rId9"/>
    <p:sldId id="311" r:id="rId10"/>
    <p:sldId id="312" r:id="rId11"/>
    <p:sldId id="277" r:id="rId12"/>
    <p:sldId id="315" r:id="rId13"/>
    <p:sldId id="316" r:id="rId14"/>
    <p:sldId id="320" r:id="rId15"/>
    <p:sldId id="314" r:id="rId16"/>
    <p:sldId id="310" r:id="rId17"/>
    <p:sldId id="283" r:id="rId18"/>
    <p:sldId id="318" r:id="rId19"/>
    <p:sldId id="321" r:id="rId20"/>
    <p:sldId id="322" r:id="rId21"/>
    <p:sldId id="323" r:id="rId22"/>
    <p:sldId id="324" r:id="rId23"/>
    <p:sldId id="326" r:id="rId24"/>
    <p:sldId id="325" r:id="rId25"/>
    <p:sldId id="317" r:id="rId26"/>
    <p:sldId id="330" r:id="rId27"/>
    <p:sldId id="328" r:id="rId28"/>
    <p:sldId id="327" r:id="rId29"/>
    <p:sldId id="329" r:id="rId30"/>
    <p:sldId id="319" r:id="rId31"/>
    <p:sldId id="334" r:id="rId32"/>
    <p:sldId id="333" r:id="rId33"/>
    <p:sldId id="289" r:id="rId34"/>
    <p:sldId id="331" r:id="rId35"/>
    <p:sldId id="290" r:id="rId36"/>
    <p:sldId id="309" r:id="rId37"/>
    <p:sldId id="270" r:id="rId38"/>
    <p:sldId id="275" r:id="rId39"/>
    <p:sldId id="271" r:id="rId40"/>
  </p:sldIdLst>
  <p:sldSz cx="9144000" cy="6858000" type="screen4x3"/>
  <p:notesSz cx="7035800" cy="9334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AD9EC"/>
    <a:srgbClr val="DBF0F3"/>
    <a:srgbClr val="00B050"/>
    <a:srgbClr val="8F9195"/>
    <a:srgbClr val="0071BC"/>
    <a:srgbClr val="A3A4A7"/>
    <a:srgbClr val="C8C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17" autoAdjust="0"/>
    <p:restoredTop sz="73929" autoAdjust="0"/>
  </p:normalViewPr>
  <p:slideViewPr>
    <p:cSldViewPr snapToGrid="0" snapToObjects="1">
      <p:cViewPr varScale="1">
        <p:scale>
          <a:sx n="57" d="100"/>
          <a:sy n="57" d="100"/>
        </p:scale>
        <p:origin x="-124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2412" y="-96"/>
      </p:cViewPr>
      <p:guideLst>
        <p:guide orient="horz" pos="2940"/>
        <p:guide pos="221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43" tIns="46772" rIns="93543" bIns="46772" numCol="1" anchor="t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43" tIns="46772" rIns="93543" bIns="46772" numCol="1" anchor="t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700088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433888"/>
            <a:ext cx="562927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43" tIns="46772" rIns="93543" bIns="467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6188"/>
            <a:ext cx="30495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43" tIns="46772" rIns="93543" bIns="46772" numCol="1" anchor="b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866188"/>
            <a:ext cx="30495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43" tIns="46772" rIns="93543" bIns="46772" numCol="1" anchor="b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fld id="{CF915F8F-E528-40D3-8330-CE1EC0AEC4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24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Thank</a:t>
            </a:r>
            <a:r>
              <a:rPr lang="en-CA" baseline="0" dirty="0" smtClean="0"/>
              <a:t> the IVMA of BC, the local first nation and all of the participants in the forum.  Indicate that it is good to see a healthy turnout, as cooperative efforts are the keystone to successful invasive species management programs.</a:t>
            </a:r>
          </a:p>
          <a:p>
            <a:endParaRPr lang="en-CA" baseline="0" dirty="0" smtClean="0"/>
          </a:p>
          <a:p>
            <a:r>
              <a:rPr lang="en-CA" baseline="0" dirty="0" smtClean="0"/>
              <a:t>First Nation is : COAST SALISH peoples, specifically the </a:t>
            </a:r>
            <a:r>
              <a:rPr lang="en-CA" baseline="0" dirty="0" err="1" smtClean="0"/>
              <a:t>Musqueam</a:t>
            </a:r>
            <a:r>
              <a:rPr lang="en-CA" baseline="0" dirty="0" smtClean="0"/>
              <a:t> and </a:t>
            </a:r>
            <a:r>
              <a:rPr lang="en-CA" baseline="0" dirty="0" err="1" smtClean="0"/>
              <a:t>Tsawassen</a:t>
            </a:r>
            <a:r>
              <a:rPr lang="en-CA" baseline="0" dirty="0" smtClean="0"/>
              <a:t> Nations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First Picture shows routine maintenance activities</a:t>
            </a:r>
          </a:p>
          <a:p>
            <a:endParaRPr lang="en-CA" dirty="0" smtClean="0"/>
          </a:p>
          <a:p>
            <a:r>
              <a:rPr lang="en-CA" dirty="0" smtClean="0"/>
              <a:t>Second</a:t>
            </a:r>
            <a:r>
              <a:rPr lang="en-CA" baseline="0" dirty="0" smtClean="0"/>
              <a:t> picture shows pipeline maintenance activity in the congested </a:t>
            </a:r>
            <a:r>
              <a:rPr lang="en-CA" baseline="0" dirty="0" err="1" smtClean="0"/>
              <a:t>fraser</a:t>
            </a:r>
            <a:r>
              <a:rPr lang="en-CA" baseline="0" dirty="0" smtClean="0"/>
              <a:t> valley, note residences in top left of frame, and 2 lane highway crossing over the pipeline.</a:t>
            </a:r>
          </a:p>
          <a:p>
            <a:endParaRPr lang="en-CA" baseline="0" dirty="0" smtClean="0"/>
          </a:p>
          <a:p>
            <a:r>
              <a:rPr lang="en-CA" baseline="0" dirty="0" smtClean="0"/>
              <a:t>Discussion on these pictures as to how routing operations and maintenance activities, as well as new pipeline installation regularly </a:t>
            </a:r>
          </a:p>
          <a:p>
            <a:endParaRPr lang="en-CA" baseline="0" dirty="0" smtClean="0"/>
          </a:p>
          <a:p>
            <a:r>
              <a:rPr lang="en-CA" dirty="0" smtClean="0"/>
              <a:t>Spend ~$400 million/yr in Canada inspecting and maintaining existing facilities.  These activities (especially on the pipeline </a:t>
            </a:r>
            <a:r>
              <a:rPr lang="en-CA" dirty="0" err="1" smtClean="0"/>
              <a:t>RoW</a:t>
            </a:r>
            <a:r>
              <a:rPr lang="en-CA" dirty="0" smtClean="0"/>
              <a:t>)</a:t>
            </a:r>
            <a:r>
              <a:rPr lang="en-CA" baseline="0" dirty="0" smtClean="0"/>
              <a:t> often involve ground disturbances, and we all know how ground disturbances can contribute to the spread of invasive plant species.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Mulcher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Note </a:t>
            </a:r>
            <a:r>
              <a:rPr lang="en-CA" dirty="0" err="1" smtClean="0"/>
              <a:t>ribboned</a:t>
            </a:r>
            <a:r>
              <a:rPr lang="en-CA" dirty="0" smtClean="0"/>
              <a:t> tree to mark nest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D7461DE-541A-445F-90E4-7925454C7845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Spectra in BC since 1955, originally as </a:t>
            </a:r>
            <a:r>
              <a:rPr lang="en-CA" dirty="0" err="1" smtClean="0"/>
              <a:t>westcoast</a:t>
            </a:r>
            <a:r>
              <a:rPr lang="en-CA" dirty="0" smtClean="0"/>
              <a:t>, then Duke,</a:t>
            </a:r>
            <a:r>
              <a:rPr lang="en-CA" baseline="0" dirty="0" smtClean="0"/>
              <a:t> and now as Spectra</a:t>
            </a:r>
          </a:p>
          <a:p>
            <a:endParaRPr lang="en-CA" baseline="0" dirty="0" smtClean="0"/>
          </a:p>
          <a:p>
            <a:r>
              <a:rPr lang="en-CA" baseline="0" dirty="0" smtClean="0"/>
              <a:t>2900km of </a:t>
            </a:r>
            <a:r>
              <a:rPr lang="en-CA" baseline="0" dirty="0" err="1" smtClean="0"/>
              <a:t>RoW</a:t>
            </a:r>
            <a:r>
              <a:rPr lang="en-CA" baseline="0" dirty="0" smtClean="0"/>
              <a:t>, widths from 15 to 45m depending upon type of line</a:t>
            </a:r>
          </a:p>
          <a:p>
            <a:endParaRPr lang="en-CA" baseline="0" dirty="0" smtClean="0"/>
          </a:p>
          <a:p>
            <a:r>
              <a:rPr lang="en-CA" baseline="0" dirty="0" smtClean="0"/>
              <a:t>60% of Natural Gas in BC moved through Spectra lines, but we are not the only players, nor the only product (oil also pipelined)</a:t>
            </a:r>
          </a:p>
          <a:p>
            <a:endParaRPr lang="en-CA" baseline="0" dirty="0" smtClean="0"/>
          </a:p>
          <a:p>
            <a:r>
              <a:rPr lang="en-CA" baseline="0" dirty="0" smtClean="0"/>
              <a:t>List others, Pembina, Kinder Morgan, Fortis, PNG</a:t>
            </a:r>
          </a:p>
          <a:p>
            <a:endParaRPr lang="en-CA" baseline="0" dirty="0" smtClean="0"/>
          </a:p>
          <a:p>
            <a:r>
              <a:rPr lang="en-CA" baseline="0" dirty="0" smtClean="0"/>
              <a:t>These are the tip of the iceberg, with a host of pipeline proposals in place:  Spectra, Enbridge, Trans-Canada, and then who else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Point out PG (bottom right) and Rupert</a:t>
            </a:r>
            <a:r>
              <a:rPr lang="en-CA" baseline="0" dirty="0" smtClean="0"/>
              <a:t> (Center Left)</a:t>
            </a:r>
          </a:p>
          <a:p>
            <a:endParaRPr lang="en-CA" baseline="0" dirty="0" smtClean="0"/>
          </a:p>
          <a:p>
            <a:r>
              <a:rPr lang="en-CA" baseline="0" dirty="0" smtClean="0"/>
              <a:t>Point out congested route of other lines...</a:t>
            </a:r>
          </a:p>
          <a:p>
            <a:endParaRPr lang="en-CA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Note that the industries share commonalities</a:t>
            </a:r>
          </a:p>
          <a:p>
            <a:endParaRPr lang="en-CA" dirty="0" smtClean="0"/>
          </a:p>
          <a:p>
            <a:r>
              <a:rPr lang="en-CA" dirty="0" smtClean="0"/>
              <a:t>Presentation</a:t>
            </a:r>
            <a:r>
              <a:rPr lang="en-CA" baseline="0" dirty="0" smtClean="0"/>
              <a:t> biased towards my experiences with </a:t>
            </a:r>
            <a:r>
              <a:rPr lang="en-CA" baseline="0" dirty="0" err="1" smtClean="0"/>
              <a:t>NaturaL</a:t>
            </a:r>
            <a:r>
              <a:rPr lang="en-CA" baseline="0" dirty="0" smtClean="0"/>
              <a:t> Gas pipelines</a:t>
            </a:r>
          </a:p>
          <a:p>
            <a:endParaRPr lang="en-CA" baseline="0" dirty="0" smtClean="0"/>
          </a:p>
          <a:p>
            <a:r>
              <a:rPr lang="en-CA" baseline="0" dirty="0" smtClean="0"/>
              <a:t>Increased public awareness about oil and gas pipelines draws attention to </a:t>
            </a:r>
            <a:r>
              <a:rPr lang="en-CA" baseline="0" dirty="0" err="1" smtClean="0"/>
              <a:t>opractices</a:t>
            </a:r>
            <a:r>
              <a:rPr lang="en-CA" baseline="0" dirty="0" smtClean="0"/>
              <a:t> on the </a:t>
            </a:r>
            <a:r>
              <a:rPr lang="en-CA" baseline="0" dirty="0" err="1" smtClean="0"/>
              <a:t>RoW</a:t>
            </a:r>
            <a:endParaRPr lang="en-CA" baseline="0" dirty="0" smtClean="0"/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Mallard</a:t>
            </a:r>
            <a:r>
              <a:rPr lang="en-CA" baseline="0" dirty="0" smtClean="0"/>
              <a:t> </a:t>
            </a:r>
            <a:r>
              <a:rPr lang="en-CA" baseline="0" dirty="0" err="1" smtClean="0"/>
              <a:t>vs</a:t>
            </a:r>
            <a:r>
              <a:rPr lang="en-CA" dirty="0" smtClean="0"/>
              <a:t> Raven</a:t>
            </a:r>
            <a:endParaRPr lang="en-CA" baseline="0" dirty="0" smtClean="0"/>
          </a:p>
          <a:p>
            <a:endParaRPr lang="en-CA" baseline="0" dirty="0" smtClean="0"/>
          </a:p>
          <a:p>
            <a:r>
              <a:rPr lang="en-CA" baseline="0" dirty="0" err="1" smtClean="0"/>
              <a:t>Sandhill</a:t>
            </a:r>
            <a:r>
              <a:rPr lang="en-CA" baseline="0" dirty="0" smtClean="0"/>
              <a:t> Crane </a:t>
            </a:r>
            <a:r>
              <a:rPr lang="en-CA" baseline="0" dirty="0" err="1" smtClean="0"/>
              <a:t>vs</a:t>
            </a:r>
            <a:r>
              <a:rPr lang="en-CA" baseline="0" dirty="0" smtClean="0"/>
              <a:t> Spruce Grouse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Many industries can negatively impact bird populations</a:t>
            </a:r>
          </a:p>
          <a:p>
            <a:endParaRPr lang="en-CA" dirty="0" smtClean="0"/>
          </a:p>
          <a:p>
            <a:r>
              <a:rPr lang="en-CA" dirty="0" err="1" smtClean="0"/>
              <a:t>Powerlines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Power generation</a:t>
            </a:r>
          </a:p>
          <a:p>
            <a:endParaRPr lang="en-CA" dirty="0" smtClean="0"/>
          </a:p>
          <a:p>
            <a:r>
              <a:rPr lang="en-CA" dirty="0" smtClean="0"/>
              <a:t>Transportation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Conflict between birds and industry is not a modern problem, and has been observed alongside industrial </a:t>
            </a:r>
            <a:r>
              <a:rPr lang="en-CA" smtClean="0"/>
              <a:t>development throughout </a:t>
            </a:r>
            <a:r>
              <a:rPr lang="en-CA" dirty="0" smtClean="0"/>
              <a:t>history.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Scientific literature continues to grow, and this information will be useful for resource managers.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15F8F-E528-40D3-8330-CE1EC0AEC43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ET West Photo Contest #59B_8x5_150dpi.jpg"/>
          <p:cNvPicPr>
            <a:picLocks noChangeAspect="1"/>
          </p:cNvPicPr>
          <p:nvPr userDrawn="1"/>
        </p:nvPicPr>
        <p:blipFill>
          <a:blip r:embed="rId2" cstate="print"/>
          <a:srcRect l="6580" t="3463" r="658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969950"/>
            <a:ext cx="9144000" cy="1629075"/>
          </a:xfrm>
          <a:prstGeom prst="rect">
            <a:avLst/>
          </a:prstGeom>
          <a:gradFill flip="none" rotWithShape="1">
            <a:gsLst>
              <a:gs pos="54000">
                <a:schemeClr val="bg1">
                  <a:alpha val="64000"/>
                </a:schemeClr>
              </a:gs>
              <a:gs pos="100000">
                <a:schemeClr val="bg1">
                  <a:shade val="100000"/>
                  <a:satMod val="115000"/>
                  <a:alpha val="4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3599025"/>
            <a:ext cx="9144000" cy="347405"/>
          </a:xfrm>
          <a:prstGeom prst="rect">
            <a:avLst/>
          </a:prstGeom>
          <a:solidFill>
            <a:srgbClr val="00B050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146123"/>
            <a:ext cx="3124200" cy="437473"/>
          </a:xfrm>
        </p:spPr>
        <p:txBody>
          <a:bodyPr anchor="t"/>
          <a:lstStyle>
            <a:lvl1pPr marL="0" indent="0" algn="l">
              <a:buFontTx/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9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838200" y="2244875"/>
            <a:ext cx="6536951" cy="729122"/>
          </a:xfrm>
          <a:effectLst/>
        </p:spPr>
        <p:txBody>
          <a:bodyPr anchor="b"/>
          <a:lstStyle>
            <a:lvl1pPr>
              <a:defRPr b="1">
                <a:ln>
                  <a:noFill/>
                </a:ln>
                <a:solidFill>
                  <a:srgbClr val="0071BC"/>
                </a:solidFill>
                <a:effectLst>
                  <a:glow rad="139700">
                    <a:srgbClr val="FFFFFF"/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3578696"/>
            <a:ext cx="9144000" cy="0"/>
          </a:xfrm>
          <a:prstGeom prst="line">
            <a:avLst/>
          </a:prstGeom>
          <a:ln w="38100">
            <a:solidFill>
              <a:srgbClr val="0071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FA17D-BBC4-4E28-B987-CDD3F5D430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0" y="0"/>
            <a:ext cx="2057400" cy="6115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1650" y="0"/>
            <a:ext cx="6019800" cy="6115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31A0E-DDA1-4251-A325-873860A39C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" y="0"/>
            <a:ext cx="66675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1650" y="1114425"/>
            <a:ext cx="8229600" cy="5000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587D78C-9640-4094-BCE8-35AE48110E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" y="0"/>
            <a:ext cx="66675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01650" y="1114425"/>
            <a:ext cx="8229600" cy="5000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0CEB168-926D-4D28-9F6B-1804096D37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D3847-7A95-4886-B902-BA0071FDAE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ET West Photo Contest #59B_8x5_150dpi.jpg"/>
          <p:cNvPicPr>
            <a:picLocks noChangeAspect="1"/>
          </p:cNvPicPr>
          <p:nvPr userDrawn="1"/>
        </p:nvPicPr>
        <p:blipFill>
          <a:blip r:embed="rId2" cstate="print"/>
          <a:srcRect l="1095" t="11049" r="639" b="28514"/>
          <a:stretch>
            <a:fillRect/>
          </a:stretch>
        </p:blipFill>
        <p:spPr>
          <a:xfrm>
            <a:off x="-2702" y="0"/>
            <a:ext cx="9159030" cy="38003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9FE91-54CC-4D42-9C5A-271D81284F64}" type="slidenum">
              <a:rPr lang="en-US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821113"/>
            <a:ext cx="9144000" cy="0"/>
          </a:xfrm>
          <a:prstGeom prst="line">
            <a:avLst/>
          </a:prstGeom>
          <a:ln w="38100">
            <a:solidFill>
              <a:srgbClr val="0071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3838875"/>
            <a:ext cx="9144000" cy="2397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2705500"/>
            <a:ext cx="381000" cy="1524000"/>
          </a:xfrm>
          <a:prstGeom prst="rect">
            <a:avLst/>
          </a:prstGeom>
          <a:solidFill>
            <a:srgbClr val="0071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838200" y="2678000"/>
            <a:ext cx="6536951" cy="843498"/>
          </a:xfrm>
          <a:effectLst/>
        </p:spPr>
        <p:txBody>
          <a:bodyPr anchor="b"/>
          <a:lstStyle>
            <a:lvl1pPr>
              <a:defRPr b="1">
                <a:ln>
                  <a:noFill/>
                </a:ln>
                <a:solidFill>
                  <a:srgbClr val="0071BC"/>
                </a:solidFill>
                <a:effectLst>
                  <a:glow rad="139700">
                    <a:srgbClr val="FFFFFF"/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502248"/>
            <a:ext cx="3124200" cy="437473"/>
          </a:xfrm>
        </p:spPr>
        <p:txBody>
          <a:bodyPr anchor="t"/>
          <a:lstStyle>
            <a:lvl1pPr marL="0" indent="0" algn="l">
              <a:buFontTx/>
              <a:buNone/>
              <a:defRPr sz="2000" i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650" y="1580605"/>
            <a:ext cx="40386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580605"/>
            <a:ext cx="40386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91CA9-20FF-488C-9EAC-E007A28FCF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4388B-4E40-4DA6-9290-5A4FE01456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11272-99FF-4BE1-B76D-888B8E8E04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2514600"/>
            <a:ext cx="9144000" cy="210935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Spectra_Energy_blue_black_RGB_300pp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73191" y="648523"/>
            <a:ext cx="1671855" cy="895864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706088" y="2693894"/>
            <a:ext cx="2888759" cy="1761331"/>
            <a:chOff x="230958" y="75435"/>
            <a:chExt cx="3586898" cy="21869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31974" t="36419" r="31549" b="7862"/>
            <a:stretch>
              <a:fillRect/>
            </a:stretch>
          </p:blipFill>
          <p:spPr bwMode="auto">
            <a:xfrm>
              <a:off x="230958" y="75435"/>
              <a:ext cx="1766027" cy="218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3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30856" t="38773" r="31690" b="15448"/>
            <a:stretch>
              <a:fillRect/>
            </a:stretch>
          </p:blipFill>
          <p:spPr bwMode="auto">
            <a:xfrm>
              <a:off x="2004769" y="201694"/>
              <a:ext cx="1813087" cy="1844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4"/>
            <p:cNvPicPr>
              <a:picLocks noChangeAspect="1" noChangeArrowheads="1"/>
            </p:cNvPicPr>
            <p:nvPr userDrawn="1"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30850" t="29832" r="24334" b="16709"/>
            <a:stretch>
              <a:fillRect/>
            </a:stretch>
          </p:blipFill>
          <p:spPr bwMode="auto">
            <a:xfrm>
              <a:off x="1478465" y="571568"/>
              <a:ext cx="1209115" cy="1121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60" name="Straight Connector 59"/>
          <p:cNvCxnSpPr/>
          <p:nvPr userDrawn="1"/>
        </p:nvCxnSpPr>
        <p:spPr>
          <a:xfrm>
            <a:off x="0" y="2514600"/>
            <a:ext cx="9123218" cy="0"/>
          </a:xfrm>
          <a:prstGeom prst="line">
            <a:avLst/>
          </a:prstGeom>
          <a:ln w="28575">
            <a:solidFill>
              <a:srgbClr val="0071BC"/>
            </a:solidFill>
          </a:ln>
          <a:effectLst/>
          <a:scene3d>
            <a:camera prst="orthographicFront"/>
            <a:lightRig rig="threePt" dir="t"/>
          </a:scene3d>
          <a:sp3d prstMaterial="softEdge">
            <a:bevelT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17318" y="4623955"/>
            <a:ext cx="9123218" cy="0"/>
          </a:xfrm>
          <a:prstGeom prst="line">
            <a:avLst/>
          </a:prstGeom>
          <a:ln w="28575">
            <a:solidFill>
              <a:srgbClr val="0071BC"/>
            </a:solidFill>
          </a:ln>
          <a:effectLst/>
          <a:scene3d>
            <a:camera prst="orthographicFront"/>
            <a:lightRig rig="threePt" dir="t"/>
          </a:scene3d>
          <a:sp3d prstMaterial="softEdge">
            <a:bevelT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Social-Media-3-LOGOS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768708" y="5706036"/>
            <a:ext cx="1840530" cy="436699"/>
          </a:xfrm>
          <a:prstGeom prst="rect">
            <a:avLst/>
          </a:prstGeom>
        </p:spPr>
      </p:pic>
      <p:sp>
        <p:nvSpPr>
          <p:cNvPr id="36" name="TextBox 57"/>
          <p:cNvSpPr txBox="1"/>
          <p:nvPr userDrawn="1"/>
        </p:nvSpPr>
        <p:spPr>
          <a:xfrm>
            <a:off x="6773043" y="5407548"/>
            <a:ext cx="1430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Connect with us:</a:t>
            </a:r>
            <a:endParaRPr lang="en-US" sz="1400" b="1" dirty="0"/>
          </a:p>
        </p:txBody>
      </p:sp>
      <p:sp>
        <p:nvSpPr>
          <p:cNvPr id="37" name="TextBox 59"/>
          <p:cNvSpPr txBox="1"/>
          <p:nvPr userDrawn="1"/>
        </p:nvSpPr>
        <p:spPr>
          <a:xfrm>
            <a:off x="2802198" y="5407548"/>
            <a:ext cx="1294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Recognized by:</a:t>
            </a:r>
            <a:endParaRPr lang="en-US" sz="1400" b="1" dirty="0"/>
          </a:p>
        </p:txBody>
      </p:sp>
      <p:cxnSp>
        <p:nvCxnSpPr>
          <p:cNvPr id="38" name="Straight Connector 37"/>
          <p:cNvCxnSpPr/>
          <p:nvPr userDrawn="1"/>
        </p:nvCxnSpPr>
        <p:spPr>
          <a:xfrm rot="5400000">
            <a:off x="5891505" y="5893394"/>
            <a:ext cx="84448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rot="5400000">
            <a:off x="2109286" y="5893394"/>
            <a:ext cx="84448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43"/>
          <p:cNvGrpSpPr/>
          <p:nvPr userDrawn="1"/>
        </p:nvGrpSpPr>
        <p:grpSpPr>
          <a:xfrm>
            <a:off x="729722" y="5529328"/>
            <a:ext cx="728782" cy="718367"/>
            <a:chOff x="457200" y="5257800"/>
            <a:chExt cx="844647" cy="822960"/>
          </a:xfrm>
          <a:effectLst/>
        </p:grpSpPr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457200" y="5828329"/>
              <a:ext cx="198811" cy="2494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5" y="0"/>
                </a:cxn>
                <a:cxn ang="0">
                  <a:pos x="254" y="299"/>
                </a:cxn>
                <a:cxn ang="0">
                  <a:pos x="254" y="0"/>
                </a:cxn>
                <a:cxn ang="0">
                  <a:pos x="330" y="0"/>
                </a:cxn>
                <a:cxn ang="0">
                  <a:pos x="330" y="414"/>
                </a:cxn>
                <a:cxn ang="0">
                  <a:pos x="219" y="414"/>
                </a:cxn>
                <a:cxn ang="0">
                  <a:pos x="77" y="87"/>
                </a:cxn>
                <a:cxn ang="0">
                  <a:pos x="77" y="414"/>
                </a:cxn>
                <a:cxn ang="0">
                  <a:pos x="0" y="414"/>
                </a:cxn>
                <a:cxn ang="0">
                  <a:pos x="0" y="0"/>
                </a:cxn>
              </a:cxnLst>
              <a:rect l="0" t="0" r="r" b="b"/>
              <a:pathLst>
                <a:path w="330" h="414">
                  <a:moveTo>
                    <a:pt x="0" y="0"/>
                  </a:moveTo>
                  <a:lnTo>
                    <a:pt x="125" y="0"/>
                  </a:lnTo>
                  <a:lnTo>
                    <a:pt x="254" y="299"/>
                  </a:lnTo>
                  <a:lnTo>
                    <a:pt x="254" y="0"/>
                  </a:lnTo>
                  <a:lnTo>
                    <a:pt x="330" y="0"/>
                  </a:lnTo>
                  <a:lnTo>
                    <a:pt x="330" y="414"/>
                  </a:lnTo>
                  <a:lnTo>
                    <a:pt x="219" y="414"/>
                  </a:lnTo>
                  <a:lnTo>
                    <a:pt x="77" y="87"/>
                  </a:lnTo>
                  <a:lnTo>
                    <a:pt x="77" y="414"/>
                  </a:lnTo>
                  <a:lnTo>
                    <a:pt x="0" y="4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676495" y="5828329"/>
              <a:ext cx="217488" cy="2494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0"/>
                </a:cxn>
                <a:cxn ang="0">
                  <a:pos x="188" y="183"/>
                </a:cxn>
                <a:cxn ang="0">
                  <a:pos x="277" y="0"/>
                </a:cxn>
                <a:cxn ang="0">
                  <a:pos x="361" y="0"/>
                </a:cxn>
                <a:cxn ang="0">
                  <a:pos x="224" y="256"/>
                </a:cxn>
                <a:cxn ang="0">
                  <a:pos x="224" y="414"/>
                </a:cxn>
                <a:cxn ang="0">
                  <a:pos x="136" y="414"/>
                </a:cxn>
                <a:cxn ang="0">
                  <a:pos x="136" y="256"/>
                </a:cxn>
                <a:cxn ang="0">
                  <a:pos x="0" y="0"/>
                </a:cxn>
              </a:cxnLst>
              <a:rect l="0" t="0" r="r" b="b"/>
              <a:pathLst>
                <a:path w="361" h="414">
                  <a:moveTo>
                    <a:pt x="0" y="0"/>
                  </a:moveTo>
                  <a:lnTo>
                    <a:pt x="97" y="0"/>
                  </a:lnTo>
                  <a:lnTo>
                    <a:pt x="188" y="183"/>
                  </a:lnTo>
                  <a:lnTo>
                    <a:pt x="277" y="0"/>
                  </a:lnTo>
                  <a:lnTo>
                    <a:pt x="361" y="0"/>
                  </a:lnTo>
                  <a:lnTo>
                    <a:pt x="224" y="256"/>
                  </a:lnTo>
                  <a:lnTo>
                    <a:pt x="224" y="414"/>
                  </a:lnTo>
                  <a:lnTo>
                    <a:pt x="136" y="414"/>
                  </a:lnTo>
                  <a:lnTo>
                    <a:pt x="136" y="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Freeform 42"/>
            <p:cNvSpPr>
              <a:spLocks/>
            </p:cNvSpPr>
            <p:nvPr userDrawn="1"/>
          </p:nvSpPr>
          <p:spPr bwMode="auto">
            <a:xfrm>
              <a:off x="1104240" y="5828329"/>
              <a:ext cx="154229" cy="2494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9" y="0"/>
                </a:cxn>
                <a:cxn ang="0">
                  <a:pos x="249" y="59"/>
                </a:cxn>
                <a:cxn ang="0">
                  <a:pos x="85" y="59"/>
                </a:cxn>
                <a:cxn ang="0">
                  <a:pos x="85" y="171"/>
                </a:cxn>
                <a:cxn ang="0">
                  <a:pos x="235" y="171"/>
                </a:cxn>
                <a:cxn ang="0">
                  <a:pos x="235" y="230"/>
                </a:cxn>
                <a:cxn ang="0">
                  <a:pos x="85" y="230"/>
                </a:cxn>
                <a:cxn ang="0">
                  <a:pos x="85" y="355"/>
                </a:cxn>
                <a:cxn ang="0">
                  <a:pos x="256" y="355"/>
                </a:cxn>
                <a:cxn ang="0">
                  <a:pos x="256" y="414"/>
                </a:cxn>
                <a:cxn ang="0">
                  <a:pos x="0" y="414"/>
                </a:cxn>
                <a:cxn ang="0">
                  <a:pos x="0" y="0"/>
                </a:cxn>
              </a:cxnLst>
              <a:rect l="0" t="0" r="r" b="b"/>
              <a:pathLst>
                <a:path w="256" h="414">
                  <a:moveTo>
                    <a:pt x="0" y="0"/>
                  </a:moveTo>
                  <a:lnTo>
                    <a:pt x="249" y="0"/>
                  </a:lnTo>
                  <a:lnTo>
                    <a:pt x="249" y="59"/>
                  </a:lnTo>
                  <a:lnTo>
                    <a:pt x="85" y="59"/>
                  </a:lnTo>
                  <a:lnTo>
                    <a:pt x="85" y="171"/>
                  </a:lnTo>
                  <a:lnTo>
                    <a:pt x="235" y="171"/>
                  </a:lnTo>
                  <a:lnTo>
                    <a:pt x="235" y="230"/>
                  </a:lnTo>
                  <a:lnTo>
                    <a:pt x="85" y="230"/>
                  </a:lnTo>
                  <a:lnTo>
                    <a:pt x="85" y="355"/>
                  </a:lnTo>
                  <a:lnTo>
                    <a:pt x="256" y="355"/>
                  </a:lnTo>
                  <a:lnTo>
                    <a:pt x="256" y="414"/>
                  </a:lnTo>
                  <a:lnTo>
                    <a:pt x="0" y="4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901814" y="5825317"/>
              <a:ext cx="163266" cy="255443"/>
            </a:xfrm>
            <a:custGeom>
              <a:avLst/>
              <a:gdLst/>
              <a:ahLst/>
              <a:cxnLst>
                <a:cxn ang="0">
                  <a:pos x="170" y="1"/>
                </a:cxn>
                <a:cxn ang="0">
                  <a:pos x="212" y="8"/>
                </a:cxn>
                <a:cxn ang="0">
                  <a:pos x="247" y="19"/>
                </a:cxn>
                <a:cxn ang="0">
                  <a:pos x="225" y="72"/>
                </a:cxn>
                <a:cxn ang="0">
                  <a:pos x="179" y="61"/>
                </a:cxn>
                <a:cxn ang="0">
                  <a:pos x="141" y="60"/>
                </a:cxn>
                <a:cxn ang="0">
                  <a:pos x="118" y="64"/>
                </a:cxn>
                <a:cxn ang="0">
                  <a:pos x="100" y="73"/>
                </a:cxn>
                <a:cxn ang="0">
                  <a:pos x="89" y="87"/>
                </a:cxn>
                <a:cxn ang="0">
                  <a:pos x="84" y="105"/>
                </a:cxn>
                <a:cxn ang="0">
                  <a:pos x="87" y="121"/>
                </a:cxn>
                <a:cxn ang="0">
                  <a:pos x="94" y="134"/>
                </a:cxn>
                <a:cxn ang="0">
                  <a:pos x="109" y="146"/>
                </a:cxn>
                <a:cxn ang="0">
                  <a:pos x="131" y="158"/>
                </a:cxn>
                <a:cxn ang="0">
                  <a:pos x="161" y="172"/>
                </a:cxn>
                <a:cxn ang="0">
                  <a:pos x="202" y="193"/>
                </a:cxn>
                <a:cxn ang="0">
                  <a:pos x="232" y="214"/>
                </a:cxn>
                <a:cxn ang="0">
                  <a:pos x="253" y="235"/>
                </a:cxn>
                <a:cxn ang="0">
                  <a:pos x="265" y="260"/>
                </a:cxn>
                <a:cxn ang="0">
                  <a:pos x="271" y="288"/>
                </a:cxn>
                <a:cxn ang="0">
                  <a:pos x="270" y="319"/>
                </a:cxn>
                <a:cxn ang="0">
                  <a:pos x="263" y="347"/>
                </a:cxn>
                <a:cxn ang="0">
                  <a:pos x="248" y="372"/>
                </a:cxn>
                <a:cxn ang="0">
                  <a:pos x="227" y="394"/>
                </a:cxn>
                <a:cxn ang="0">
                  <a:pos x="200" y="409"/>
                </a:cxn>
                <a:cxn ang="0">
                  <a:pos x="166" y="420"/>
                </a:cxn>
                <a:cxn ang="0">
                  <a:pos x="126" y="424"/>
                </a:cxn>
                <a:cxn ang="0">
                  <a:pos x="78" y="421"/>
                </a:cxn>
                <a:cxn ang="0">
                  <a:pos x="30" y="411"/>
                </a:cxn>
                <a:cxn ang="0">
                  <a:pos x="6" y="341"/>
                </a:cxn>
                <a:cxn ang="0">
                  <a:pos x="50" y="355"/>
                </a:cxn>
                <a:cxn ang="0">
                  <a:pos x="93" y="362"/>
                </a:cxn>
                <a:cxn ang="0">
                  <a:pos x="130" y="362"/>
                </a:cxn>
                <a:cxn ang="0">
                  <a:pos x="155" y="356"/>
                </a:cxn>
                <a:cxn ang="0">
                  <a:pos x="172" y="346"/>
                </a:cxn>
                <a:cxn ang="0">
                  <a:pos x="182" y="331"/>
                </a:cxn>
                <a:cxn ang="0">
                  <a:pos x="186" y="311"/>
                </a:cxn>
                <a:cxn ang="0">
                  <a:pos x="184" y="295"/>
                </a:cxn>
                <a:cxn ang="0">
                  <a:pos x="177" y="282"/>
                </a:cxn>
                <a:cxn ang="0">
                  <a:pos x="164" y="271"/>
                </a:cxn>
                <a:cxn ang="0">
                  <a:pos x="144" y="259"/>
                </a:cxn>
                <a:cxn ang="0">
                  <a:pos x="101" y="237"/>
                </a:cxn>
                <a:cxn ang="0">
                  <a:pos x="72" y="223"/>
                </a:cxn>
                <a:cxn ang="0">
                  <a:pos x="48" y="208"/>
                </a:cxn>
                <a:cxn ang="0">
                  <a:pos x="28" y="191"/>
                </a:cxn>
                <a:cxn ang="0">
                  <a:pos x="13" y="171"/>
                </a:cxn>
                <a:cxn ang="0">
                  <a:pos x="3" y="147"/>
                </a:cxn>
                <a:cxn ang="0">
                  <a:pos x="0" y="118"/>
                </a:cxn>
                <a:cxn ang="0">
                  <a:pos x="3" y="87"/>
                </a:cxn>
                <a:cxn ang="0">
                  <a:pos x="15" y="59"/>
                </a:cxn>
                <a:cxn ang="0">
                  <a:pos x="34" y="37"/>
                </a:cxn>
                <a:cxn ang="0">
                  <a:pos x="59" y="19"/>
                </a:cxn>
                <a:cxn ang="0">
                  <a:pos x="91" y="7"/>
                </a:cxn>
                <a:cxn ang="0">
                  <a:pos x="127" y="1"/>
                </a:cxn>
              </a:cxnLst>
              <a:rect l="0" t="0" r="r" b="b"/>
              <a:pathLst>
                <a:path w="271" h="424">
                  <a:moveTo>
                    <a:pt x="147" y="0"/>
                  </a:moveTo>
                  <a:lnTo>
                    <a:pt x="170" y="1"/>
                  </a:lnTo>
                  <a:lnTo>
                    <a:pt x="191" y="4"/>
                  </a:lnTo>
                  <a:lnTo>
                    <a:pt x="212" y="8"/>
                  </a:lnTo>
                  <a:lnTo>
                    <a:pt x="230" y="13"/>
                  </a:lnTo>
                  <a:lnTo>
                    <a:pt x="247" y="19"/>
                  </a:lnTo>
                  <a:lnTo>
                    <a:pt x="247" y="80"/>
                  </a:lnTo>
                  <a:lnTo>
                    <a:pt x="225" y="72"/>
                  </a:lnTo>
                  <a:lnTo>
                    <a:pt x="202" y="66"/>
                  </a:lnTo>
                  <a:lnTo>
                    <a:pt x="179" y="61"/>
                  </a:lnTo>
                  <a:lnTo>
                    <a:pt x="155" y="60"/>
                  </a:lnTo>
                  <a:lnTo>
                    <a:pt x="141" y="60"/>
                  </a:lnTo>
                  <a:lnTo>
                    <a:pt x="129" y="62"/>
                  </a:lnTo>
                  <a:lnTo>
                    <a:pt x="118" y="64"/>
                  </a:lnTo>
                  <a:lnTo>
                    <a:pt x="108" y="68"/>
                  </a:lnTo>
                  <a:lnTo>
                    <a:pt x="100" y="73"/>
                  </a:lnTo>
                  <a:lnTo>
                    <a:pt x="93" y="79"/>
                  </a:lnTo>
                  <a:lnTo>
                    <a:pt x="89" y="87"/>
                  </a:lnTo>
                  <a:lnTo>
                    <a:pt x="86" y="95"/>
                  </a:lnTo>
                  <a:lnTo>
                    <a:pt x="84" y="105"/>
                  </a:lnTo>
                  <a:lnTo>
                    <a:pt x="85" y="114"/>
                  </a:lnTo>
                  <a:lnTo>
                    <a:pt x="87" y="121"/>
                  </a:lnTo>
                  <a:lnTo>
                    <a:pt x="89" y="128"/>
                  </a:lnTo>
                  <a:lnTo>
                    <a:pt x="94" y="134"/>
                  </a:lnTo>
                  <a:lnTo>
                    <a:pt x="101" y="140"/>
                  </a:lnTo>
                  <a:lnTo>
                    <a:pt x="109" y="146"/>
                  </a:lnTo>
                  <a:lnTo>
                    <a:pt x="119" y="152"/>
                  </a:lnTo>
                  <a:lnTo>
                    <a:pt x="131" y="158"/>
                  </a:lnTo>
                  <a:lnTo>
                    <a:pt x="145" y="164"/>
                  </a:lnTo>
                  <a:lnTo>
                    <a:pt x="161" y="172"/>
                  </a:lnTo>
                  <a:lnTo>
                    <a:pt x="183" y="182"/>
                  </a:lnTo>
                  <a:lnTo>
                    <a:pt x="202" y="193"/>
                  </a:lnTo>
                  <a:lnTo>
                    <a:pt x="218" y="203"/>
                  </a:lnTo>
                  <a:lnTo>
                    <a:pt x="232" y="214"/>
                  </a:lnTo>
                  <a:lnTo>
                    <a:pt x="243" y="224"/>
                  </a:lnTo>
                  <a:lnTo>
                    <a:pt x="253" y="235"/>
                  </a:lnTo>
                  <a:lnTo>
                    <a:pt x="260" y="247"/>
                  </a:lnTo>
                  <a:lnTo>
                    <a:pt x="265" y="260"/>
                  </a:lnTo>
                  <a:lnTo>
                    <a:pt x="269" y="273"/>
                  </a:lnTo>
                  <a:lnTo>
                    <a:pt x="271" y="288"/>
                  </a:lnTo>
                  <a:lnTo>
                    <a:pt x="271" y="303"/>
                  </a:lnTo>
                  <a:lnTo>
                    <a:pt x="270" y="319"/>
                  </a:lnTo>
                  <a:lnTo>
                    <a:pt x="268" y="333"/>
                  </a:lnTo>
                  <a:lnTo>
                    <a:pt x="263" y="347"/>
                  </a:lnTo>
                  <a:lnTo>
                    <a:pt x="257" y="360"/>
                  </a:lnTo>
                  <a:lnTo>
                    <a:pt x="248" y="372"/>
                  </a:lnTo>
                  <a:lnTo>
                    <a:pt x="239" y="383"/>
                  </a:lnTo>
                  <a:lnTo>
                    <a:pt x="227" y="394"/>
                  </a:lnTo>
                  <a:lnTo>
                    <a:pt x="214" y="402"/>
                  </a:lnTo>
                  <a:lnTo>
                    <a:pt x="200" y="409"/>
                  </a:lnTo>
                  <a:lnTo>
                    <a:pt x="184" y="416"/>
                  </a:lnTo>
                  <a:lnTo>
                    <a:pt x="166" y="420"/>
                  </a:lnTo>
                  <a:lnTo>
                    <a:pt x="147" y="423"/>
                  </a:lnTo>
                  <a:lnTo>
                    <a:pt x="126" y="424"/>
                  </a:lnTo>
                  <a:lnTo>
                    <a:pt x="103" y="423"/>
                  </a:lnTo>
                  <a:lnTo>
                    <a:pt x="78" y="421"/>
                  </a:lnTo>
                  <a:lnTo>
                    <a:pt x="54" y="417"/>
                  </a:lnTo>
                  <a:lnTo>
                    <a:pt x="30" y="411"/>
                  </a:lnTo>
                  <a:lnTo>
                    <a:pt x="6" y="404"/>
                  </a:lnTo>
                  <a:lnTo>
                    <a:pt x="6" y="341"/>
                  </a:lnTo>
                  <a:lnTo>
                    <a:pt x="28" y="349"/>
                  </a:lnTo>
                  <a:lnTo>
                    <a:pt x="50" y="355"/>
                  </a:lnTo>
                  <a:lnTo>
                    <a:pt x="72" y="359"/>
                  </a:lnTo>
                  <a:lnTo>
                    <a:pt x="93" y="362"/>
                  </a:lnTo>
                  <a:lnTo>
                    <a:pt x="115" y="363"/>
                  </a:lnTo>
                  <a:lnTo>
                    <a:pt x="130" y="362"/>
                  </a:lnTo>
                  <a:lnTo>
                    <a:pt x="143" y="359"/>
                  </a:lnTo>
                  <a:lnTo>
                    <a:pt x="155" y="356"/>
                  </a:lnTo>
                  <a:lnTo>
                    <a:pt x="164" y="352"/>
                  </a:lnTo>
                  <a:lnTo>
                    <a:pt x="172" y="346"/>
                  </a:lnTo>
                  <a:lnTo>
                    <a:pt x="178" y="339"/>
                  </a:lnTo>
                  <a:lnTo>
                    <a:pt x="182" y="331"/>
                  </a:lnTo>
                  <a:lnTo>
                    <a:pt x="185" y="321"/>
                  </a:lnTo>
                  <a:lnTo>
                    <a:pt x="186" y="311"/>
                  </a:lnTo>
                  <a:lnTo>
                    <a:pt x="185" y="302"/>
                  </a:lnTo>
                  <a:lnTo>
                    <a:pt x="184" y="295"/>
                  </a:lnTo>
                  <a:lnTo>
                    <a:pt x="181" y="288"/>
                  </a:lnTo>
                  <a:lnTo>
                    <a:pt x="177" y="282"/>
                  </a:lnTo>
                  <a:lnTo>
                    <a:pt x="171" y="276"/>
                  </a:lnTo>
                  <a:lnTo>
                    <a:pt x="164" y="271"/>
                  </a:lnTo>
                  <a:lnTo>
                    <a:pt x="155" y="265"/>
                  </a:lnTo>
                  <a:lnTo>
                    <a:pt x="144" y="259"/>
                  </a:lnTo>
                  <a:lnTo>
                    <a:pt x="132" y="252"/>
                  </a:lnTo>
                  <a:lnTo>
                    <a:pt x="101" y="237"/>
                  </a:lnTo>
                  <a:lnTo>
                    <a:pt x="86" y="230"/>
                  </a:lnTo>
                  <a:lnTo>
                    <a:pt x="72" y="223"/>
                  </a:lnTo>
                  <a:lnTo>
                    <a:pt x="60" y="215"/>
                  </a:lnTo>
                  <a:lnTo>
                    <a:pt x="48" y="208"/>
                  </a:lnTo>
                  <a:lnTo>
                    <a:pt x="37" y="199"/>
                  </a:lnTo>
                  <a:lnTo>
                    <a:pt x="28" y="191"/>
                  </a:lnTo>
                  <a:lnTo>
                    <a:pt x="20" y="182"/>
                  </a:lnTo>
                  <a:lnTo>
                    <a:pt x="13" y="171"/>
                  </a:lnTo>
                  <a:lnTo>
                    <a:pt x="7" y="160"/>
                  </a:lnTo>
                  <a:lnTo>
                    <a:pt x="3" y="147"/>
                  </a:lnTo>
                  <a:lnTo>
                    <a:pt x="0" y="133"/>
                  </a:lnTo>
                  <a:lnTo>
                    <a:pt x="0" y="118"/>
                  </a:lnTo>
                  <a:lnTo>
                    <a:pt x="0" y="102"/>
                  </a:lnTo>
                  <a:lnTo>
                    <a:pt x="3" y="87"/>
                  </a:lnTo>
                  <a:lnTo>
                    <a:pt x="8" y="73"/>
                  </a:lnTo>
                  <a:lnTo>
                    <a:pt x="15" y="59"/>
                  </a:lnTo>
                  <a:lnTo>
                    <a:pt x="23" y="48"/>
                  </a:lnTo>
                  <a:lnTo>
                    <a:pt x="34" y="37"/>
                  </a:lnTo>
                  <a:lnTo>
                    <a:pt x="46" y="27"/>
                  </a:lnTo>
                  <a:lnTo>
                    <a:pt x="59" y="19"/>
                  </a:lnTo>
                  <a:lnTo>
                    <a:pt x="74" y="12"/>
                  </a:lnTo>
                  <a:lnTo>
                    <a:pt x="91" y="7"/>
                  </a:lnTo>
                  <a:lnTo>
                    <a:pt x="108" y="3"/>
                  </a:lnTo>
                  <a:lnTo>
                    <a:pt x="127" y="1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 userDrawn="1"/>
          </p:nvSpPr>
          <p:spPr bwMode="auto">
            <a:xfrm>
              <a:off x="457200" y="5542763"/>
              <a:ext cx="800667" cy="233152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510819" y="5593973"/>
              <a:ext cx="100611" cy="13013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6" y="0"/>
                </a:cxn>
                <a:cxn ang="0">
                  <a:pos x="96" y="10"/>
                </a:cxn>
                <a:cxn ang="0">
                  <a:pos x="87" y="11"/>
                </a:cxn>
                <a:cxn ang="0">
                  <a:pos x="81" y="12"/>
                </a:cxn>
                <a:cxn ang="0">
                  <a:pos x="75" y="14"/>
                </a:cxn>
                <a:cxn ang="0">
                  <a:pos x="72" y="17"/>
                </a:cxn>
                <a:cxn ang="0">
                  <a:pos x="69" y="22"/>
                </a:cxn>
                <a:cxn ang="0">
                  <a:pos x="68" y="29"/>
                </a:cxn>
                <a:cxn ang="0">
                  <a:pos x="67" y="38"/>
                </a:cxn>
                <a:cxn ang="0">
                  <a:pos x="67" y="166"/>
                </a:cxn>
                <a:cxn ang="0">
                  <a:pos x="68" y="176"/>
                </a:cxn>
                <a:cxn ang="0">
                  <a:pos x="69" y="184"/>
                </a:cxn>
                <a:cxn ang="0">
                  <a:pos x="70" y="191"/>
                </a:cxn>
                <a:cxn ang="0">
                  <a:pos x="72" y="195"/>
                </a:cxn>
                <a:cxn ang="0">
                  <a:pos x="75" y="198"/>
                </a:cxn>
                <a:cxn ang="0">
                  <a:pos x="80" y="201"/>
                </a:cxn>
                <a:cxn ang="0">
                  <a:pos x="87" y="202"/>
                </a:cxn>
                <a:cxn ang="0">
                  <a:pos x="94" y="203"/>
                </a:cxn>
                <a:cxn ang="0">
                  <a:pos x="110" y="203"/>
                </a:cxn>
                <a:cxn ang="0">
                  <a:pos x="124" y="201"/>
                </a:cxn>
                <a:cxn ang="0">
                  <a:pos x="131" y="199"/>
                </a:cxn>
                <a:cxn ang="0">
                  <a:pos x="136" y="197"/>
                </a:cxn>
                <a:cxn ang="0">
                  <a:pos x="140" y="193"/>
                </a:cxn>
                <a:cxn ang="0">
                  <a:pos x="144" y="188"/>
                </a:cxn>
                <a:cxn ang="0">
                  <a:pos x="148" y="180"/>
                </a:cxn>
                <a:cxn ang="0">
                  <a:pos x="153" y="171"/>
                </a:cxn>
                <a:cxn ang="0">
                  <a:pos x="156" y="160"/>
                </a:cxn>
                <a:cxn ang="0">
                  <a:pos x="167" y="162"/>
                </a:cxn>
                <a:cxn ang="0">
                  <a:pos x="166" y="167"/>
                </a:cxn>
                <a:cxn ang="0">
                  <a:pos x="165" y="173"/>
                </a:cxn>
                <a:cxn ang="0">
                  <a:pos x="163" y="181"/>
                </a:cxn>
                <a:cxn ang="0">
                  <a:pos x="161" y="189"/>
                </a:cxn>
                <a:cxn ang="0">
                  <a:pos x="159" y="198"/>
                </a:cxn>
                <a:cxn ang="0">
                  <a:pos x="158" y="205"/>
                </a:cxn>
                <a:cxn ang="0">
                  <a:pos x="156" y="212"/>
                </a:cxn>
                <a:cxn ang="0">
                  <a:pos x="155" y="216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9" y="206"/>
                </a:cxn>
                <a:cxn ang="0">
                  <a:pos x="17" y="205"/>
                </a:cxn>
                <a:cxn ang="0">
                  <a:pos x="22" y="203"/>
                </a:cxn>
                <a:cxn ang="0">
                  <a:pos x="26" y="199"/>
                </a:cxn>
                <a:cxn ang="0">
                  <a:pos x="28" y="195"/>
                </a:cxn>
                <a:cxn ang="0">
                  <a:pos x="29" y="188"/>
                </a:cxn>
                <a:cxn ang="0">
                  <a:pos x="30" y="178"/>
                </a:cxn>
                <a:cxn ang="0">
                  <a:pos x="30" y="38"/>
                </a:cxn>
                <a:cxn ang="0">
                  <a:pos x="29" y="29"/>
                </a:cxn>
                <a:cxn ang="0">
                  <a:pos x="28" y="22"/>
                </a:cxn>
                <a:cxn ang="0">
                  <a:pos x="26" y="17"/>
                </a:cxn>
                <a:cxn ang="0">
                  <a:pos x="22" y="14"/>
                </a:cxn>
                <a:cxn ang="0">
                  <a:pos x="17" y="12"/>
                </a:cxn>
                <a:cxn ang="0">
                  <a:pos x="10" y="11"/>
                </a:cxn>
                <a:cxn ang="0">
                  <a:pos x="1" y="10"/>
                </a:cxn>
                <a:cxn ang="0">
                  <a:pos x="1" y="0"/>
                </a:cxn>
              </a:cxnLst>
              <a:rect l="0" t="0" r="r" b="b"/>
              <a:pathLst>
                <a:path w="167" h="216">
                  <a:moveTo>
                    <a:pt x="1" y="0"/>
                  </a:moveTo>
                  <a:lnTo>
                    <a:pt x="96" y="0"/>
                  </a:lnTo>
                  <a:lnTo>
                    <a:pt x="96" y="10"/>
                  </a:lnTo>
                  <a:lnTo>
                    <a:pt x="87" y="11"/>
                  </a:lnTo>
                  <a:lnTo>
                    <a:pt x="81" y="12"/>
                  </a:lnTo>
                  <a:lnTo>
                    <a:pt x="75" y="14"/>
                  </a:lnTo>
                  <a:lnTo>
                    <a:pt x="72" y="17"/>
                  </a:lnTo>
                  <a:lnTo>
                    <a:pt x="69" y="22"/>
                  </a:lnTo>
                  <a:lnTo>
                    <a:pt x="68" y="29"/>
                  </a:lnTo>
                  <a:lnTo>
                    <a:pt x="67" y="38"/>
                  </a:lnTo>
                  <a:lnTo>
                    <a:pt x="67" y="166"/>
                  </a:lnTo>
                  <a:lnTo>
                    <a:pt x="68" y="176"/>
                  </a:lnTo>
                  <a:lnTo>
                    <a:pt x="69" y="184"/>
                  </a:lnTo>
                  <a:lnTo>
                    <a:pt x="70" y="191"/>
                  </a:lnTo>
                  <a:lnTo>
                    <a:pt x="72" y="195"/>
                  </a:lnTo>
                  <a:lnTo>
                    <a:pt x="75" y="198"/>
                  </a:lnTo>
                  <a:lnTo>
                    <a:pt x="80" y="201"/>
                  </a:lnTo>
                  <a:lnTo>
                    <a:pt x="87" y="202"/>
                  </a:lnTo>
                  <a:lnTo>
                    <a:pt x="94" y="203"/>
                  </a:lnTo>
                  <a:lnTo>
                    <a:pt x="110" y="203"/>
                  </a:lnTo>
                  <a:lnTo>
                    <a:pt x="124" y="201"/>
                  </a:lnTo>
                  <a:lnTo>
                    <a:pt x="131" y="199"/>
                  </a:lnTo>
                  <a:lnTo>
                    <a:pt x="136" y="197"/>
                  </a:lnTo>
                  <a:lnTo>
                    <a:pt x="140" y="193"/>
                  </a:lnTo>
                  <a:lnTo>
                    <a:pt x="144" y="188"/>
                  </a:lnTo>
                  <a:lnTo>
                    <a:pt x="148" y="180"/>
                  </a:lnTo>
                  <a:lnTo>
                    <a:pt x="153" y="171"/>
                  </a:lnTo>
                  <a:lnTo>
                    <a:pt x="156" y="160"/>
                  </a:lnTo>
                  <a:lnTo>
                    <a:pt x="167" y="162"/>
                  </a:lnTo>
                  <a:lnTo>
                    <a:pt x="166" y="167"/>
                  </a:lnTo>
                  <a:lnTo>
                    <a:pt x="165" y="173"/>
                  </a:lnTo>
                  <a:lnTo>
                    <a:pt x="163" y="181"/>
                  </a:lnTo>
                  <a:lnTo>
                    <a:pt x="161" y="189"/>
                  </a:lnTo>
                  <a:lnTo>
                    <a:pt x="159" y="198"/>
                  </a:lnTo>
                  <a:lnTo>
                    <a:pt x="158" y="205"/>
                  </a:lnTo>
                  <a:lnTo>
                    <a:pt x="156" y="212"/>
                  </a:lnTo>
                  <a:lnTo>
                    <a:pt x="155" y="216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9" y="206"/>
                  </a:lnTo>
                  <a:lnTo>
                    <a:pt x="17" y="205"/>
                  </a:lnTo>
                  <a:lnTo>
                    <a:pt x="22" y="203"/>
                  </a:lnTo>
                  <a:lnTo>
                    <a:pt x="26" y="199"/>
                  </a:lnTo>
                  <a:lnTo>
                    <a:pt x="28" y="195"/>
                  </a:lnTo>
                  <a:lnTo>
                    <a:pt x="29" y="188"/>
                  </a:lnTo>
                  <a:lnTo>
                    <a:pt x="30" y="178"/>
                  </a:lnTo>
                  <a:lnTo>
                    <a:pt x="30" y="38"/>
                  </a:lnTo>
                  <a:lnTo>
                    <a:pt x="29" y="29"/>
                  </a:lnTo>
                  <a:lnTo>
                    <a:pt x="28" y="22"/>
                  </a:lnTo>
                  <a:lnTo>
                    <a:pt x="26" y="17"/>
                  </a:lnTo>
                  <a:lnTo>
                    <a:pt x="22" y="14"/>
                  </a:lnTo>
                  <a:lnTo>
                    <a:pt x="17" y="12"/>
                  </a:lnTo>
                  <a:lnTo>
                    <a:pt x="10" y="11"/>
                  </a:lnTo>
                  <a:lnTo>
                    <a:pt x="1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628901" y="5593973"/>
              <a:ext cx="56631" cy="1301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4" y="0"/>
                </a:cxn>
                <a:cxn ang="0">
                  <a:pos x="94" y="10"/>
                </a:cxn>
                <a:cxn ang="0">
                  <a:pos x="85" y="11"/>
                </a:cxn>
                <a:cxn ang="0">
                  <a:pos x="79" y="12"/>
                </a:cxn>
                <a:cxn ang="0">
                  <a:pos x="74" y="14"/>
                </a:cxn>
                <a:cxn ang="0">
                  <a:pos x="70" y="17"/>
                </a:cxn>
                <a:cxn ang="0">
                  <a:pos x="68" y="22"/>
                </a:cxn>
                <a:cxn ang="0">
                  <a:pos x="67" y="29"/>
                </a:cxn>
                <a:cxn ang="0">
                  <a:pos x="66" y="38"/>
                </a:cxn>
                <a:cxn ang="0">
                  <a:pos x="66" y="178"/>
                </a:cxn>
                <a:cxn ang="0">
                  <a:pos x="67" y="188"/>
                </a:cxn>
                <a:cxn ang="0">
                  <a:pos x="68" y="195"/>
                </a:cxn>
                <a:cxn ang="0">
                  <a:pos x="70" y="199"/>
                </a:cxn>
                <a:cxn ang="0">
                  <a:pos x="74" y="203"/>
                </a:cxn>
                <a:cxn ang="0">
                  <a:pos x="79" y="205"/>
                </a:cxn>
                <a:cxn ang="0">
                  <a:pos x="85" y="206"/>
                </a:cxn>
                <a:cxn ang="0">
                  <a:pos x="94" y="207"/>
                </a:cxn>
                <a:cxn ang="0">
                  <a:pos x="94" y="216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9" y="206"/>
                </a:cxn>
                <a:cxn ang="0">
                  <a:pos x="16" y="205"/>
                </a:cxn>
                <a:cxn ang="0">
                  <a:pos x="21" y="203"/>
                </a:cxn>
                <a:cxn ang="0">
                  <a:pos x="24" y="199"/>
                </a:cxn>
                <a:cxn ang="0">
                  <a:pos x="27" y="195"/>
                </a:cxn>
                <a:cxn ang="0">
                  <a:pos x="28" y="188"/>
                </a:cxn>
                <a:cxn ang="0">
                  <a:pos x="29" y="178"/>
                </a:cxn>
                <a:cxn ang="0">
                  <a:pos x="29" y="38"/>
                </a:cxn>
                <a:cxn ang="0">
                  <a:pos x="28" y="29"/>
                </a:cxn>
                <a:cxn ang="0">
                  <a:pos x="27" y="22"/>
                </a:cxn>
                <a:cxn ang="0">
                  <a:pos x="24" y="17"/>
                </a:cxn>
                <a:cxn ang="0">
                  <a:pos x="21" y="14"/>
                </a:cxn>
                <a:cxn ang="0">
                  <a:pos x="16" y="12"/>
                </a:cxn>
                <a:cxn ang="0">
                  <a:pos x="9" y="11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94" h="216">
                  <a:moveTo>
                    <a:pt x="0" y="0"/>
                  </a:moveTo>
                  <a:lnTo>
                    <a:pt x="94" y="0"/>
                  </a:lnTo>
                  <a:lnTo>
                    <a:pt x="94" y="10"/>
                  </a:lnTo>
                  <a:lnTo>
                    <a:pt x="85" y="11"/>
                  </a:lnTo>
                  <a:lnTo>
                    <a:pt x="79" y="12"/>
                  </a:lnTo>
                  <a:lnTo>
                    <a:pt x="74" y="14"/>
                  </a:lnTo>
                  <a:lnTo>
                    <a:pt x="70" y="17"/>
                  </a:lnTo>
                  <a:lnTo>
                    <a:pt x="68" y="22"/>
                  </a:lnTo>
                  <a:lnTo>
                    <a:pt x="67" y="29"/>
                  </a:lnTo>
                  <a:lnTo>
                    <a:pt x="66" y="38"/>
                  </a:lnTo>
                  <a:lnTo>
                    <a:pt x="66" y="178"/>
                  </a:lnTo>
                  <a:lnTo>
                    <a:pt x="67" y="188"/>
                  </a:lnTo>
                  <a:lnTo>
                    <a:pt x="68" y="195"/>
                  </a:lnTo>
                  <a:lnTo>
                    <a:pt x="70" y="199"/>
                  </a:lnTo>
                  <a:lnTo>
                    <a:pt x="74" y="203"/>
                  </a:lnTo>
                  <a:lnTo>
                    <a:pt x="79" y="205"/>
                  </a:lnTo>
                  <a:lnTo>
                    <a:pt x="85" y="206"/>
                  </a:lnTo>
                  <a:lnTo>
                    <a:pt x="94" y="207"/>
                  </a:lnTo>
                  <a:lnTo>
                    <a:pt x="94" y="216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9" y="206"/>
                  </a:lnTo>
                  <a:lnTo>
                    <a:pt x="16" y="205"/>
                  </a:lnTo>
                  <a:lnTo>
                    <a:pt x="21" y="203"/>
                  </a:lnTo>
                  <a:lnTo>
                    <a:pt x="24" y="199"/>
                  </a:lnTo>
                  <a:lnTo>
                    <a:pt x="27" y="195"/>
                  </a:lnTo>
                  <a:lnTo>
                    <a:pt x="28" y="188"/>
                  </a:lnTo>
                  <a:lnTo>
                    <a:pt x="29" y="178"/>
                  </a:lnTo>
                  <a:lnTo>
                    <a:pt x="29" y="38"/>
                  </a:lnTo>
                  <a:lnTo>
                    <a:pt x="28" y="29"/>
                  </a:lnTo>
                  <a:lnTo>
                    <a:pt x="27" y="22"/>
                  </a:lnTo>
                  <a:lnTo>
                    <a:pt x="24" y="17"/>
                  </a:lnTo>
                  <a:lnTo>
                    <a:pt x="21" y="14"/>
                  </a:lnTo>
                  <a:lnTo>
                    <a:pt x="16" y="12"/>
                  </a:lnTo>
                  <a:lnTo>
                    <a:pt x="9" y="11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710233" y="5590960"/>
              <a:ext cx="82537" cy="136156"/>
            </a:xfrm>
            <a:custGeom>
              <a:avLst/>
              <a:gdLst/>
              <a:ahLst/>
              <a:cxnLst>
                <a:cxn ang="0">
                  <a:pos x="88" y="1"/>
                </a:cxn>
                <a:cxn ang="0">
                  <a:pos x="108" y="5"/>
                </a:cxn>
                <a:cxn ang="0">
                  <a:pos x="122" y="9"/>
                </a:cxn>
                <a:cxn ang="0">
                  <a:pos x="125" y="29"/>
                </a:cxn>
                <a:cxn ang="0">
                  <a:pos x="129" y="54"/>
                </a:cxn>
                <a:cxn ang="0">
                  <a:pos x="116" y="50"/>
                </a:cxn>
                <a:cxn ang="0">
                  <a:pos x="110" y="37"/>
                </a:cxn>
                <a:cxn ang="0">
                  <a:pos x="102" y="25"/>
                </a:cxn>
                <a:cxn ang="0">
                  <a:pos x="90" y="17"/>
                </a:cxn>
                <a:cxn ang="0">
                  <a:pos x="74" y="14"/>
                </a:cxn>
                <a:cxn ang="0">
                  <a:pos x="58" y="17"/>
                </a:cxn>
                <a:cxn ang="0">
                  <a:pos x="47" y="27"/>
                </a:cxn>
                <a:cxn ang="0">
                  <a:pos x="41" y="41"/>
                </a:cxn>
                <a:cxn ang="0">
                  <a:pos x="42" y="57"/>
                </a:cxn>
                <a:cxn ang="0">
                  <a:pos x="50" y="72"/>
                </a:cxn>
                <a:cxn ang="0">
                  <a:pos x="67" y="85"/>
                </a:cxn>
                <a:cxn ang="0">
                  <a:pos x="88" y="95"/>
                </a:cxn>
                <a:cxn ang="0">
                  <a:pos x="105" y="104"/>
                </a:cxn>
                <a:cxn ang="0">
                  <a:pos x="119" y="115"/>
                </a:cxn>
                <a:cxn ang="0">
                  <a:pos x="130" y="129"/>
                </a:cxn>
                <a:cxn ang="0">
                  <a:pos x="136" y="148"/>
                </a:cxn>
                <a:cxn ang="0">
                  <a:pos x="136" y="172"/>
                </a:cxn>
                <a:cxn ang="0">
                  <a:pos x="128" y="194"/>
                </a:cxn>
                <a:cxn ang="0">
                  <a:pos x="112" y="211"/>
                </a:cxn>
                <a:cxn ang="0">
                  <a:pos x="90" y="222"/>
                </a:cxn>
                <a:cxn ang="0">
                  <a:pos x="62" y="226"/>
                </a:cxn>
                <a:cxn ang="0">
                  <a:pos x="38" y="223"/>
                </a:cxn>
                <a:cxn ang="0">
                  <a:pos x="21" y="217"/>
                </a:cxn>
                <a:cxn ang="0">
                  <a:pos x="9" y="214"/>
                </a:cxn>
                <a:cxn ang="0">
                  <a:pos x="7" y="201"/>
                </a:cxn>
                <a:cxn ang="0">
                  <a:pos x="3" y="182"/>
                </a:cxn>
                <a:cxn ang="0">
                  <a:pos x="9" y="159"/>
                </a:cxn>
                <a:cxn ang="0">
                  <a:pos x="15" y="171"/>
                </a:cxn>
                <a:cxn ang="0">
                  <a:pos x="23" y="185"/>
                </a:cxn>
                <a:cxn ang="0">
                  <a:pos x="35" y="199"/>
                </a:cxn>
                <a:cxn ang="0">
                  <a:pos x="50" y="209"/>
                </a:cxn>
                <a:cxn ang="0">
                  <a:pos x="68" y="213"/>
                </a:cxn>
                <a:cxn ang="0">
                  <a:pos x="84" y="209"/>
                </a:cxn>
                <a:cxn ang="0">
                  <a:pos x="96" y="199"/>
                </a:cxn>
                <a:cxn ang="0">
                  <a:pos x="102" y="184"/>
                </a:cxn>
                <a:cxn ang="0">
                  <a:pos x="102" y="167"/>
                </a:cxn>
                <a:cxn ang="0">
                  <a:pos x="95" y="151"/>
                </a:cxn>
                <a:cxn ang="0">
                  <a:pos x="79" y="137"/>
                </a:cxn>
                <a:cxn ang="0">
                  <a:pos x="57" y="125"/>
                </a:cxn>
                <a:cxn ang="0">
                  <a:pos x="42" y="117"/>
                </a:cxn>
                <a:cxn ang="0">
                  <a:pos x="28" y="106"/>
                </a:cxn>
                <a:cxn ang="0">
                  <a:pos x="16" y="92"/>
                </a:cxn>
                <a:cxn ang="0">
                  <a:pos x="9" y="74"/>
                </a:cxn>
                <a:cxn ang="0">
                  <a:pos x="9" y="54"/>
                </a:cxn>
                <a:cxn ang="0">
                  <a:pos x="15" y="35"/>
                </a:cxn>
                <a:cxn ang="0">
                  <a:pos x="26" y="19"/>
                </a:cxn>
                <a:cxn ang="0">
                  <a:pos x="43" y="8"/>
                </a:cxn>
                <a:cxn ang="0">
                  <a:pos x="65" y="1"/>
                </a:cxn>
              </a:cxnLst>
              <a:rect l="0" t="0" r="r" b="b"/>
              <a:pathLst>
                <a:path w="137" h="226">
                  <a:moveTo>
                    <a:pt x="78" y="0"/>
                  </a:moveTo>
                  <a:lnTo>
                    <a:pt x="88" y="1"/>
                  </a:lnTo>
                  <a:lnTo>
                    <a:pt x="98" y="2"/>
                  </a:lnTo>
                  <a:lnTo>
                    <a:pt x="108" y="5"/>
                  </a:lnTo>
                  <a:lnTo>
                    <a:pt x="116" y="7"/>
                  </a:lnTo>
                  <a:lnTo>
                    <a:pt x="122" y="9"/>
                  </a:lnTo>
                  <a:lnTo>
                    <a:pt x="123" y="19"/>
                  </a:lnTo>
                  <a:lnTo>
                    <a:pt x="125" y="29"/>
                  </a:lnTo>
                  <a:lnTo>
                    <a:pt x="127" y="41"/>
                  </a:lnTo>
                  <a:lnTo>
                    <a:pt x="129" y="54"/>
                  </a:lnTo>
                  <a:lnTo>
                    <a:pt x="118" y="56"/>
                  </a:lnTo>
                  <a:lnTo>
                    <a:pt x="116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7" y="31"/>
                  </a:lnTo>
                  <a:lnTo>
                    <a:pt x="102" y="25"/>
                  </a:lnTo>
                  <a:lnTo>
                    <a:pt x="96" y="20"/>
                  </a:lnTo>
                  <a:lnTo>
                    <a:pt x="90" y="17"/>
                  </a:lnTo>
                  <a:lnTo>
                    <a:pt x="83" y="14"/>
                  </a:lnTo>
                  <a:lnTo>
                    <a:pt x="74" y="14"/>
                  </a:lnTo>
                  <a:lnTo>
                    <a:pt x="66" y="14"/>
                  </a:lnTo>
                  <a:lnTo>
                    <a:pt x="58" y="17"/>
                  </a:lnTo>
                  <a:lnTo>
                    <a:pt x="52" y="21"/>
                  </a:lnTo>
                  <a:lnTo>
                    <a:pt x="47" y="27"/>
                  </a:lnTo>
                  <a:lnTo>
                    <a:pt x="44" y="34"/>
                  </a:lnTo>
                  <a:lnTo>
                    <a:pt x="41" y="41"/>
                  </a:lnTo>
                  <a:lnTo>
                    <a:pt x="41" y="49"/>
                  </a:lnTo>
                  <a:lnTo>
                    <a:pt x="42" y="57"/>
                  </a:lnTo>
                  <a:lnTo>
                    <a:pt x="45" y="65"/>
                  </a:lnTo>
                  <a:lnTo>
                    <a:pt x="50" y="72"/>
                  </a:lnTo>
                  <a:lnTo>
                    <a:pt x="58" y="79"/>
                  </a:lnTo>
                  <a:lnTo>
                    <a:pt x="67" y="85"/>
                  </a:lnTo>
                  <a:lnTo>
                    <a:pt x="79" y="91"/>
                  </a:lnTo>
                  <a:lnTo>
                    <a:pt x="88" y="95"/>
                  </a:lnTo>
                  <a:lnTo>
                    <a:pt x="96" y="100"/>
                  </a:lnTo>
                  <a:lnTo>
                    <a:pt x="105" y="104"/>
                  </a:lnTo>
                  <a:lnTo>
                    <a:pt x="112" y="109"/>
                  </a:lnTo>
                  <a:lnTo>
                    <a:pt x="119" y="115"/>
                  </a:lnTo>
                  <a:lnTo>
                    <a:pt x="125" y="122"/>
                  </a:lnTo>
                  <a:lnTo>
                    <a:pt x="130" y="129"/>
                  </a:lnTo>
                  <a:lnTo>
                    <a:pt x="134" y="138"/>
                  </a:lnTo>
                  <a:lnTo>
                    <a:pt x="136" y="148"/>
                  </a:lnTo>
                  <a:lnTo>
                    <a:pt x="137" y="159"/>
                  </a:lnTo>
                  <a:lnTo>
                    <a:pt x="136" y="172"/>
                  </a:lnTo>
                  <a:lnTo>
                    <a:pt x="133" y="183"/>
                  </a:lnTo>
                  <a:lnTo>
                    <a:pt x="128" y="194"/>
                  </a:lnTo>
                  <a:lnTo>
                    <a:pt x="121" y="203"/>
                  </a:lnTo>
                  <a:lnTo>
                    <a:pt x="112" y="211"/>
                  </a:lnTo>
                  <a:lnTo>
                    <a:pt x="102" y="217"/>
                  </a:lnTo>
                  <a:lnTo>
                    <a:pt x="90" y="222"/>
                  </a:lnTo>
                  <a:lnTo>
                    <a:pt x="76" y="225"/>
                  </a:lnTo>
                  <a:lnTo>
                    <a:pt x="62" y="226"/>
                  </a:lnTo>
                  <a:lnTo>
                    <a:pt x="50" y="225"/>
                  </a:lnTo>
                  <a:lnTo>
                    <a:pt x="38" y="223"/>
                  </a:lnTo>
                  <a:lnTo>
                    <a:pt x="29" y="220"/>
                  </a:lnTo>
                  <a:lnTo>
                    <a:pt x="21" y="217"/>
                  </a:lnTo>
                  <a:lnTo>
                    <a:pt x="14" y="215"/>
                  </a:lnTo>
                  <a:lnTo>
                    <a:pt x="9" y="214"/>
                  </a:lnTo>
                  <a:lnTo>
                    <a:pt x="8" y="208"/>
                  </a:lnTo>
                  <a:lnTo>
                    <a:pt x="7" y="201"/>
                  </a:lnTo>
                  <a:lnTo>
                    <a:pt x="5" y="192"/>
                  </a:lnTo>
                  <a:lnTo>
                    <a:pt x="3" y="182"/>
                  </a:lnTo>
                  <a:lnTo>
                    <a:pt x="0" y="162"/>
                  </a:lnTo>
                  <a:lnTo>
                    <a:pt x="9" y="159"/>
                  </a:lnTo>
                  <a:lnTo>
                    <a:pt x="12" y="164"/>
                  </a:lnTo>
                  <a:lnTo>
                    <a:pt x="15" y="171"/>
                  </a:lnTo>
                  <a:lnTo>
                    <a:pt x="19" y="178"/>
                  </a:lnTo>
                  <a:lnTo>
                    <a:pt x="23" y="185"/>
                  </a:lnTo>
                  <a:lnTo>
                    <a:pt x="29" y="192"/>
                  </a:lnTo>
                  <a:lnTo>
                    <a:pt x="35" y="199"/>
                  </a:lnTo>
                  <a:lnTo>
                    <a:pt x="42" y="204"/>
                  </a:lnTo>
                  <a:lnTo>
                    <a:pt x="50" y="209"/>
                  </a:lnTo>
                  <a:lnTo>
                    <a:pt x="58" y="212"/>
                  </a:lnTo>
                  <a:lnTo>
                    <a:pt x="68" y="213"/>
                  </a:lnTo>
                  <a:lnTo>
                    <a:pt x="77" y="212"/>
                  </a:lnTo>
                  <a:lnTo>
                    <a:pt x="84" y="209"/>
                  </a:lnTo>
                  <a:lnTo>
                    <a:pt x="91" y="205"/>
                  </a:lnTo>
                  <a:lnTo>
                    <a:pt x="96" y="199"/>
                  </a:lnTo>
                  <a:lnTo>
                    <a:pt x="100" y="192"/>
                  </a:lnTo>
                  <a:lnTo>
                    <a:pt x="102" y="184"/>
                  </a:lnTo>
                  <a:lnTo>
                    <a:pt x="103" y="176"/>
                  </a:lnTo>
                  <a:lnTo>
                    <a:pt x="102" y="167"/>
                  </a:lnTo>
                  <a:lnTo>
                    <a:pt x="99" y="158"/>
                  </a:lnTo>
                  <a:lnTo>
                    <a:pt x="95" y="151"/>
                  </a:lnTo>
                  <a:lnTo>
                    <a:pt x="88" y="144"/>
                  </a:lnTo>
                  <a:lnTo>
                    <a:pt x="79" y="137"/>
                  </a:lnTo>
                  <a:lnTo>
                    <a:pt x="68" y="131"/>
                  </a:lnTo>
                  <a:lnTo>
                    <a:pt x="57" y="125"/>
                  </a:lnTo>
                  <a:lnTo>
                    <a:pt x="50" y="121"/>
                  </a:lnTo>
                  <a:lnTo>
                    <a:pt x="42" y="117"/>
                  </a:lnTo>
                  <a:lnTo>
                    <a:pt x="35" y="111"/>
                  </a:lnTo>
                  <a:lnTo>
                    <a:pt x="28" y="106"/>
                  </a:lnTo>
                  <a:lnTo>
                    <a:pt x="21" y="99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9" y="74"/>
                  </a:lnTo>
                  <a:lnTo>
                    <a:pt x="8" y="64"/>
                  </a:lnTo>
                  <a:lnTo>
                    <a:pt x="9" y="54"/>
                  </a:lnTo>
                  <a:lnTo>
                    <a:pt x="11" y="44"/>
                  </a:lnTo>
                  <a:lnTo>
                    <a:pt x="15" y="35"/>
                  </a:lnTo>
                  <a:lnTo>
                    <a:pt x="20" y="26"/>
                  </a:lnTo>
                  <a:lnTo>
                    <a:pt x="26" y="19"/>
                  </a:lnTo>
                  <a:lnTo>
                    <a:pt x="34" y="13"/>
                  </a:lnTo>
                  <a:lnTo>
                    <a:pt x="43" y="8"/>
                  </a:lnTo>
                  <a:lnTo>
                    <a:pt x="54" y="4"/>
                  </a:lnTo>
                  <a:lnTo>
                    <a:pt x="65" y="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814458" y="5589153"/>
              <a:ext cx="113865" cy="13495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7" y="7"/>
                </a:cxn>
                <a:cxn ang="0">
                  <a:pos x="27" y="8"/>
                </a:cxn>
                <a:cxn ang="0">
                  <a:pos x="169" y="8"/>
                </a:cxn>
                <a:cxn ang="0">
                  <a:pos x="176" y="4"/>
                </a:cxn>
                <a:cxn ang="0">
                  <a:pos x="185" y="0"/>
                </a:cxn>
                <a:cxn ang="0">
                  <a:pos x="186" y="21"/>
                </a:cxn>
                <a:cxn ang="0">
                  <a:pos x="188" y="47"/>
                </a:cxn>
                <a:cxn ang="0">
                  <a:pos x="179" y="61"/>
                </a:cxn>
                <a:cxn ang="0">
                  <a:pos x="174" y="44"/>
                </a:cxn>
                <a:cxn ang="0">
                  <a:pos x="169" y="33"/>
                </a:cxn>
                <a:cxn ang="0">
                  <a:pos x="162" y="27"/>
                </a:cxn>
                <a:cxn ang="0">
                  <a:pos x="150" y="23"/>
                </a:cxn>
                <a:cxn ang="0">
                  <a:pos x="130" y="22"/>
                </a:cxn>
                <a:cxn ang="0">
                  <a:pos x="113" y="186"/>
                </a:cxn>
                <a:cxn ang="0">
                  <a:pos x="115" y="203"/>
                </a:cxn>
                <a:cxn ang="0">
                  <a:pos x="122" y="211"/>
                </a:cxn>
                <a:cxn ang="0">
                  <a:pos x="136" y="214"/>
                </a:cxn>
                <a:cxn ang="0">
                  <a:pos x="146" y="224"/>
                </a:cxn>
                <a:cxn ang="0">
                  <a:pos x="44" y="215"/>
                </a:cxn>
                <a:cxn ang="0">
                  <a:pos x="61" y="213"/>
                </a:cxn>
                <a:cxn ang="0">
                  <a:pos x="70" y="207"/>
                </a:cxn>
                <a:cxn ang="0">
                  <a:pos x="75" y="196"/>
                </a:cxn>
                <a:cxn ang="0">
                  <a:pos x="76" y="22"/>
                </a:cxn>
                <a:cxn ang="0">
                  <a:pos x="53" y="22"/>
                </a:cxn>
                <a:cxn ang="0">
                  <a:pos x="38" y="24"/>
                </a:cxn>
                <a:cxn ang="0">
                  <a:pos x="28" y="27"/>
                </a:cxn>
                <a:cxn ang="0">
                  <a:pos x="22" y="32"/>
                </a:cxn>
                <a:cxn ang="0">
                  <a:pos x="16" y="42"/>
                </a:cxn>
                <a:cxn ang="0">
                  <a:pos x="10" y="61"/>
                </a:cxn>
                <a:cxn ang="0">
                  <a:pos x="1" y="44"/>
                </a:cxn>
                <a:cxn ang="0">
                  <a:pos x="4" y="14"/>
                </a:cxn>
              </a:cxnLst>
              <a:rect l="0" t="0" r="r" b="b"/>
              <a:pathLst>
                <a:path w="189" h="224">
                  <a:moveTo>
                    <a:pt x="4" y="0"/>
                  </a:moveTo>
                  <a:lnTo>
                    <a:pt x="10" y="0"/>
                  </a:lnTo>
                  <a:lnTo>
                    <a:pt x="13" y="5"/>
                  </a:lnTo>
                  <a:lnTo>
                    <a:pt x="17" y="7"/>
                  </a:lnTo>
                  <a:lnTo>
                    <a:pt x="21" y="8"/>
                  </a:lnTo>
                  <a:lnTo>
                    <a:pt x="27" y="8"/>
                  </a:lnTo>
                  <a:lnTo>
                    <a:pt x="164" y="8"/>
                  </a:lnTo>
                  <a:lnTo>
                    <a:pt x="169" y="8"/>
                  </a:lnTo>
                  <a:lnTo>
                    <a:pt x="173" y="7"/>
                  </a:lnTo>
                  <a:lnTo>
                    <a:pt x="176" y="4"/>
                  </a:lnTo>
                  <a:lnTo>
                    <a:pt x="180" y="0"/>
                  </a:lnTo>
                  <a:lnTo>
                    <a:pt x="185" y="0"/>
                  </a:lnTo>
                  <a:lnTo>
                    <a:pt x="185" y="9"/>
                  </a:lnTo>
                  <a:lnTo>
                    <a:pt x="186" y="21"/>
                  </a:lnTo>
                  <a:lnTo>
                    <a:pt x="187" y="34"/>
                  </a:lnTo>
                  <a:lnTo>
                    <a:pt x="188" y="47"/>
                  </a:lnTo>
                  <a:lnTo>
                    <a:pt x="189" y="60"/>
                  </a:lnTo>
                  <a:lnTo>
                    <a:pt x="179" y="61"/>
                  </a:lnTo>
                  <a:lnTo>
                    <a:pt x="177" y="52"/>
                  </a:lnTo>
                  <a:lnTo>
                    <a:pt x="174" y="44"/>
                  </a:lnTo>
                  <a:lnTo>
                    <a:pt x="172" y="38"/>
                  </a:lnTo>
                  <a:lnTo>
                    <a:pt x="169" y="33"/>
                  </a:lnTo>
                  <a:lnTo>
                    <a:pt x="167" y="30"/>
                  </a:lnTo>
                  <a:lnTo>
                    <a:pt x="162" y="27"/>
                  </a:lnTo>
                  <a:lnTo>
                    <a:pt x="157" y="24"/>
                  </a:lnTo>
                  <a:lnTo>
                    <a:pt x="150" y="23"/>
                  </a:lnTo>
                  <a:lnTo>
                    <a:pt x="141" y="22"/>
                  </a:lnTo>
                  <a:lnTo>
                    <a:pt x="130" y="22"/>
                  </a:lnTo>
                  <a:lnTo>
                    <a:pt x="113" y="22"/>
                  </a:lnTo>
                  <a:lnTo>
                    <a:pt x="113" y="186"/>
                  </a:lnTo>
                  <a:lnTo>
                    <a:pt x="113" y="196"/>
                  </a:lnTo>
                  <a:lnTo>
                    <a:pt x="115" y="203"/>
                  </a:lnTo>
                  <a:lnTo>
                    <a:pt x="118" y="207"/>
                  </a:lnTo>
                  <a:lnTo>
                    <a:pt x="122" y="211"/>
                  </a:lnTo>
                  <a:lnTo>
                    <a:pt x="128" y="213"/>
                  </a:lnTo>
                  <a:lnTo>
                    <a:pt x="136" y="214"/>
                  </a:lnTo>
                  <a:lnTo>
                    <a:pt x="146" y="215"/>
                  </a:lnTo>
                  <a:lnTo>
                    <a:pt x="146" y="224"/>
                  </a:lnTo>
                  <a:lnTo>
                    <a:pt x="44" y="224"/>
                  </a:lnTo>
                  <a:lnTo>
                    <a:pt x="44" y="215"/>
                  </a:lnTo>
                  <a:lnTo>
                    <a:pt x="53" y="214"/>
                  </a:lnTo>
                  <a:lnTo>
                    <a:pt x="61" y="213"/>
                  </a:lnTo>
                  <a:lnTo>
                    <a:pt x="67" y="211"/>
                  </a:lnTo>
                  <a:lnTo>
                    <a:pt x="70" y="207"/>
                  </a:lnTo>
                  <a:lnTo>
                    <a:pt x="73" y="203"/>
                  </a:lnTo>
                  <a:lnTo>
                    <a:pt x="75" y="196"/>
                  </a:lnTo>
                  <a:lnTo>
                    <a:pt x="76" y="186"/>
                  </a:lnTo>
                  <a:lnTo>
                    <a:pt x="76" y="22"/>
                  </a:lnTo>
                  <a:lnTo>
                    <a:pt x="64" y="22"/>
                  </a:lnTo>
                  <a:lnTo>
                    <a:pt x="53" y="22"/>
                  </a:lnTo>
                  <a:lnTo>
                    <a:pt x="44" y="23"/>
                  </a:lnTo>
                  <a:lnTo>
                    <a:pt x="38" y="24"/>
                  </a:lnTo>
                  <a:lnTo>
                    <a:pt x="32" y="25"/>
                  </a:lnTo>
                  <a:lnTo>
                    <a:pt x="28" y="27"/>
                  </a:lnTo>
                  <a:lnTo>
                    <a:pt x="24" y="29"/>
                  </a:lnTo>
                  <a:lnTo>
                    <a:pt x="22" y="32"/>
                  </a:lnTo>
                  <a:lnTo>
                    <a:pt x="19" y="36"/>
                  </a:lnTo>
                  <a:lnTo>
                    <a:pt x="16" y="42"/>
                  </a:lnTo>
                  <a:lnTo>
                    <a:pt x="13" y="50"/>
                  </a:lnTo>
                  <a:lnTo>
                    <a:pt x="10" y="61"/>
                  </a:lnTo>
                  <a:lnTo>
                    <a:pt x="0" y="61"/>
                  </a:lnTo>
                  <a:lnTo>
                    <a:pt x="1" y="44"/>
                  </a:lnTo>
                  <a:lnTo>
                    <a:pt x="2" y="29"/>
                  </a:lnTo>
                  <a:lnTo>
                    <a:pt x="4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947601" y="5593973"/>
              <a:ext cx="104225" cy="130131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154" y="11"/>
                </a:cxn>
                <a:cxn ang="0">
                  <a:pos x="156" y="40"/>
                </a:cxn>
                <a:cxn ang="0">
                  <a:pos x="147" y="52"/>
                </a:cxn>
                <a:cxn ang="0">
                  <a:pos x="142" y="33"/>
                </a:cxn>
                <a:cxn ang="0">
                  <a:pos x="135" y="21"/>
                </a:cxn>
                <a:cxn ang="0">
                  <a:pos x="125" y="16"/>
                </a:cxn>
                <a:cxn ang="0">
                  <a:pos x="109" y="14"/>
                </a:cxn>
                <a:cxn ang="0">
                  <a:pos x="75" y="14"/>
                </a:cxn>
                <a:cxn ang="0">
                  <a:pos x="69" y="16"/>
                </a:cxn>
                <a:cxn ang="0">
                  <a:pos x="68" y="96"/>
                </a:cxn>
                <a:cxn ang="0">
                  <a:pos x="113" y="95"/>
                </a:cxn>
                <a:cxn ang="0">
                  <a:pos x="123" y="92"/>
                </a:cxn>
                <a:cxn ang="0">
                  <a:pos x="127" y="83"/>
                </a:cxn>
                <a:cxn ang="0">
                  <a:pos x="129" y="68"/>
                </a:cxn>
                <a:cxn ang="0">
                  <a:pos x="140" y="139"/>
                </a:cxn>
                <a:cxn ang="0">
                  <a:pos x="128" y="130"/>
                </a:cxn>
                <a:cxn ang="0">
                  <a:pos x="125" y="118"/>
                </a:cxn>
                <a:cxn ang="0">
                  <a:pos x="119" y="113"/>
                </a:cxn>
                <a:cxn ang="0">
                  <a:pos x="106" y="111"/>
                </a:cxn>
                <a:cxn ang="0">
                  <a:pos x="68" y="176"/>
                </a:cxn>
                <a:cxn ang="0">
                  <a:pos x="71" y="191"/>
                </a:cxn>
                <a:cxn ang="0">
                  <a:pos x="76" y="199"/>
                </a:cxn>
                <a:cxn ang="0">
                  <a:pos x="86" y="202"/>
                </a:cxn>
                <a:cxn ang="0">
                  <a:pos x="99" y="203"/>
                </a:cxn>
                <a:cxn ang="0">
                  <a:pos x="123" y="202"/>
                </a:cxn>
                <a:cxn ang="0">
                  <a:pos x="137" y="199"/>
                </a:cxn>
                <a:cxn ang="0">
                  <a:pos x="146" y="193"/>
                </a:cxn>
                <a:cxn ang="0">
                  <a:pos x="155" y="180"/>
                </a:cxn>
                <a:cxn ang="0">
                  <a:pos x="163" y="160"/>
                </a:cxn>
                <a:cxn ang="0">
                  <a:pos x="172" y="167"/>
                </a:cxn>
                <a:cxn ang="0">
                  <a:pos x="166" y="198"/>
                </a:cxn>
                <a:cxn ang="0">
                  <a:pos x="163" y="212"/>
                </a:cxn>
                <a:cxn ang="0">
                  <a:pos x="0" y="216"/>
                </a:cxn>
                <a:cxn ang="0">
                  <a:pos x="10" y="206"/>
                </a:cxn>
                <a:cxn ang="0">
                  <a:pos x="22" y="203"/>
                </a:cxn>
                <a:cxn ang="0">
                  <a:pos x="29" y="195"/>
                </a:cxn>
                <a:cxn ang="0">
                  <a:pos x="31" y="178"/>
                </a:cxn>
                <a:cxn ang="0">
                  <a:pos x="31" y="29"/>
                </a:cxn>
                <a:cxn ang="0">
                  <a:pos x="27" y="17"/>
                </a:cxn>
                <a:cxn ang="0">
                  <a:pos x="18" y="12"/>
                </a:cxn>
                <a:cxn ang="0">
                  <a:pos x="3" y="10"/>
                </a:cxn>
              </a:cxnLst>
              <a:rect l="0" t="0" r="r" b="b"/>
              <a:pathLst>
                <a:path w="173" h="216">
                  <a:moveTo>
                    <a:pt x="3" y="0"/>
                  </a:moveTo>
                  <a:lnTo>
                    <a:pt x="153" y="0"/>
                  </a:lnTo>
                  <a:lnTo>
                    <a:pt x="153" y="5"/>
                  </a:lnTo>
                  <a:lnTo>
                    <a:pt x="154" y="11"/>
                  </a:lnTo>
                  <a:lnTo>
                    <a:pt x="155" y="20"/>
                  </a:lnTo>
                  <a:lnTo>
                    <a:pt x="156" y="40"/>
                  </a:lnTo>
                  <a:lnTo>
                    <a:pt x="157" y="51"/>
                  </a:lnTo>
                  <a:lnTo>
                    <a:pt x="147" y="52"/>
                  </a:lnTo>
                  <a:lnTo>
                    <a:pt x="144" y="41"/>
                  </a:lnTo>
                  <a:lnTo>
                    <a:pt x="142" y="33"/>
                  </a:lnTo>
                  <a:lnTo>
                    <a:pt x="138" y="26"/>
                  </a:lnTo>
                  <a:lnTo>
                    <a:pt x="135" y="21"/>
                  </a:lnTo>
                  <a:lnTo>
                    <a:pt x="131" y="18"/>
                  </a:lnTo>
                  <a:lnTo>
                    <a:pt x="125" y="16"/>
                  </a:lnTo>
                  <a:lnTo>
                    <a:pt x="118" y="15"/>
                  </a:lnTo>
                  <a:lnTo>
                    <a:pt x="109" y="14"/>
                  </a:lnTo>
                  <a:lnTo>
                    <a:pt x="98" y="14"/>
                  </a:lnTo>
                  <a:lnTo>
                    <a:pt x="75" y="14"/>
                  </a:lnTo>
                  <a:lnTo>
                    <a:pt x="71" y="15"/>
                  </a:lnTo>
                  <a:lnTo>
                    <a:pt x="69" y="16"/>
                  </a:lnTo>
                  <a:lnTo>
                    <a:pt x="68" y="20"/>
                  </a:lnTo>
                  <a:lnTo>
                    <a:pt x="68" y="96"/>
                  </a:lnTo>
                  <a:lnTo>
                    <a:pt x="106" y="96"/>
                  </a:lnTo>
                  <a:lnTo>
                    <a:pt x="113" y="95"/>
                  </a:lnTo>
                  <a:lnTo>
                    <a:pt x="119" y="94"/>
                  </a:lnTo>
                  <a:lnTo>
                    <a:pt x="123" y="92"/>
                  </a:lnTo>
                  <a:lnTo>
                    <a:pt x="125" y="89"/>
                  </a:lnTo>
                  <a:lnTo>
                    <a:pt x="127" y="83"/>
                  </a:lnTo>
                  <a:lnTo>
                    <a:pt x="128" y="77"/>
                  </a:lnTo>
                  <a:lnTo>
                    <a:pt x="129" y="68"/>
                  </a:lnTo>
                  <a:lnTo>
                    <a:pt x="140" y="68"/>
                  </a:lnTo>
                  <a:lnTo>
                    <a:pt x="140" y="139"/>
                  </a:lnTo>
                  <a:lnTo>
                    <a:pt x="129" y="139"/>
                  </a:lnTo>
                  <a:lnTo>
                    <a:pt x="128" y="130"/>
                  </a:lnTo>
                  <a:lnTo>
                    <a:pt x="127" y="124"/>
                  </a:lnTo>
                  <a:lnTo>
                    <a:pt x="125" y="118"/>
                  </a:lnTo>
                  <a:lnTo>
                    <a:pt x="123" y="115"/>
                  </a:lnTo>
                  <a:lnTo>
                    <a:pt x="119" y="113"/>
                  </a:lnTo>
                  <a:lnTo>
                    <a:pt x="113" y="112"/>
                  </a:lnTo>
                  <a:lnTo>
                    <a:pt x="106" y="111"/>
                  </a:lnTo>
                  <a:lnTo>
                    <a:pt x="68" y="111"/>
                  </a:lnTo>
                  <a:lnTo>
                    <a:pt x="68" y="176"/>
                  </a:lnTo>
                  <a:lnTo>
                    <a:pt x="69" y="184"/>
                  </a:lnTo>
                  <a:lnTo>
                    <a:pt x="71" y="191"/>
                  </a:lnTo>
                  <a:lnTo>
                    <a:pt x="73" y="195"/>
                  </a:lnTo>
                  <a:lnTo>
                    <a:pt x="76" y="199"/>
                  </a:lnTo>
                  <a:lnTo>
                    <a:pt x="80" y="201"/>
                  </a:lnTo>
                  <a:lnTo>
                    <a:pt x="86" y="202"/>
                  </a:lnTo>
                  <a:lnTo>
                    <a:pt x="92" y="203"/>
                  </a:lnTo>
                  <a:lnTo>
                    <a:pt x="99" y="203"/>
                  </a:lnTo>
                  <a:lnTo>
                    <a:pt x="115" y="203"/>
                  </a:lnTo>
                  <a:lnTo>
                    <a:pt x="123" y="202"/>
                  </a:lnTo>
                  <a:lnTo>
                    <a:pt x="130" y="201"/>
                  </a:lnTo>
                  <a:lnTo>
                    <a:pt x="137" y="199"/>
                  </a:lnTo>
                  <a:lnTo>
                    <a:pt x="142" y="197"/>
                  </a:lnTo>
                  <a:lnTo>
                    <a:pt x="146" y="193"/>
                  </a:lnTo>
                  <a:lnTo>
                    <a:pt x="150" y="188"/>
                  </a:lnTo>
                  <a:lnTo>
                    <a:pt x="155" y="180"/>
                  </a:lnTo>
                  <a:lnTo>
                    <a:pt x="159" y="171"/>
                  </a:lnTo>
                  <a:lnTo>
                    <a:pt x="163" y="160"/>
                  </a:lnTo>
                  <a:lnTo>
                    <a:pt x="173" y="162"/>
                  </a:lnTo>
                  <a:lnTo>
                    <a:pt x="172" y="167"/>
                  </a:lnTo>
                  <a:lnTo>
                    <a:pt x="171" y="174"/>
                  </a:lnTo>
                  <a:lnTo>
                    <a:pt x="166" y="198"/>
                  </a:lnTo>
                  <a:lnTo>
                    <a:pt x="164" y="206"/>
                  </a:lnTo>
                  <a:lnTo>
                    <a:pt x="163" y="212"/>
                  </a:lnTo>
                  <a:lnTo>
                    <a:pt x="162" y="216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10" y="206"/>
                  </a:lnTo>
                  <a:lnTo>
                    <a:pt x="17" y="205"/>
                  </a:lnTo>
                  <a:lnTo>
                    <a:pt x="22" y="203"/>
                  </a:lnTo>
                  <a:lnTo>
                    <a:pt x="26" y="199"/>
                  </a:lnTo>
                  <a:lnTo>
                    <a:pt x="29" y="195"/>
                  </a:lnTo>
                  <a:lnTo>
                    <a:pt x="31" y="188"/>
                  </a:lnTo>
                  <a:lnTo>
                    <a:pt x="31" y="178"/>
                  </a:lnTo>
                  <a:lnTo>
                    <a:pt x="31" y="38"/>
                  </a:lnTo>
                  <a:lnTo>
                    <a:pt x="31" y="29"/>
                  </a:lnTo>
                  <a:lnTo>
                    <a:pt x="29" y="22"/>
                  </a:lnTo>
                  <a:lnTo>
                    <a:pt x="27" y="17"/>
                  </a:lnTo>
                  <a:lnTo>
                    <a:pt x="23" y="14"/>
                  </a:lnTo>
                  <a:lnTo>
                    <a:pt x="18" y="12"/>
                  </a:lnTo>
                  <a:lnTo>
                    <a:pt x="12" y="11"/>
                  </a:lnTo>
                  <a:lnTo>
                    <a:pt x="3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1" name="Freeform 50"/>
            <p:cNvSpPr>
              <a:spLocks noEditPoints="1"/>
            </p:cNvSpPr>
            <p:nvPr userDrawn="1"/>
          </p:nvSpPr>
          <p:spPr bwMode="auto">
            <a:xfrm>
              <a:off x="1069900" y="5593973"/>
              <a:ext cx="133746" cy="130131"/>
            </a:xfrm>
            <a:custGeom>
              <a:avLst/>
              <a:gdLst/>
              <a:ahLst/>
              <a:cxnLst>
                <a:cxn ang="0">
                  <a:pos x="83" y="13"/>
                </a:cxn>
                <a:cxn ang="0">
                  <a:pos x="72" y="15"/>
                </a:cxn>
                <a:cxn ang="0">
                  <a:pos x="68" y="18"/>
                </a:cxn>
                <a:cxn ang="0">
                  <a:pos x="67" y="27"/>
                </a:cxn>
                <a:cxn ang="0">
                  <a:pos x="68" y="184"/>
                </a:cxn>
                <a:cxn ang="0">
                  <a:pos x="72" y="196"/>
                </a:cxn>
                <a:cxn ang="0">
                  <a:pos x="81" y="201"/>
                </a:cxn>
                <a:cxn ang="0">
                  <a:pos x="96" y="203"/>
                </a:cxn>
                <a:cxn ang="0">
                  <a:pos x="123" y="199"/>
                </a:cxn>
                <a:cxn ang="0">
                  <a:pos x="145" y="188"/>
                </a:cxn>
                <a:cxn ang="0">
                  <a:pos x="162" y="171"/>
                </a:cxn>
                <a:cxn ang="0">
                  <a:pos x="173" y="150"/>
                </a:cxn>
                <a:cxn ang="0">
                  <a:pos x="178" y="123"/>
                </a:cxn>
                <a:cxn ang="0">
                  <a:pos x="178" y="92"/>
                </a:cxn>
                <a:cxn ang="0">
                  <a:pos x="173" y="64"/>
                </a:cxn>
                <a:cxn ang="0">
                  <a:pos x="162" y="42"/>
                </a:cxn>
                <a:cxn ang="0">
                  <a:pos x="146" y="27"/>
                </a:cxn>
                <a:cxn ang="0">
                  <a:pos x="127" y="18"/>
                </a:cxn>
                <a:cxn ang="0">
                  <a:pos x="103" y="13"/>
                </a:cxn>
                <a:cxn ang="0">
                  <a:pos x="3" y="0"/>
                </a:cxn>
                <a:cxn ang="0">
                  <a:pos x="117" y="1"/>
                </a:cxn>
                <a:cxn ang="0">
                  <a:pos x="146" y="5"/>
                </a:cxn>
                <a:cxn ang="0">
                  <a:pos x="172" y="15"/>
                </a:cxn>
                <a:cxn ang="0">
                  <a:pos x="194" y="30"/>
                </a:cxn>
                <a:cxn ang="0">
                  <a:pos x="208" y="48"/>
                </a:cxn>
                <a:cxn ang="0">
                  <a:pos x="218" y="71"/>
                </a:cxn>
                <a:cxn ang="0">
                  <a:pos x="222" y="99"/>
                </a:cxn>
                <a:cxn ang="0">
                  <a:pos x="218" y="131"/>
                </a:cxn>
                <a:cxn ang="0">
                  <a:pos x="207" y="158"/>
                </a:cxn>
                <a:cxn ang="0">
                  <a:pos x="191" y="179"/>
                </a:cxn>
                <a:cxn ang="0">
                  <a:pos x="169" y="196"/>
                </a:cxn>
                <a:cxn ang="0">
                  <a:pos x="143" y="207"/>
                </a:cxn>
                <a:cxn ang="0">
                  <a:pos x="113" y="214"/>
                </a:cxn>
                <a:cxn ang="0">
                  <a:pos x="81" y="216"/>
                </a:cxn>
                <a:cxn ang="0">
                  <a:pos x="0" y="207"/>
                </a:cxn>
                <a:cxn ang="0">
                  <a:pos x="16" y="205"/>
                </a:cxn>
                <a:cxn ang="0">
                  <a:pos x="25" y="199"/>
                </a:cxn>
                <a:cxn ang="0">
                  <a:pos x="29" y="188"/>
                </a:cxn>
                <a:cxn ang="0">
                  <a:pos x="30" y="38"/>
                </a:cxn>
                <a:cxn ang="0">
                  <a:pos x="28" y="22"/>
                </a:cxn>
                <a:cxn ang="0">
                  <a:pos x="22" y="14"/>
                </a:cxn>
                <a:cxn ang="0">
                  <a:pos x="11" y="11"/>
                </a:cxn>
                <a:cxn ang="0">
                  <a:pos x="3" y="0"/>
                </a:cxn>
              </a:cxnLst>
              <a:rect l="0" t="0" r="r" b="b"/>
              <a:pathLst>
                <a:path w="222" h="216">
                  <a:moveTo>
                    <a:pt x="90" y="13"/>
                  </a:moveTo>
                  <a:lnTo>
                    <a:pt x="83" y="13"/>
                  </a:lnTo>
                  <a:lnTo>
                    <a:pt x="77" y="14"/>
                  </a:lnTo>
                  <a:lnTo>
                    <a:pt x="72" y="15"/>
                  </a:lnTo>
                  <a:lnTo>
                    <a:pt x="69" y="16"/>
                  </a:lnTo>
                  <a:lnTo>
                    <a:pt x="68" y="18"/>
                  </a:lnTo>
                  <a:lnTo>
                    <a:pt x="67" y="21"/>
                  </a:lnTo>
                  <a:lnTo>
                    <a:pt x="67" y="27"/>
                  </a:lnTo>
                  <a:lnTo>
                    <a:pt x="67" y="176"/>
                  </a:lnTo>
                  <a:lnTo>
                    <a:pt x="68" y="184"/>
                  </a:lnTo>
                  <a:lnTo>
                    <a:pt x="70" y="191"/>
                  </a:lnTo>
                  <a:lnTo>
                    <a:pt x="72" y="196"/>
                  </a:lnTo>
                  <a:lnTo>
                    <a:pt x="76" y="199"/>
                  </a:lnTo>
                  <a:lnTo>
                    <a:pt x="81" y="201"/>
                  </a:lnTo>
                  <a:lnTo>
                    <a:pt x="87" y="202"/>
                  </a:lnTo>
                  <a:lnTo>
                    <a:pt x="96" y="203"/>
                  </a:lnTo>
                  <a:lnTo>
                    <a:pt x="110" y="202"/>
                  </a:lnTo>
                  <a:lnTo>
                    <a:pt x="123" y="199"/>
                  </a:lnTo>
                  <a:lnTo>
                    <a:pt x="135" y="195"/>
                  </a:lnTo>
                  <a:lnTo>
                    <a:pt x="145" y="188"/>
                  </a:lnTo>
                  <a:lnTo>
                    <a:pt x="154" y="181"/>
                  </a:lnTo>
                  <a:lnTo>
                    <a:pt x="162" y="171"/>
                  </a:lnTo>
                  <a:lnTo>
                    <a:pt x="168" y="161"/>
                  </a:lnTo>
                  <a:lnTo>
                    <a:pt x="173" y="150"/>
                  </a:lnTo>
                  <a:lnTo>
                    <a:pt x="176" y="137"/>
                  </a:lnTo>
                  <a:lnTo>
                    <a:pt x="178" y="123"/>
                  </a:lnTo>
                  <a:lnTo>
                    <a:pt x="179" y="109"/>
                  </a:lnTo>
                  <a:lnTo>
                    <a:pt x="178" y="92"/>
                  </a:lnTo>
                  <a:lnTo>
                    <a:pt x="176" y="77"/>
                  </a:lnTo>
                  <a:lnTo>
                    <a:pt x="173" y="64"/>
                  </a:lnTo>
                  <a:lnTo>
                    <a:pt x="168" y="52"/>
                  </a:lnTo>
                  <a:lnTo>
                    <a:pt x="162" y="42"/>
                  </a:lnTo>
                  <a:lnTo>
                    <a:pt x="155" y="34"/>
                  </a:lnTo>
                  <a:lnTo>
                    <a:pt x="146" y="27"/>
                  </a:lnTo>
                  <a:lnTo>
                    <a:pt x="137" y="22"/>
                  </a:lnTo>
                  <a:lnTo>
                    <a:pt x="127" y="18"/>
                  </a:lnTo>
                  <a:lnTo>
                    <a:pt x="116" y="15"/>
                  </a:lnTo>
                  <a:lnTo>
                    <a:pt x="103" y="13"/>
                  </a:lnTo>
                  <a:lnTo>
                    <a:pt x="90" y="13"/>
                  </a:lnTo>
                  <a:close/>
                  <a:moveTo>
                    <a:pt x="3" y="0"/>
                  </a:moveTo>
                  <a:lnTo>
                    <a:pt x="101" y="0"/>
                  </a:lnTo>
                  <a:lnTo>
                    <a:pt x="117" y="1"/>
                  </a:lnTo>
                  <a:lnTo>
                    <a:pt x="132" y="3"/>
                  </a:lnTo>
                  <a:lnTo>
                    <a:pt x="146" y="5"/>
                  </a:lnTo>
                  <a:lnTo>
                    <a:pt x="160" y="9"/>
                  </a:lnTo>
                  <a:lnTo>
                    <a:pt x="172" y="15"/>
                  </a:lnTo>
                  <a:lnTo>
                    <a:pt x="184" y="21"/>
                  </a:lnTo>
                  <a:lnTo>
                    <a:pt x="194" y="30"/>
                  </a:lnTo>
                  <a:lnTo>
                    <a:pt x="201" y="38"/>
                  </a:lnTo>
                  <a:lnTo>
                    <a:pt x="208" y="48"/>
                  </a:lnTo>
                  <a:lnTo>
                    <a:pt x="214" y="59"/>
                  </a:lnTo>
                  <a:lnTo>
                    <a:pt x="218" y="71"/>
                  </a:lnTo>
                  <a:lnTo>
                    <a:pt x="221" y="85"/>
                  </a:lnTo>
                  <a:lnTo>
                    <a:pt x="222" y="99"/>
                  </a:lnTo>
                  <a:lnTo>
                    <a:pt x="221" y="115"/>
                  </a:lnTo>
                  <a:lnTo>
                    <a:pt x="218" y="131"/>
                  </a:lnTo>
                  <a:lnTo>
                    <a:pt x="214" y="145"/>
                  </a:lnTo>
                  <a:lnTo>
                    <a:pt x="207" y="158"/>
                  </a:lnTo>
                  <a:lnTo>
                    <a:pt x="200" y="169"/>
                  </a:lnTo>
                  <a:lnTo>
                    <a:pt x="191" y="179"/>
                  </a:lnTo>
                  <a:lnTo>
                    <a:pt x="180" y="188"/>
                  </a:lnTo>
                  <a:lnTo>
                    <a:pt x="169" y="196"/>
                  </a:lnTo>
                  <a:lnTo>
                    <a:pt x="156" y="202"/>
                  </a:lnTo>
                  <a:lnTo>
                    <a:pt x="143" y="207"/>
                  </a:lnTo>
                  <a:lnTo>
                    <a:pt x="129" y="211"/>
                  </a:lnTo>
                  <a:lnTo>
                    <a:pt x="113" y="214"/>
                  </a:lnTo>
                  <a:lnTo>
                    <a:pt x="98" y="216"/>
                  </a:lnTo>
                  <a:lnTo>
                    <a:pt x="81" y="216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9" y="206"/>
                  </a:lnTo>
                  <a:lnTo>
                    <a:pt x="16" y="205"/>
                  </a:lnTo>
                  <a:lnTo>
                    <a:pt x="21" y="203"/>
                  </a:lnTo>
                  <a:lnTo>
                    <a:pt x="25" y="199"/>
                  </a:lnTo>
                  <a:lnTo>
                    <a:pt x="28" y="195"/>
                  </a:lnTo>
                  <a:lnTo>
                    <a:pt x="29" y="188"/>
                  </a:lnTo>
                  <a:lnTo>
                    <a:pt x="30" y="178"/>
                  </a:lnTo>
                  <a:lnTo>
                    <a:pt x="30" y="38"/>
                  </a:lnTo>
                  <a:lnTo>
                    <a:pt x="29" y="29"/>
                  </a:lnTo>
                  <a:lnTo>
                    <a:pt x="28" y="22"/>
                  </a:lnTo>
                  <a:lnTo>
                    <a:pt x="26" y="17"/>
                  </a:lnTo>
                  <a:lnTo>
                    <a:pt x="22" y="14"/>
                  </a:lnTo>
                  <a:lnTo>
                    <a:pt x="18" y="12"/>
                  </a:lnTo>
                  <a:lnTo>
                    <a:pt x="11" y="11"/>
                  </a:lnTo>
                  <a:lnTo>
                    <a:pt x="3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2" name="Freeform 51"/>
            <p:cNvSpPr>
              <a:spLocks noEditPoints="1"/>
            </p:cNvSpPr>
            <p:nvPr userDrawn="1"/>
          </p:nvSpPr>
          <p:spPr bwMode="auto">
            <a:xfrm>
              <a:off x="1266302" y="6041600"/>
              <a:ext cx="35545" cy="35545"/>
            </a:xfrm>
            <a:custGeom>
              <a:avLst/>
              <a:gdLst/>
              <a:ahLst/>
              <a:cxnLst>
                <a:cxn ang="0">
                  <a:pos x="23" y="28"/>
                </a:cxn>
                <a:cxn ang="0">
                  <a:pos x="35" y="27"/>
                </a:cxn>
                <a:cxn ang="0">
                  <a:pos x="37" y="22"/>
                </a:cxn>
                <a:cxn ang="0">
                  <a:pos x="35" y="18"/>
                </a:cxn>
                <a:cxn ang="0">
                  <a:pos x="23" y="17"/>
                </a:cxn>
                <a:cxn ang="0">
                  <a:pos x="31" y="13"/>
                </a:cxn>
                <a:cxn ang="0">
                  <a:pos x="40" y="15"/>
                </a:cxn>
                <a:cxn ang="0">
                  <a:pos x="43" y="22"/>
                </a:cxn>
                <a:cxn ang="0">
                  <a:pos x="40" y="29"/>
                </a:cxn>
                <a:cxn ang="0">
                  <a:pos x="34" y="32"/>
                </a:cxn>
                <a:cxn ang="0">
                  <a:pos x="38" y="47"/>
                </a:cxn>
                <a:cxn ang="0">
                  <a:pos x="23" y="32"/>
                </a:cxn>
                <a:cxn ang="0">
                  <a:pos x="18" y="47"/>
                </a:cxn>
                <a:cxn ang="0">
                  <a:pos x="29" y="5"/>
                </a:cxn>
                <a:cxn ang="0">
                  <a:pos x="15" y="10"/>
                </a:cxn>
                <a:cxn ang="0">
                  <a:pos x="6" y="22"/>
                </a:cxn>
                <a:cxn ang="0">
                  <a:pos x="6" y="38"/>
                </a:cxn>
                <a:cxn ang="0">
                  <a:pos x="15" y="49"/>
                </a:cxn>
                <a:cxn ang="0">
                  <a:pos x="29" y="54"/>
                </a:cxn>
                <a:cxn ang="0">
                  <a:pos x="43" y="49"/>
                </a:cxn>
                <a:cxn ang="0">
                  <a:pos x="52" y="38"/>
                </a:cxn>
                <a:cxn ang="0">
                  <a:pos x="52" y="22"/>
                </a:cxn>
                <a:cxn ang="0">
                  <a:pos x="43" y="10"/>
                </a:cxn>
                <a:cxn ang="0">
                  <a:pos x="29" y="5"/>
                </a:cxn>
                <a:cxn ang="0">
                  <a:pos x="37" y="1"/>
                </a:cxn>
                <a:cxn ang="0">
                  <a:pos x="50" y="8"/>
                </a:cxn>
                <a:cxn ang="0">
                  <a:pos x="58" y="21"/>
                </a:cxn>
                <a:cxn ang="0">
                  <a:pos x="58" y="38"/>
                </a:cxn>
                <a:cxn ang="0">
                  <a:pos x="50" y="51"/>
                </a:cxn>
                <a:cxn ang="0">
                  <a:pos x="37" y="58"/>
                </a:cxn>
                <a:cxn ang="0">
                  <a:pos x="21" y="58"/>
                </a:cxn>
                <a:cxn ang="0">
                  <a:pos x="9" y="51"/>
                </a:cxn>
                <a:cxn ang="0">
                  <a:pos x="1" y="38"/>
                </a:cxn>
                <a:cxn ang="0">
                  <a:pos x="1" y="21"/>
                </a:cxn>
                <a:cxn ang="0">
                  <a:pos x="9" y="8"/>
                </a:cxn>
                <a:cxn ang="0">
                  <a:pos x="21" y="1"/>
                </a:cxn>
              </a:cxnLst>
              <a:rect l="0" t="0" r="r" b="b"/>
              <a:pathLst>
                <a:path w="59" h="59">
                  <a:moveTo>
                    <a:pt x="23" y="17"/>
                  </a:moveTo>
                  <a:lnTo>
                    <a:pt x="23" y="28"/>
                  </a:lnTo>
                  <a:lnTo>
                    <a:pt x="32" y="28"/>
                  </a:lnTo>
                  <a:lnTo>
                    <a:pt x="35" y="27"/>
                  </a:lnTo>
                  <a:lnTo>
                    <a:pt x="36" y="25"/>
                  </a:lnTo>
                  <a:lnTo>
                    <a:pt x="37" y="22"/>
                  </a:lnTo>
                  <a:lnTo>
                    <a:pt x="36" y="20"/>
                  </a:lnTo>
                  <a:lnTo>
                    <a:pt x="35" y="18"/>
                  </a:lnTo>
                  <a:lnTo>
                    <a:pt x="32" y="17"/>
                  </a:lnTo>
                  <a:lnTo>
                    <a:pt x="23" y="17"/>
                  </a:lnTo>
                  <a:close/>
                  <a:moveTo>
                    <a:pt x="18" y="13"/>
                  </a:moveTo>
                  <a:lnTo>
                    <a:pt x="31" y="13"/>
                  </a:lnTo>
                  <a:lnTo>
                    <a:pt x="36" y="13"/>
                  </a:lnTo>
                  <a:lnTo>
                    <a:pt x="40" y="15"/>
                  </a:lnTo>
                  <a:lnTo>
                    <a:pt x="42" y="18"/>
                  </a:lnTo>
                  <a:lnTo>
                    <a:pt x="43" y="22"/>
                  </a:lnTo>
                  <a:lnTo>
                    <a:pt x="42" y="26"/>
                  </a:lnTo>
                  <a:lnTo>
                    <a:pt x="40" y="29"/>
                  </a:lnTo>
                  <a:lnTo>
                    <a:pt x="37" y="31"/>
                  </a:lnTo>
                  <a:lnTo>
                    <a:pt x="34" y="32"/>
                  </a:lnTo>
                  <a:lnTo>
                    <a:pt x="44" y="47"/>
                  </a:lnTo>
                  <a:lnTo>
                    <a:pt x="38" y="47"/>
                  </a:lnTo>
                  <a:lnTo>
                    <a:pt x="29" y="32"/>
                  </a:lnTo>
                  <a:lnTo>
                    <a:pt x="23" y="32"/>
                  </a:lnTo>
                  <a:lnTo>
                    <a:pt x="23" y="47"/>
                  </a:lnTo>
                  <a:lnTo>
                    <a:pt x="18" y="47"/>
                  </a:lnTo>
                  <a:lnTo>
                    <a:pt x="18" y="13"/>
                  </a:lnTo>
                  <a:close/>
                  <a:moveTo>
                    <a:pt x="29" y="5"/>
                  </a:moveTo>
                  <a:lnTo>
                    <a:pt x="21" y="6"/>
                  </a:lnTo>
                  <a:lnTo>
                    <a:pt x="15" y="10"/>
                  </a:lnTo>
                  <a:lnTo>
                    <a:pt x="10" y="15"/>
                  </a:lnTo>
                  <a:lnTo>
                    <a:pt x="6" y="22"/>
                  </a:lnTo>
                  <a:lnTo>
                    <a:pt x="5" y="29"/>
                  </a:lnTo>
                  <a:lnTo>
                    <a:pt x="6" y="38"/>
                  </a:lnTo>
                  <a:lnTo>
                    <a:pt x="10" y="44"/>
                  </a:lnTo>
                  <a:lnTo>
                    <a:pt x="15" y="49"/>
                  </a:lnTo>
                  <a:lnTo>
                    <a:pt x="21" y="53"/>
                  </a:lnTo>
                  <a:lnTo>
                    <a:pt x="29" y="54"/>
                  </a:lnTo>
                  <a:lnTo>
                    <a:pt x="37" y="53"/>
                  </a:lnTo>
                  <a:lnTo>
                    <a:pt x="43" y="49"/>
                  </a:lnTo>
                  <a:lnTo>
                    <a:pt x="48" y="44"/>
                  </a:lnTo>
                  <a:lnTo>
                    <a:pt x="52" y="38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48" y="15"/>
                  </a:lnTo>
                  <a:lnTo>
                    <a:pt x="43" y="10"/>
                  </a:lnTo>
                  <a:lnTo>
                    <a:pt x="37" y="6"/>
                  </a:lnTo>
                  <a:lnTo>
                    <a:pt x="29" y="5"/>
                  </a:lnTo>
                  <a:close/>
                  <a:moveTo>
                    <a:pt x="29" y="0"/>
                  </a:moveTo>
                  <a:lnTo>
                    <a:pt x="37" y="1"/>
                  </a:lnTo>
                  <a:lnTo>
                    <a:pt x="44" y="4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8" y="21"/>
                  </a:lnTo>
                  <a:lnTo>
                    <a:pt x="59" y="29"/>
                  </a:lnTo>
                  <a:lnTo>
                    <a:pt x="58" y="38"/>
                  </a:lnTo>
                  <a:lnTo>
                    <a:pt x="55" y="45"/>
                  </a:lnTo>
                  <a:lnTo>
                    <a:pt x="50" y="51"/>
                  </a:lnTo>
                  <a:lnTo>
                    <a:pt x="44" y="55"/>
                  </a:lnTo>
                  <a:lnTo>
                    <a:pt x="37" y="58"/>
                  </a:lnTo>
                  <a:lnTo>
                    <a:pt x="29" y="59"/>
                  </a:lnTo>
                  <a:lnTo>
                    <a:pt x="21" y="58"/>
                  </a:lnTo>
                  <a:lnTo>
                    <a:pt x="15" y="55"/>
                  </a:lnTo>
                  <a:lnTo>
                    <a:pt x="9" y="51"/>
                  </a:lnTo>
                  <a:lnTo>
                    <a:pt x="4" y="45"/>
                  </a:lnTo>
                  <a:lnTo>
                    <a:pt x="1" y="38"/>
                  </a:lnTo>
                  <a:lnTo>
                    <a:pt x="0" y="29"/>
                  </a:lnTo>
                  <a:lnTo>
                    <a:pt x="1" y="21"/>
                  </a:lnTo>
                  <a:lnTo>
                    <a:pt x="4" y="14"/>
                  </a:lnTo>
                  <a:lnTo>
                    <a:pt x="9" y="8"/>
                  </a:lnTo>
                  <a:lnTo>
                    <a:pt x="15" y="4"/>
                  </a:lnTo>
                  <a:lnTo>
                    <a:pt x="21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auto">
            <a:xfrm>
              <a:off x="690954" y="5257800"/>
              <a:ext cx="163266" cy="242189"/>
            </a:xfrm>
            <a:custGeom>
              <a:avLst/>
              <a:gdLst/>
              <a:ahLst/>
              <a:cxnLst>
                <a:cxn ang="0">
                  <a:pos x="172" y="4"/>
                </a:cxn>
                <a:cxn ang="0">
                  <a:pos x="215" y="25"/>
                </a:cxn>
                <a:cxn ang="0">
                  <a:pos x="246" y="60"/>
                </a:cxn>
                <a:cxn ang="0">
                  <a:pos x="260" y="108"/>
                </a:cxn>
                <a:cxn ang="0">
                  <a:pos x="183" y="103"/>
                </a:cxn>
                <a:cxn ang="0">
                  <a:pos x="168" y="80"/>
                </a:cxn>
                <a:cxn ang="0">
                  <a:pos x="145" y="67"/>
                </a:cxn>
                <a:cxn ang="0">
                  <a:pos x="117" y="69"/>
                </a:cxn>
                <a:cxn ang="0">
                  <a:pos x="96" y="85"/>
                </a:cxn>
                <a:cxn ang="0">
                  <a:pos x="88" y="111"/>
                </a:cxn>
                <a:cxn ang="0">
                  <a:pos x="95" y="133"/>
                </a:cxn>
                <a:cxn ang="0">
                  <a:pos x="113" y="148"/>
                </a:cxn>
                <a:cxn ang="0">
                  <a:pos x="139" y="159"/>
                </a:cxn>
                <a:cxn ang="0">
                  <a:pos x="180" y="172"/>
                </a:cxn>
                <a:cxn ang="0">
                  <a:pos x="211" y="184"/>
                </a:cxn>
                <a:cxn ang="0">
                  <a:pos x="238" y="202"/>
                </a:cxn>
                <a:cxn ang="0">
                  <a:pos x="260" y="229"/>
                </a:cxn>
                <a:cxn ang="0">
                  <a:pos x="270" y="267"/>
                </a:cxn>
                <a:cxn ang="0">
                  <a:pos x="269" y="302"/>
                </a:cxn>
                <a:cxn ang="0">
                  <a:pos x="260" y="332"/>
                </a:cxn>
                <a:cxn ang="0">
                  <a:pos x="241" y="361"/>
                </a:cxn>
                <a:cxn ang="0">
                  <a:pos x="212" y="384"/>
                </a:cxn>
                <a:cxn ang="0">
                  <a:pos x="172" y="399"/>
                </a:cxn>
                <a:cxn ang="0">
                  <a:pos x="122" y="402"/>
                </a:cxn>
                <a:cxn ang="0">
                  <a:pos x="77" y="392"/>
                </a:cxn>
                <a:cxn ang="0">
                  <a:pos x="41" y="370"/>
                </a:cxn>
                <a:cxn ang="0">
                  <a:pos x="14" y="336"/>
                </a:cxn>
                <a:cxn ang="0">
                  <a:pos x="0" y="290"/>
                </a:cxn>
                <a:cxn ang="0">
                  <a:pos x="84" y="299"/>
                </a:cxn>
                <a:cxn ang="0">
                  <a:pos x="100" y="323"/>
                </a:cxn>
                <a:cxn ang="0">
                  <a:pos x="127" y="335"/>
                </a:cxn>
                <a:cxn ang="0">
                  <a:pos x="158" y="333"/>
                </a:cxn>
                <a:cxn ang="0">
                  <a:pos x="181" y="321"/>
                </a:cxn>
                <a:cxn ang="0">
                  <a:pos x="194" y="297"/>
                </a:cxn>
                <a:cxn ang="0">
                  <a:pos x="191" y="270"/>
                </a:cxn>
                <a:cxn ang="0">
                  <a:pos x="177" y="252"/>
                </a:cxn>
                <a:cxn ang="0">
                  <a:pos x="153" y="240"/>
                </a:cxn>
                <a:cxn ang="0">
                  <a:pos x="114" y="227"/>
                </a:cxn>
                <a:cxn ang="0">
                  <a:pos x="82" y="216"/>
                </a:cxn>
                <a:cxn ang="0">
                  <a:pos x="53" y="201"/>
                </a:cxn>
                <a:cxn ang="0">
                  <a:pos x="29" y="179"/>
                </a:cxn>
                <a:cxn ang="0">
                  <a:pos x="15" y="148"/>
                </a:cxn>
                <a:cxn ang="0">
                  <a:pos x="13" y="103"/>
                </a:cxn>
                <a:cxn ang="0">
                  <a:pos x="30" y="58"/>
                </a:cxn>
                <a:cxn ang="0">
                  <a:pos x="62" y="24"/>
                </a:cxn>
                <a:cxn ang="0">
                  <a:pos x="105" y="4"/>
                </a:cxn>
              </a:cxnLst>
              <a:rect l="0" t="0" r="r" b="b"/>
              <a:pathLst>
                <a:path w="271" h="402">
                  <a:moveTo>
                    <a:pt x="138" y="0"/>
                  </a:moveTo>
                  <a:lnTo>
                    <a:pt x="156" y="1"/>
                  </a:lnTo>
                  <a:lnTo>
                    <a:pt x="172" y="4"/>
                  </a:lnTo>
                  <a:lnTo>
                    <a:pt x="188" y="9"/>
                  </a:lnTo>
                  <a:lnTo>
                    <a:pt x="203" y="16"/>
                  </a:lnTo>
                  <a:lnTo>
                    <a:pt x="215" y="25"/>
                  </a:lnTo>
                  <a:lnTo>
                    <a:pt x="227" y="35"/>
                  </a:lnTo>
                  <a:lnTo>
                    <a:pt x="238" y="47"/>
                  </a:lnTo>
                  <a:lnTo>
                    <a:pt x="246" y="60"/>
                  </a:lnTo>
                  <a:lnTo>
                    <a:pt x="252" y="75"/>
                  </a:lnTo>
                  <a:lnTo>
                    <a:pt x="257" y="91"/>
                  </a:lnTo>
                  <a:lnTo>
                    <a:pt x="260" y="108"/>
                  </a:lnTo>
                  <a:lnTo>
                    <a:pt x="190" y="121"/>
                  </a:lnTo>
                  <a:lnTo>
                    <a:pt x="187" y="112"/>
                  </a:lnTo>
                  <a:lnTo>
                    <a:pt x="183" y="103"/>
                  </a:lnTo>
                  <a:lnTo>
                    <a:pt x="180" y="95"/>
                  </a:lnTo>
                  <a:lnTo>
                    <a:pt x="174" y="87"/>
                  </a:lnTo>
                  <a:lnTo>
                    <a:pt x="168" y="80"/>
                  </a:lnTo>
                  <a:lnTo>
                    <a:pt x="162" y="74"/>
                  </a:lnTo>
                  <a:lnTo>
                    <a:pt x="154" y="70"/>
                  </a:lnTo>
                  <a:lnTo>
                    <a:pt x="145" y="67"/>
                  </a:lnTo>
                  <a:lnTo>
                    <a:pt x="136" y="66"/>
                  </a:lnTo>
                  <a:lnTo>
                    <a:pt x="126" y="67"/>
                  </a:lnTo>
                  <a:lnTo>
                    <a:pt x="117" y="69"/>
                  </a:lnTo>
                  <a:lnTo>
                    <a:pt x="110" y="73"/>
                  </a:lnTo>
                  <a:lnTo>
                    <a:pt x="102" y="79"/>
                  </a:lnTo>
                  <a:lnTo>
                    <a:pt x="96" y="85"/>
                  </a:lnTo>
                  <a:lnTo>
                    <a:pt x="92" y="93"/>
                  </a:lnTo>
                  <a:lnTo>
                    <a:pt x="89" y="102"/>
                  </a:lnTo>
                  <a:lnTo>
                    <a:pt x="88" y="111"/>
                  </a:lnTo>
                  <a:lnTo>
                    <a:pt x="89" y="120"/>
                  </a:lnTo>
                  <a:lnTo>
                    <a:pt x="91" y="127"/>
                  </a:lnTo>
                  <a:lnTo>
                    <a:pt x="95" y="133"/>
                  </a:lnTo>
                  <a:lnTo>
                    <a:pt x="100" y="139"/>
                  </a:lnTo>
                  <a:lnTo>
                    <a:pt x="106" y="144"/>
                  </a:lnTo>
                  <a:lnTo>
                    <a:pt x="113" y="148"/>
                  </a:lnTo>
                  <a:lnTo>
                    <a:pt x="121" y="152"/>
                  </a:lnTo>
                  <a:lnTo>
                    <a:pt x="130" y="155"/>
                  </a:lnTo>
                  <a:lnTo>
                    <a:pt x="139" y="159"/>
                  </a:lnTo>
                  <a:lnTo>
                    <a:pt x="159" y="165"/>
                  </a:lnTo>
                  <a:lnTo>
                    <a:pt x="169" y="168"/>
                  </a:lnTo>
                  <a:lnTo>
                    <a:pt x="180" y="172"/>
                  </a:lnTo>
                  <a:lnTo>
                    <a:pt x="190" y="175"/>
                  </a:lnTo>
                  <a:lnTo>
                    <a:pt x="201" y="179"/>
                  </a:lnTo>
                  <a:lnTo>
                    <a:pt x="211" y="184"/>
                  </a:lnTo>
                  <a:lnTo>
                    <a:pt x="220" y="189"/>
                  </a:lnTo>
                  <a:lnTo>
                    <a:pt x="230" y="195"/>
                  </a:lnTo>
                  <a:lnTo>
                    <a:pt x="238" y="202"/>
                  </a:lnTo>
                  <a:lnTo>
                    <a:pt x="246" y="210"/>
                  </a:lnTo>
                  <a:lnTo>
                    <a:pt x="254" y="219"/>
                  </a:lnTo>
                  <a:lnTo>
                    <a:pt x="260" y="229"/>
                  </a:lnTo>
                  <a:lnTo>
                    <a:pt x="264" y="240"/>
                  </a:lnTo>
                  <a:lnTo>
                    <a:pt x="268" y="253"/>
                  </a:lnTo>
                  <a:lnTo>
                    <a:pt x="270" y="267"/>
                  </a:lnTo>
                  <a:lnTo>
                    <a:pt x="271" y="283"/>
                  </a:lnTo>
                  <a:lnTo>
                    <a:pt x="271" y="293"/>
                  </a:lnTo>
                  <a:lnTo>
                    <a:pt x="269" y="302"/>
                  </a:lnTo>
                  <a:lnTo>
                    <a:pt x="267" y="312"/>
                  </a:lnTo>
                  <a:lnTo>
                    <a:pt x="264" y="322"/>
                  </a:lnTo>
                  <a:lnTo>
                    <a:pt x="260" y="332"/>
                  </a:lnTo>
                  <a:lnTo>
                    <a:pt x="255" y="342"/>
                  </a:lnTo>
                  <a:lnTo>
                    <a:pt x="249" y="352"/>
                  </a:lnTo>
                  <a:lnTo>
                    <a:pt x="241" y="361"/>
                  </a:lnTo>
                  <a:lnTo>
                    <a:pt x="233" y="369"/>
                  </a:lnTo>
                  <a:lnTo>
                    <a:pt x="223" y="377"/>
                  </a:lnTo>
                  <a:lnTo>
                    <a:pt x="212" y="384"/>
                  </a:lnTo>
                  <a:lnTo>
                    <a:pt x="200" y="390"/>
                  </a:lnTo>
                  <a:lnTo>
                    <a:pt x="187" y="395"/>
                  </a:lnTo>
                  <a:lnTo>
                    <a:pt x="172" y="399"/>
                  </a:lnTo>
                  <a:lnTo>
                    <a:pt x="157" y="401"/>
                  </a:lnTo>
                  <a:lnTo>
                    <a:pt x="139" y="402"/>
                  </a:lnTo>
                  <a:lnTo>
                    <a:pt x="122" y="402"/>
                  </a:lnTo>
                  <a:lnTo>
                    <a:pt x="107" y="399"/>
                  </a:lnTo>
                  <a:lnTo>
                    <a:pt x="91" y="396"/>
                  </a:lnTo>
                  <a:lnTo>
                    <a:pt x="77" y="392"/>
                  </a:lnTo>
                  <a:lnTo>
                    <a:pt x="64" y="386"/>
                  </a:lnTo>
                  <a:lnTo>
                    <a:pt x="52" y="379"/>
                  </a:lnTo>
                  <a:lnTo>
                    <a:pt x="41" y="370"/>
                  </a:lnTo>
                  <a:lnTo>
                    <a:pt x="31" y="360"/>
                  </a:lnTo>
                  <a:lnTo>
                    <a:pt x="22" y="349"/>
                  </a:lnTo>
                  <a:lnTo>
                    <a:pt x="14" y="336"/>
                  </a:lnTo>
                  <a:lnTo>
                    <a:pt x="8" y="323"/>
                  </a:lnTo>
                  <a:lnTo>
                    <a:pt x="3" y="307"/>
                  </a:lnTo>
                  <a:lnTo>
                    <a:pt x="0" y="290"/>
                  </a:lnTo>
                  <a:lnTo>
                    <a:pt x="78" y="279"/>
                  </a:lnTo>
                  <a:lnTo>
                    <a:pt x="80" y="289"/>
                  </a:lnTo>
                  <a:lnTo>
                    <a:pt x="84" y="299"/>
                  </a:lnTo>
                  <a:lnTo>
                    <a:pt x="88" y="308"/>
                  </a:lnTo>
                  <a:lnTo>
                    <a:pt x="94" y="316"/>
                  </a:lnTo>
                  <a:lnTo>
                    <a:pt x="100" y="323"/>
                  </a:lnTo>
                  <a:lnTo>
                    <a:pt x="108" y="328"/>
                  </a:lnTo>
                  <a:lnTo>
                    <a:pt x="117" y="332"/>
                  </a:lnTo>
                  <a:lnTo>
                    <a:pt x="127" y="335"/>
                  </a:lnTo>
                  <a:lnTo>
                    <a:pt x="139" y="336"/>
                  </a:lnTo>
                  <a:lnTo>
                    <a:pt x="148" y="335"/>
                  </a:lnTo>
                  <a:lnTo>
                    <a:pt x="158" y="333"/>
                  </a:lnTo>
                  <a:lnTo>
                    <a:pt x="167" y="330"/>
                  </a:lnTo>
                  <a:lnTo>
                    <a:pt x="174" y="326"/>
                  </a:lnTo>
                  <a:lnTo>
                    <a:pt x="181" y="321"/>
                  </a:lnTo>
                  <a:lnTo>
                    <a:pt x="187" y="314"/>
                  </a:lnTo>
                  <a:lnTo>
                    <a:pt x="191" y="306"/>
                  </a:lnTo>
                  <a:lnTo>
                    <a:pt x="194" y="297"/>
                  </a:lnTo>
                  <a:lnTo>
                    <a:pt x="194" y="286"/>
                  </a:lnTo>
                  <a:lnTo>
                    <a:pt x="194" y="278"/>
                  </a:lnTo>
                  <a:lnTo>
                    <a:pt x="191" y="270"/>
                  </a:lnTo>
                  <a:lnTo>
                    <a:pt x="188" y="264"/>
                  </a:lnTo>
                  <a:lnTo>
                    <a:pt x="183" y="258"/>
                  </a:lnTo>
                  <a:lnTo>
                    <a:pt x="177" y="252"/>
                  </a:lnTo>
                  <a:lnTo>
                    <a:pt x="170" y="248"/>
                  </a:lnTo>
                  <a:lnTo>
                    <a:pt x="162" y="244"/>
                  </a:lnTo>
                  <a:lnTo>
                    <a:pt x="153" y="240"/>
                  </a:lnTo>
                  <a:lnTo>
                    <a:pt x="144" y="237"/>
                  </a:lnTo>
                  <a:lnTo>
                    <a:pt x="124" y="230"/>
                  </a:lnTo>
                  <a:lnTo>
                    <a:pt x="114" y="227"/>
                  </a:lnTo>
                  <a:lnTo>
                    <a:pt x="103" y="224"/>
                  </a:lnTo>
                  <a:lnTo>
                    <a:pt x="93" y="220"/>
                  </a:lnTo>
                  <a:lnTo>
                    <a:pt x="82" y="216"/>
                  </a:lnTo>
                  <a:lnTo>
                    <a:pt x="72" y="212"/>
                  </a:lnTo>
                  <a:lnTo>
                    <a:pt x="62" y="207"/>
                  </a:lnTo>
                  <a:lnTo>
                    <a:pt x="53" y="201"/>
                  </a:lnTo>
                  <a:lnTo>
                    <a:pt x="44" y="195"/>
                  </a:lnTo>
                  <a:lnTo>
                    <a:pt x="36" y="187"/>
                  </a:lnTo>
                  <a:lnTo>
                    <a:pt x="29" y="179"/>
                  </a:lnTo>
                  <a:lnTo>
                    <a:pt x="23" y="170"/>
                  </a:lnTo>
                  <a:lnTo>
                    <a:pt x="18" y="160"/>
                  </a:lnTo>
                  <a:lnTo>
                    <a:pt x="15" y="148"/>
                  </a:lnTo>
                  <a:lnTo>
                    <a:pt x="13" y="135"/>
                  </a:lnTo>
                  <a:lnTo>
                    <a:pt x="12" y="120"/>
                  </a:lnTo>
                  <a:lnTo>
                    <a:pt x="13" y="103"/>
                  </a:lnTo>
                  <a:lnTo>
                    <a:pt x="16" y="87"/>
                  </a:lnTo>
                  <a:lnTo>
                    <a:pt x="22" y="72"/>
                  </a:lnTo>
                  <a:lnTo>
                    <a:pt x="30" y="58"/>
                  </a:lnTo>
                  <a:lnTo>
                    <a:pt x="39" y="45"/>
                  </a:lnTo>
                  <a:lnTo>
                    <a:pt x="50" y="34"/>
                  </a:lnTo>
                  <a:lnTo>
                    <a:pt x="62" y="24"/>
                  </a:lnTo>
                  <a:lnTo>
                    <a:pt x="76" y="16"/>
                  </a:lnTo>
                  <a:lnTo>
                    <a:pt x="90" y="9"/>
                  </a:lnTo>
                  <a:lnTo>
                    <a:pt x="105" y="4"/>
                  </a:lnTo>
                  <a:lnTo>
                    <a:pt x="122" y="1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4" name="Freeform 53"/>
            <p:cNvSpPr>
              <a:spLocks/>
            </p:cNvSpPr>
            <p:nvPr userDrawn="1"/>
          </p:nvSpPr>
          <p:spPr bwMode="auto">
            <a:xfrm>
              <a:off x="881933" y="5261415"/>
              <a:ext cx="151217" cy="234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" y="0"/>
                </a:cxn>
                <a:cxn ang="0">
                  <a:pos x="242" y="66"/>
                </a:cxn>
                <a:cxn ang="0">
                  <a:pos x="78" y="66"/>
                </a:cxn>
                <a:cxn ang="0">
                  <a:pos x="78" y="160"/>
                </a:cxn>
                <a:cxn ang="0">
                  <a:pos x="214" y="160"/>
                </a:cxn>
                <a:cxn ang="0">
                  <a:pos x="214" y="225"/>
                </a:cxn>
                <a:cxn ang="0">
                  <a:pos x="78" y="225"/>
                </a:cxn>
                <a:cxn ang="0">
                  <a:pos x="78" y="324"/>
                </a:cxn>
                <a:cxn ang="0">
                  <a:pos x="251" y="324"/>
                </a:cxn>
                <a:cxn ang="0">
                  <a:pos x="251" y="390"/>
                </a:cxn>
                <a:cxn ang="0">
                  <a:pos x="0" y="390"/>
                </a:cxn>
                <a:cxn ang="0">
                  <a:pos x="0" y="0"/>
                </a:cxn>
              </a:cxnLst>
              <a:rect l="0" t="0" r="r" b="b"/>
              <a:pathLst>
                <a:path w="251" h="390">
                  <a:moveTo>
                    <a:pt x="0" y="0"/>
                  </a:moveTo>
                  <a:lnTo>
                    <a:pt x="242" y="0"/>
                  </a:lnTo>
                  <a:lnTo>
                    <a:pt x="242" y="66"/>
                  </a:lnTo>
                  <a:lnTo>
                    <a:pt x="78" y="66"/>
                  </a:lnTo>
                  <a:lnTo>
                    <a:pt x="78" y="160"/>
                  </a:lnTo>
                  <a:lnTo>
                    <a:pt x="214" y="160"/>
                  </a:lnTo>
                  <a:lnTo>
                    <a:pt x="214" y="225"/>
                  </a:lnTo>
                  <a:lnTo>
                    <a:pt x="78" y="225"/>
                  </a:lnTo>
                  <a:lnTo>
                    <a:pt x="78" y="324"/>
                  </a:lnTo>
                  <a:lnTo>
                    <a:pt x="251" y="324"/>
                  </a:lnTo>
                  <a:lnTo>
                    <a:pt x="251" y="390"/>
                  </a:lnTo>
                  <a:lnTo>
                    <a:pt x="0" y="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55" name="Picture 54" descr="CDP Logo_rgb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3509778" y="6339059"/>
            <a:ext cx="1327315" cy="139363"/>
          </a:xfrm>
          <a:prstGeom prst="rect">
            <a:avLst/>
          </a:prstGeom>
        </p:spPr>
      </p:pic>
      <p:pic>
        <p:nvPicPr>
          <p:cNvPr id="56" name="Picture 55" descr="COR logo"/>
          <p:cNvPicPr/>
          <p:nvPr userDrawn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8963" y="6037231"/>
            <a:ext cx="523358" cy="21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 descr="http://photos.prnewswire.com/prnthumb/20111017/NY87567LOGO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15505" y="5331654"/>
            <a:ext cx="365320" cy="542330"/>
          </a:xfrm>
          <a:prstGeom prst="rect">
            <a:avLst/>
          </a:prstGeom>
          <a:noFill/>
        </p:spPr>
      </p:pic>
      <p:pic>
        <p:nvPicPr>
          <p:cNvPr id="58" name="Picture 2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98109" y="5872292"/>
            <a:ext cx="384241" cy="34892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9" name="Picture 58" descr="greenest2012_english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5363323" y="5940827"/>
            <a:ext cx="650266" cy="338618"/>
          </a:xfrm>
          <a:prstGeom prst="rect">
            <a:avLst/>
          </a:prstGeom>
        </p:spPr>
      </p:pic>
      <p:pic>
        <p:nvPicPr>
          <p:cNvPr id="62" name="Picture 61" descr="md_492629.jpg"/>
          <p:cNvPicPr>
            <a:picLocks noChangeAspect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0005" y="5757563"/>
            <a:ext cx="1238080" cy="217909"/>
          </a:xfrm>
          <a:prstGeom prst="rect">
            <a:avLst/>
          </a:prstGeom>
        </p:spPr>
      </p:pic>
      <p:pic>
        <p:nvPicPr>
          <p:cNvPr id="63" name="Picture 62" descr="WME_2012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4181797" y="5424150"/>
            <a:ext cx="522776" cy="316586"/>
          </a:xfrm>
          <a:prstGeom prst="rect">
            <a:avLst/>
          </a:prstGeom>
        </p:spPr>
      </p:pic>
      <p:pic>
        <p:nvPicPr>
          <p:cNvPr id="64" name="Picture 63" descr="twp-logo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934662" y="5987866"/>
            <a:ext cx="339813" cy="453085"/>
          </a:xfrm>
          <a:prstGeom prst="rect">
            <a:avLst/>
          </a:prstGeom>
        </p:spPr>
      </p:pic>
      <p:pic>
        <p:nvPicPr>
          <p:cNvPr id="65" name="Picture 64" descr="Can Top 100 2012_logo.gi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5474870" y="5390271"/>
            <a:ext cx="442438" cy="442438"/>
          </a:xfrm>
          <a:prstGeom prst="rect">
            <a:avLst/>
          </a:prstGeom>
        </p:spPr>
      </p:pic>
      <p:pic>
        <p:nvPicPr>
          <p:cNvPr id="66" name="Picture 65" descr="Corporate Equality Index 2012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2890005" y="6152851"/>
            <a:ext cx="522176" cy="325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2514600"/>
            <a:ext cx="9144000" cy="210935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Spectra_Energy_blue_black_RGB_300pp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73191" y="648523"/>
            <a:ext cx="1671855" cy="895864"/>
          </a:xfrm>
          <a:prstGeom prst="rect">
            <a:avLst/>
          </a:prstGeom>
        </p:spPr>
      </p:pic>
      <p:cxnSp>
        <p:nvCxnSpPr>
          <p:cNvPr id="60" name="Straight Connector 59"/>
          <p:cNvCxnSpPr/>
          <p:nvPr userDrawn="1"/>
        </p:nvCxnSpPr>
        <p:spPr>
          <a:xfrm>
            <a:off x="0" y="2514600"/>
            <a:ext cx="9123218" cy="0"/>
          </a:xfrm>
          <a:prstGeom prst="line">
            <a:avLst/>
          </a:prstGeom>
          <a:ln w="28575">
            <a:solidFill>
              <a:srgbClr val="0071BC"/>
            </a:solidFill>
          </a:ln>
          <a:effectLst/>
          <a:scene3d>
            <a:camera prst="orthographicFront"/>
            <a:lightRig rig="threePt" dir="t"/>
          </a:scene3d>
          <a:sp3d prstMaterial="softEdge">
            <a:bevelT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17318" y="4623955"/>
            <a:ext cx="9123218" cy="0"/>
          </a:xfrm>
          <a:prstGeom prst="line">
            <a:avLst/>
          </a:prstGeom>
          <a:ln w="28575">
            <a:solidFill>
              <a:srgbClr val="0071BC"/>
            </a:solidFill>
          </a:ln>
          <a:effectLst/>
          <a:scene3d>
            <a:camera prst="orthographicFront"/>
            <a:lightRig rig="threePt" dir="t"/>
          </a:scene3d>
          <a:sp3d prstMaterial="softEdge">
            <a:bevelT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 userDrawn="1"/>
        </p:nvSpPr>
        <p:spPr>
          <a:xfrm>
            <a:off x="1338326" y="3153779"/>
            <a:ext cx="6467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www.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spectraenergy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.com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5" name="Picture 44" descr="Social-Media-3-LOGOS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768708" y="5706036"/>
            <a:ext cx="1840530" cy="436699"/>
          </a:xfrm>
          <a:prstGeom prst="rect">
            <a:avLst/>
          </a:prstGeom>
        </p:spPr>
      </p:pic>
      <p:sp>
        <p:nvSpPr>
          <p:cNvPr id="62" name="TextBox 57"/>
          <p:cNvSpPr txBox="1"/>
          <p:nvPr userDrawn="1"/>
        </p:nvSpPr>
        <p:spPr>
          <a:xfrm>
            <a:off x="6773043" y="5407548"/>
            <a:ext cx="1430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Connect with us:</a:t>
            </a:r>
            <a:endParaRPr lang="en-US" sz="1400" b="1" dirty="0"/>
          </a:p>
        </p:txBody>
      </p:sp>
      <p:sp>
        <p:nvSpPr>
          <p:cNvPr id="66" name="TextBox 59"/>
          <p:cNvSpPr txBox="1"/>
          <p:nvPr userDrawn="1"/>
        </p:nvSpPr>
        <p:spPr>
          <a:xfrm>
            <a:off x="2802198" y="5407548"/>
            <a:ext cx="1294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Recognized by:</a:t>
            </a:r>
            <a:endParaRPr lang="en-US" sz="1400" b="1" dirty="0"/>
          </a:p>
        </p:txBody>
      </p:sp>
      <p:cxnSp>
        <p:nvCxnSpPr>
          <p:cNvPr id="67" name="Straight Connector 66"/>
          <p:cNvCxnSpPr/>
          <p:nvPr userDrawn="1"/>
        </p:nvCxnSpPr>
        <p:spPr>
          <a:xfrm rot="5400000">
            <a:off x="5891505" y="5893394"/>
            <a:ext cx="84448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 userDrawn="1"/>
        </p:nvCxnSpPr>
        <p:spPr>
          <a:xfrm rot="5400000">
            <a:off x="2109286" y="5893394"/>
            <a:ext cx="84448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43"/>
          <p:cNvGrpSpPr/>
          <p:nvPr userDrawn="1"/>
        </p:nvGrpSpPr>
        <p:grpSpPr>
          <a:xfrm>
            <a:off x="729722" y="5529328"/>
            <a:ext cx="728782" cy="718367"/>
            <a:chOff x="457200" y="5257800"/>
            <a:chExt cx="844647" cy="822960"/>
          </a:xfrm>
          <a:effectLst/>
        </p:grpSpPr>
        <p:sp>
          <p:nvSpPr>
            <p:cNvPr id="70" name="Freeform 69"/>
            <p:cNvSpPr>
              <a:spLocks/>
            </p:cNvSpPr>
            <p:nvPr userDrawn="1"/>
          </p:nvSpPr>
          <p:spPr bwMode="auto">
            <a:xfrm>
              <a:off x="457200" y="5828329"/>
              <a:ext cx="198811" cy="2494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5" y="0"/>
                </a:cxn>
                <a:cxn ang="0">
                  <a:pos x="254" y="299"/>
                </a:cxn>
                <a:cxn ang="0">
                  <a:pos x="254" y="0"/>
                </a:cxn>
                <a:cxn ang="0">
                  <a:pos x="330" y="0"/>
                </a:cxn>
                <a:cxn ang="0">
                  <a:pos x="330" y="414"/>
                </a:cxn>
                <a:cxn ang="0">
                  <a:pos x="219" y="414"/>
                </a:cxn>
                <a:cxn ang="0">
                  <a:pos x="77" y="87"/>
                </a:cxn>
                <a:cxn ang="0">
                  <a:pos x="77" y="414"/>
                </a:cxn>
                <a:cxn ang="0">
                  <a:pos x="0" y="414"/>
                </a:cxn>
                <a:cxn ang="0">
                  <a:pos x="0" y="0"/>
                </a:cxn>
              </a:cxnLst>
              <a:rect l="0" t="0" r="r" b="b"/>
              <a:pathLst>
                <a:path w="330" h="414">
                  <a:moveTo>
                    <a:pt x="0" y="0"/>
                  </a:moveTo>
                  <a:lnTo>
                    <a:pt x="125" y="0"/>
                  </a:lnTo>
                  <a:lnTo>
                    <a:pt x="254" y="299"/>
                  </a:lnTo>
                  <a:lnTo>
                    <a:pt x="254" y="0"/>
                  </a:lnTo>
                  <a:lnTo>
                    <a:pt x="330" y="0"/>
                  </a:lnTo>
                  <a:lnTo>
                    <a:pt x="330" y="414"/>
                  </a:lnTo>
                  <a:lnTo>
                    <a:pt x="219" y="414"/>
                  </a:lnTo>
                  <a:lnTo>
                    <a:pt x="77" y="87"/>
                  </a:lnTo>
                  <a:lnTo>
                    <a:pt x="77" y="414"/>
                  </a:lnTo>
                  <a:lnTo>
                    <a:pt x="0" y="4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1" name="Freeform 70"/>
            <p:cNvSpPr>
              <a:spLocks/>
            </p:cNvSpPr>
            <p:nvPr userDrawn="1"/>
          </p:nvSpPr>
          <p:spPr bwMode="auto">
            <a:xfrm>
              <a:off x="676495" y="5828329"/>
              <a:ext cx="217488" cy="2494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0"/>
                </a:cxn>
                <a:cxn ang="0">
                  <a:pos x="188" y="183"/>
                </a:cxn>
                <a:cxn ang="0">
                  <a:pos x="277" y="0"/>
                </a:cxn>
                <a:cxn ang="0">
                  <a:pos x="361" y="0"/>
                </a:cxn>
                <a:cxn ang="0">
                  <a:pos x="224" y="256"/>
                </a:cxn>
                <a:cxn ang="0">
                  <a:pos x="224" y="414"/>
                </a:cxn>
                <a:cxn ang="0">
                  <a:pos x="136" y="414"/>
                </a:cxn>
                <a:cxn ang="0">
                  <a:pos x="136" y="256"/>
                </a:cxn>
                <a:cxn ang="0">
                  <a:pos x="0" y="0"/>
                </a:cxn>
              </a:cxnLst>
              <a:rect l="0" t="0" r="r" b="b"/>
              <a:pathLst>
                <a:path w="361" h="414">
                  <a:moveTo>
                    <a:pt x="0" y="0"/>
                  </a:moveTo>
                  <a:lnTo>
                    <a:pt x="97" y="0"/>
                  </a:lnTo>
                  <a:lnTo>
                    <a:pt x="188" y="183"/>
                  </a:lnTo>
                  <a:lnTo>
                    <a:pt x="277" y="0"/>
                  </a:lnTo>
                  <a:lnTo>
                    <a:pt x="361" y="0"/>
                  </a:lnTo>
                  <a:lnTo>
                    <a:pt x="224" y="256"/>
                  </a:lnTo>
                  <a:lnTo>
                    <a:pt x="224" y="414"/>
                  </a:lnTo>
                  <a:lnTo>
                    <a:pt x="136" y="414"/>
                  </a:lnTo>
                  <a:lnTo>
                    <a:pt x="136" y="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2" name="Freeform 71"/>
            <p:cNvSpPr>
              <a:spLocks/>
            </p:cNvSpPr>
            <p:nvPr userDrawn="1"/>
          </p:nvSpPr>
          <p:spPr bwMode="auto">
            <a:xfrm>
              <a:off x="1104240" y="5828329"/>
              <a:ext cx="154229" cy="2494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9" y="0"/>
                </a:cxn>
                <a:cxn ang="0">
                  <a:pos x="249" y="59"/>
                </a:cxn>
                <a:cxn ang="0">
                  <a:pos x="85" y="59"/>
                </a:cxn>
                <a:cxn ang="0">
                  <a:pos x="85" y="171"/>
                </a:cxn>
                <a:cxn ang="0">
                  <a:pos x="235" y="171"/>
                </a:cxn>
                <a:cxn ang="0">
                  <a:pos x="235" y="230"/>
                </a:cxn>
                <a:cxn ang="0">
                  <a:pos x="85" y="230"/>
                </a:cxn>
                <a:cxn ang="0">
                  <a:pos x="85" y="355"/>
                </a:cxn>
                <a:cxn ang="0">
                  <a:pos x="256" y="355"/>
                </a:cxn>
                <a:cxn ang="0">
                  <a:pos x="256" y="414"/>
                </a:cxn>
                <a:cxn ang="0">
                  <a:pos x="0" y="414"/>
                </a:cxn>
                <a:cxn ang="0">
                  <a:pos x="0" y="0"/>
                </a:cxn>
              </a:cxnLst>
              <a:rect l="0" t="0" r="r" b="b"/>
              <a:pathLst>
                <a:path w="256" h="414">
                  <a:moveTo>
                    <a:pt x="0" y="0"/>
                  </a:moveTo>
                  <a:lnTo>
                    <a:pt x="249" y="0"/>
                  </a:lnTo>
                  <a:lnTo>
                    <a:pt x="249" y="59"/>
                  </a:lnTo>
                  <a:lnTo>
                    <a:pt x="85" y="59"/>
                  </a:lnTo>
                  <a:lnTo>
                    <a:pt x="85" y="171"/>
                  </a:lnTo>
                  <a:lnTo>
                    <a:pt x="235" y="171"/>
                  </a:lnTo>
                  <a:lnTo>
                    <a:pt x="235" y="230"/>
                  </a:lnTo>
                  <a:lnTo>
                    <a:pt x="85" y="230"/>
                  </a:lnTo>
                  <a:lnTo>
                    <a:pt x="85" y="355"/>
                  </a:lnTo>
                  <a:lnTo>
                    <a:pt x="256" y="355"/>
                  </a:lnTo>
                  <a:lnTo>
                    <a:pt x="256" y="414"/>
                  </a:lnTo>
                  <a:lnTo>
                    <a:pt x="0" y="4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3" name="Freeform 72"/>
            <p:cNvSpPr>
              <a:spLocks/>
            </p:cNvSpPr>
            <p:nvPr userDrawn="1"/>
          </p:nvSpPr>
          <p:spPr bwMode="auto">
            <a:xfrm>
              <a:off x="901814" y="5825317"/>
              <a:ext cx="163266" cy="255443"/>
            </a:xfrm>
            <a:custGeom>
              <a:avLst/>
              <a:gdLst/>
              <a:ahLst/>
              <a:cxnLst>
                <a:cxn ang="0">
                  <a:pos x="170" y="1"/>
                </a:cxn>
                <a:cxn ang="0">
                  <a:pos x="212" y="8"/>
                </a:cxn>
                <a:cxn ang="0">
                  <a:pos x="247" y="19"/>
                </a:cxn>
                <a:cxn ang="0">
                  <a:pos x="225" y="72"/>
                </a:cxn>
                <a:cxn ang="0">
                  <a:pos x="179" y="61"/>
                </a:cxn>
                <a:cxn ang="0">
                  <a:pos x="141" y="60"/>
                </a:cxn>
                <a:cxn ang="0">
                  <a:pos x="118" y="64"/>
                </a:cxn>
                <a:cxn ang="0">
                  <a:pos x="100" y="73"/>
                </a:cxn>
                <a:cxn ang="0">
                  <a:pos x="89" y="87"/>
                </a:cxn>
                <a:cxn ang="0">
                  <a:pos x="84" y="105"/>
                </a:cxn>
                <a:cxn ang="0">
                  <a:pos x="87" y="121"/>
                </a:cxn>
                <a:cxn ang="0">
                  <a:pos x="94" y="134"/>
                </a:cxn>
                <a:cxn ang="0">
                  <a:pos x="109" y="146"/>
                </a:cxn>
                <a:cxn ang="0">
                  <a:pos x="131" y="158"/>
                </a:cxn>
                <a:cxn ang="0">
                  <a:pos x="161" y="172"/>
                </a:cxn>
                <a:cxn ang="0">
                  <a:pos x="202" y="193"/>
                </a:cxn>
                <a:cxn ang="0">
                  <a:pos x="232" y="214"/>
                </a:cxn>
                <a:cxn ang="0">
                  <a:pos x="253" y="235"/>
                </a:cxn>
                <a:cxn ang="0">
                  <a:pos x="265" y="260"/>
                </a:cxn>
                <a:cxn ang="0">
                  <a:pos x="271" y="288"/>
                </a:cxn>
                <a:cxn ang="0">
                  <a:pos x="270" y="319"/>
                </a:cxn>
                <a:cxn ang="0">
                  <a:pos x="263" y="347"/>
                </a:cxn>
                <a:cxn ang="0">
                  <a:pos x="248" y="372"/>
                </a:cxn>
                <a:cxn ang="0">
                  <a:pos x="227" y="394"/>
                </a:cxn>
                <a:cxn ang="0">
                  <a:pos x="200" y="409"/>
                </a:cxn>
                <a:cxn ang="0">
                  <a:pos x="166" y="420"/>
                </a:cxn>
                <a:cxn ang="0">
                  <a:pos x="126" y="424"/>
                </a:cxn>
                <a:cxn ang="0">
                  <a:pos x="78" y="421"/>
                </a:cxn>
                <a:cxn ang="0">
                  <a:pos x="30" y="411"/>
                </a:cxn>
                <a:cxn ang="0">
                  <a:pos x="6" y="341"/>
                </a:cxn>
                <a:cxn ang="0">
                  <a:pos x="50" y="355"/>
                </a:cxn>
                <a:cxn ang="0">
                  <a:pos x="93" y="362"/>
                </a:cxn>
                <a:cxn ang="0">
                  <a:pos x="130" y="362"/>
                </a:cxn>
                <a:cxn ang="0">
                  <a:pos x="155" y="356"/>
                </a:cxn>
                <a:cxn ang="0">
                  <a:pos x="172" y="346"/>
                </a:cxn>
                <a:cxn ang="0">
                  <a:pos x="182" y="331"/>
                </a:cxn>
                <a:cxn ang="0">
                  <a:pos x="186" y="311"/>
                </a:cxn>
                <a:cxn ang="0">
                  <a:pos x="184" y="295"/>
                </a:cxn>
                <a:cxn ang="0">
                  <a:pos x="177" y="282"/>
                </a:cxn>
                <a:cxn ang="0">
                  <a:pos x="164" y="271"/>
                </a:cxn>
                <a:cxn ang="0">
                  <a:pos x="144" y="259"/>
                </a:cxn>
                <a:cxn ang="0">
                  <a:pos x="101" y="237"/>
                </a:cxn>
                <a:cxn ang="0">
                  <a:pos x="72" y="223"/>
                </a:cxn>
                <a:cxn ang="0">
                  <a:pos x="48" y="208"/>
                </a:cxn>
                <a:cxn ang="0">
                  <a:pos x="28" y="191"/>
                </a:cxn>
                <a:cxn ang="0">
                  <a:pos x="13" y="171"/>
                </a:cxn>
                <a:cxn ang="0">
                  <a:pos x="3" y="147"/>
                </a:cxn>
                <a:cxn ang="0">
                  <a:pos x="0" y="118"/>
                </a:cxn>
                <a:cxn ang="0">
                  <a:pos x="3" y="87"/>
                </a:cxn>
                <a:cxn ang="0">
                  <a:pos x="15" y="59"/>
                </a:cxn>
                <a:cxn ang="0">
                  <a:pos x="34" y="37"/>
                </a:cxn>
                <a:cxn ang="0">
                  <a:pos x="59" y="19"/>
                </a:cxn>
                <a:cxn ang="0">
                  <a:pos x="91" y="7"/>
                </a:cxn>
                <a:cxn ang="0">
                  <a:pos x="127" y="1"/>
                </a:cxn>
              </a:cxnLst>
              <a:rect l="0" t="0" r="r" b="b"/>
              <a:pathLst>
                <a:path w="271" h="424">
                  <a:moveTo>
                    <a:pt x="147" y="0"/>
                  </a:moveTo>
                  <a:lnTo>
                    <a:pt x="170" y="1"/>
                  </a:lnTo>
                  <a:lnTo>
                    <a:pt x="191" y="4"/>
                  </a:lnTo>
                  <a:lnTo>
                    <a:pt x="212" y="8"/>
                  </a:lnTo>
                  <a:lnTo>
                    <a:pt x="230" y="13"/>
                  </a:lnTo>
                  <a:lnTo>
                    <a:pt x="247" y="19"/>
                  </a:lnTo>
                  <a:lnTo>
                    <a:pt x="247" y="80"/>
                  </a:lnTo>
                  <a:lnTo>
                    <a:pt x="225" y="72"/>
                  </a:lnTo>
                  <a:lnTo>
                    <a:pt x="202" y="66"/>
                  </a:lnTo>
                  <a:lnTo>
                    <a:pt x="179" y="61"/>
                  </a:lnTo>
                  <a:lnTo>
                    <a:pt x="155" y="60"/>
                  </a:lnTo>
                  <a:lnTo>
                    <a:pt x="141" y="60"/>
                  </a:lnTo>
                  <a:lnTo>
                    <a:pt x="129" y="62"/>
                  </a:lnTo>
                  <a:lnTo>
                    <a:pt x="118" y="64"/>
                  </a:lnTo>
                  <a:lnTo>
                    <a:pt x="108" y="68"/>
                  </a:lnTo>
                  <a:lnTo>
                    <a:pt x="100" y="73"/>
                  </a:lnTo>
                  <a:lnTo>
                    <a:pt x="93" y="79"/>
                  </a:lnTo>
                  <a:lnTo>
                    <a:pt x="89" y="87"/>
                  </a:lnTo>
                  <a:lnTo>
                    <a:pt x="86" y="95"/>
                  </a:lnTo>
                  <a:lnTo>
                    <a:pt x="84" y="105"/>
                  </a:lnTo>
                  <a:lnTo>
                    <a:pt x="85" y="114"/>
                  </a:lnTo>
                  <a:lnTo>
                    <a:pt x="87" y="121"/>
                  </a:lnTo>
                  <a:lnTo>
                    <a:pt x="89" y="128"/>
                  </a:lnTo>
                  <a:lnTo>
                    <a:pt x="94" y="134"/>
                  </a:lnTo>
                  <a:lnTo>
                    <a:pt x="101" y="140"/>
                  </a:lnTo>
                  <a:lnTo>
                    <a:pt x="109" y="146"/>
                  </a:lnTo>
                  <a:lnTo>
                    <a:pt x="119" y="152"/>
                  </a:lnTo>
                  <a:lnTo>
                    <a:pt x="131" y="158"/>
                  </a:lnTo>
                  <a:lnTo>
                    <a:pt x="145" y="164"/>
                  </a:lnTo>
                  <a:lnTo>
                    <a:pt x="161" y="172"/>
                  </a:lnTo>
                  <a:lnTo>
                    <a:pt x="183" y="182"/>
                  </a:lnTo>
                  <a:lnTo>
                    <a:pt x="202" y="193"/>
                  </a:lnTo>
                  <a:lnTo>
                    <a:pt x="218" y="203"/>
                  </a:lnTo>
                  <a:lnTo>
                    <a:pt x="232" y="214"/>
                  </a:lnTo>
                  <a:lnTo>
                    <a:pt x="243" y="224"/>
                  </a:lnTo>
                  <a:lnTo>
                    <a:pt x="253" y="235"/>
                  </a:lnTo>
                  <a:lnTo>
                    <a:pt x="260" y="247"/>
                  </a:lnTo>
                  <a:lnTo>
                    <a:pt x="265" y="260"/>
                  </a:lnTo>
                  <a:lnTo>
                    <a:pt x="269" y="273"/>
                  </a:lnTo>
                  <a:lnTo>
                    <a:pt x="271" y="288"/>
                  </a:lnTo>
                  <a:lnTo>
                    <a:pt x="271" y="303"/>
                  </a:lnTo>
                  <a:lnTo>
                    <a:pt x="270" y="319"/>
                  </a:lnTo>
                  <a:lnTo>
                    <a:pt x="268" y="333"/>
                  </a:lnTo>
                  <a:lnTo>
                    <a:pt x="263" y="347"/>
                  </a:lnTo>
                  <a:lnTo>
                    <a:pt x="257" y="360"/>
                  </a:lnTo>
                  <a:lnTo>
                    <a:pt x="248" y="372"/>
                  </a:lnTo>
                  <a:lnTo>
                    <a:pt x="239" y="383"/>
                  </a:lnTo>
                  <a:lnTo>
                    <a:pt x="227" y="394"/>
                  </a:lnTo>
                  <a:lnTo>
                    <a:pt x="214" y="402"/>
                  </a:lnTo>
                  <a:lnTo>
                    <a:pt x="200" y="409"/>
                  </a:lnTo>
                  <a:lnTo>
                    <a:pt x="184" y="416"/>
                  </a:lnTo>
                  <a:lnTo>
                    <a:pt x="166" y="420"/>
                  </a:lnTo>
                  <a:lnTo>
                    <a:pt x="147" y="423"/>
                  </a:lnTo>
                  <a:lnTo>
                    <a:pt x="126" y="424"/>
                  </a:lnTo>
                  <a:lnTo>
                    <a:pt x="103" y="423"/>
                  </a:lnTo>
                  <a:lnTo>
                    <a:pt x="78" y="421"/>
                  </a:lnTo>
                  <a:lnTo>
                    <a:pt x="54" y="417"/>
                  </a:lnTo>
                  <a:lnTo>
                    <a:pt x="30" y="411"/>
                  </a:lnTo>
                  <a:lnTo>
                    <a:pt x="6" y="404"/>
                  </a:lnTo>
                  <a:lnTo>
                    <a:pt x="6" y="341"/>
                  </a:lnTo>
                  <a:lnTo>
                    <a:pt x="28" y="349"/>
                  </a:lnTo>
                  <a:lnTo>
                    <a:pt x="50" y="355"/>
                  </a:lnTo>
                  <a:lnTo>
                    <a:pt x="72" y="359"/>
                  </a:lnTo>
                  <a:lnTo>
                    <a:pt x="93" y="362"/>
                  </a:lnTo>
                  <a:lnTo>
                    <a:pt x="115" y="363"/>
                  </a:lnTo>
                  <a:lnTo>
                    <a:pt x="130" y="362"/>
                  </a:lnTo>
                  <a:lnTo>
                    <a:pt x="143" y="359"/>
                  </a:lnTo>
                  <a:lnTo>
                    <a:pt x="155" y="356"/>
                  </a:lnTo>
                  <a:lnTo>
                    <a:pt x="164" y="352"/>
                  </a:lnTo>
                  <a:lnTo>
                    <a:pt x="172" y="346"/>
                  </a:lnTo>
                  <a:lnTo>
                    <a:pt x="178" y="339"/>
                  </a:lnTo>
                  <a:lnTo>
                    <a:pt x="182" y="331"/>
                  </a:lnTo>
                  <a:lnTo>
                    <a:pt x="185" y="321"/>
                  </a:lnTo>
                  <a:lnTo>
                    <a:pt x="186" y="311"/>
                  </a:lnTo>
                  <a:lnTo>
                    <a:pt x="185" y="302"/>
                  </a:lnTo>
                  <a:lnTo>
                    <a:pt x="184" y="295"/>
                  </a:lnTo>
                  <a:lnTo>
                    <a:pt x="181" y="288"/>
                  </a:lnTo>
                  <a:lnTo>
                    <a:pt x="177" y="282"/>
                  </a:lnTo>
                  <a:lnTo>
                    <a:pt x="171" y="276"/>
                  </a:lnTo>
                  <a:lnTo>
                    <a:pt x="164" y="271"/>
                  </a:lnTo>
                  <a:lnTo>
                    <a:pt x="155" y="265"/>
                  </a:lnTo>
                  <a:lnTo>
                    <a:pt x="144" y="259"/>
                  </a:lnTo>
                  <a:lnTo>
                    <a:pt x="132" y="252"/>
                  </a:lnTo>
                  <a:lnTo>
                    <a:pt x="101" y="237"/>
                  </a:lnTo>
                  <a:lnTo>
                    <a:pt x="86" y="230"/>
                  </a:lnTo>
                  <a:lnTo>
                    <a:pt x="72" y="223"/>
                  </a:lnTo>
                  <a:lnTo>
                    <a:pt x="60" y="215"/>
                  </a:lnTo>
                  <a:lnTo>
                    <a:pt x="48" y="208"/>
                  </a:lnTo>
                  <a:lnTo>
                    <a:pt x="37" y="199"/>
                  </a:lnTo>
                  <a:lnTo>
                    <a:pt x="28" y="191"/>
                  </a:lnTo>
                  <a:lnTo>
                    <a:pt x="20" y="182"/>
                  </a:lnTo>
                  <a:lnTo>
                    <a:pt x="13" y="171"/>
                  </a:lnTo>
                  <a:lnTo>
                    <a:pt x="7" y="160"/>
                  </a:lnTo>
                  <a:lnTo>
                    <a:pt x="3" y="147"/>
                  </a:lnTo>
                  <a:lnTo>
                    <a:pt x="0" y="133"/>
                  </a:lnTo>
                  <a:lnTo>
                    <a:pt x="0" y="118"/>
                  </a:lnTo>
                  <a:lnTo>
                    <a:pt x="0" y="102"/>
                  </a:lnTo>
                  <a:lnTo>
                    <a:pt x="3" y="87"/>
                  </a:lnTo>
                  <a:lnTo>
                    <a:pt x="8" y="73"/>
                  </a:lnTo>
                  <a:lnTo>
                    <a:pt x="15" y="59"/>
                  </a:lnTo>
                  <a:lnTo>
                    <a:pt x="23" y="48"/>
                  </a:lnTo>
                  <a:lnTo>
                    <a:pt x="34" y="37"/>
                  </a:lnTo>
                  <a:lnTo>
                    <a:pt x="46" y="27"/>
                  </a:lnTo>
                  <a:lnTo>
                    <a:pt x="59" y="19"/>
                  </a:lnTo>
                  <a:lnTo>
                    <a:pt x="74" y="12"/>
                  </a:lnTo>
                  <a:lnTo>
                    <a:pt x="91" y="7"/>
                  </a:lnTo>
                  <a:lnTo>
                    <a:pt x="108" y="3"/>
                  </a:lnTo>
                  <a:lnTo>
                    <a:pt x="127" y="1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 userDrawn="1"/>
          </p:nvSpPr>
          <p:spPr bwMode="auto">
            <a:xfrm>
              <a:off x="457200" y="5542763"/>
              <a:ext cx="800667" cy="233152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5" name="Freeform 74"/>
            <p:cNvSpPr>
              <a:spLocks/>
            </p:cNvSpPr>
            <p:nvPr userDrawn="1"/>
          </p:nvSpPr>
          <p:spPr bwMode="auto">
            <a:xfrm>
              <a:off x="510819" y="5593973"/>
              <a:ext cx="100611" cy="13013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6" y="0"/>
                </a:cxn>
                <a:cxn ang="0">
                  <a:pos x="96" y="10"/>
                </a:cxn>
                <a:cxn ang="0">
                  <a:pos x="87" y="11"/>
                </a:cxn>
                <a:cxn ang="0">
                  <a:pos x="81" y="12"/>
                </a:cxn>
                <a:cxn ang="0">
                  <a:pos x="75" y="14"/>
                </a:cxn>
                <a:cxn ang="0">
                  <a:pos x="72" y="17"/>
                </a:cxn>
                <a:cxn ang="0">
                  <a:pos x="69" y="22"/>
                </a:cxn>
                <a:cxn ang="0">
                  <a:pos x="68" y="29"/>
                </a:cxn>
                <a:cxn ang="0">
                  <a:pos x="67" y="38"/>
                </a:cxn>
                <a:cxn ang="0">
                  <a:pos x="67" y="166"/>
                </a:cxn>
                <a:cxn ang="0">
                  <a:pos x="68" y="176"/>
                </a:cxn>
                <a:cxn ang="0">
                  <a:pos x="69" y="184"/>
                </a:cxn>
                <a:cxn ang="0">
                  <a:pos x="70" y="191"/>
                </a:cxn>
                <a:cxn ang="0">
                  <a:pos x="72" y="195"/>
                </a:cxn>
                <a:cxn ang="0">
                  <a:pos x="75" y="198"/>
                </a:cxn>
                <a:cxn ang="0">
                  <a:pos x="80" y="201"/>
                </a:cxn>
                <a:cxn ang="0">
                  <a:pos x="87" y="202"/>
                </a:cxn>
                <a:cxn ang="0">
                  <a:pos x="94" y="203"/>
                </a:cxn>
                <a:cxn ang="0">
                  <a:pos x="110" y="203"/>
                </a:cxn>
                <a:cxn ang="0">
                  <a:pos x="124" y="201"/>
                </a:cxn>
                <a:cxn ang="0">
                  <a:pos x="131" y="199"/>
                </a:cxn>
                <a:cxn ang="0">
                  <a:pos x="136" y="197"/>
                </a:cxn>
                <a:cxn ang="0">
                  <a:pos x="140" y="193"/>
                </a:cxn>
                <a:cxn ang="0">
                  <a:pos x="144" y="188"/>
                </a:cxn>
                <a:cxn ang="0">
                  <a:pos x="148" y="180"/>
                </a:cxn>
                <a:cxn ang="0">
                  <a:pos x="153" y="171"/>
                </a:cxn>
                <a:cxn ang="0">
                  <a:pos x="156" y="160"/>
                </a:cxn>
                <a:cxn ang="0">
                  <a:pos x="167" y="162"/>
                </a:cxn>
                <a:cxn ang="0">
                  <a:pos x="166" y="167"/>
                </a:cxn>
                <a:cxn ang="0">
                  <a:pos x="165" y="173"/>
                </a:cxn>
                <a:cxn ang="0">
                  <a:pos x="163" y="181"/>
                </a:cxn>
                <a:cxn ang="0">
                  <a:pos x="161" y="189"/>
                </a:cxn>
                <a:cxn ang="0">
                  <a:pos x="159" y="198"/>
                </a:cxn>
                <a:cxn ang="0">
                  <a:pos x="158" y="205"/>
                </a:cxn>
                <a:cxn ang="0">
                  <a:pos x="156" y="212"/>
                </a:cxn>
                <a:cxn ang="0">
                  <a:pos x="155" y="216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9" y="206"/>
                </a:cxn>
                <a:cxn ang="0">
                  <a:pos x="17" y="205"/>
                </a:cxn>
                <a:cxn ang="0">
                  <a:pos x="22" y="203"/>
                </a:cxn>
                <a:cxn ang="0">
                  <a:pos x="26" y="199"/>
                </a:cxn>
                <a:cxn ang="0">
                  <a:pos x="28" y="195"/>
                </a:cxn>
                <a:cxn ang="0">
                  <a:pos x="29" y="188"/>
                </a:cxn>
                <a:cxn ang="0">
                  <a:pos x="30" y="178"/>
                </a:cxn>
                <a:cxn ang="0">
                  <a:pos x="30" y="38"/>
                </a:cxn>
                <a:cxn ang="0">
                  <a:pos x="29" y="29"/>
                </a:cxn>
                <a:cxn ang="0">
                  <a:pos x="28" y="22"/>
                </a:cxn>
                <a:cxn ang="0">
                  <a:pos x="26" y="17"/>
                </a:cxn>
                <a:cxn ang="0">
                  <a:pos x="22" y="14"/>
                </a:cxn>
                <a:cxn ang="0">
                  <a:pos x="17" y="12"/>
                </a:cxn>
                <a:cxn ang="0">
                  <a:pos x="10" y="11"/>
                </a:cxn>
                <a:cxn ang="0">
                  <a:pos x="1" y="10"/>
                </a:cxn>
                <a:cxn ang="0">
                  <a:pos x="1" y="0"/>
                </a:cxn>
              </a:cxnLst>
              <a:rect l="0" t="0" r="r" b="b"/>
              <a:pathLst>
                <a:path w="167" h="216">
                  <a:moveTo>
                    <a:pt x="1" y="0"/>
                  </a:moveTo>
                  <a:lnTo>
                    <a:pt x="96" y="0"/>
                  </a:lnTo>
                  <a:lnTo>
                    <a:pt x="96" y="10"/>
                  </a:lnTo>
                  <a:lnTo>
                    <a:pt x="87" y="11"/>
                  </a:lnTo>
                  <a:lnTo>
                    <a:pt x="81" y="12"/>
                  </a:lnTo>
                  <a:lnTo>
                    <a:pt x="75" y="14"/>
                  </a:lnTo>
                  <a:lnTo>
                    <a:pt x="72" y="17"/>
                  </a:lnTo>
                  <a:lnTo>
                    <a:pt x="69" y="22"/>
                  </a:lnTo>
                  <a:lnTo>
                    <a:pt x="68" y="29"/>
                  </a:lnTo>
                  <a:lnTo>
                    <a:pt x="67" y="38"/>
                  </a:lnTo>
                  <a:lnTo>
                    <a:pt x="67" y="166"/>
                  </a:lnTo>
                  <a:lnTo>
                    <a:pt x="68" y="176"/>
                  </a:lnTo>
                  <a:lnTo>
                    <a:pt x="69" y="184"/>
                  </a:lnTo>
                  <a:lnTo>
                    <a:pt x="70" y="191"/>
                  </a:lnTo>
                  <a:lnTo>
                    <a:pt x="72" y="195"/>
                  </a:lnTo>
                  <a:lnTo>
                    <a:pt x="75" y="198"/>
                  </a:lnTo>
                  <a:lnTo>
                    <a:pt x="80" y="201"/>
                  </a:lnTo>
                  <a:lnTo>
                    <a:pt x="87" y="202"/>
                  </a:lnTo>
                  <a:lnTo>
                    <a:pt x="94" y="203"/>
                  </a:lnTo>
                  <a:lnTo>
                    <a:pt x="110" y="203"/>
                  </a:lnTo>
                  <a:lnTo>
                    <a:pt x="124" y="201"/>
                  </a:lnTo>
                  <a:lnTo>
                    <a:pt x="131" y="199"/>
                  </a:lnTo>
                  <a:lnTo>
                    <a:pt x="136" y="197"/>
                  </a:lnTo>
                  <a:lnTo>
                    <a:pt x="140" y="193"/>
                  </a:lnTo>
                  <a:lnTo>
                    <a:pt x="144" y="188"/>
                  </a:lnTo>
                  <a:lnTo>
                    <a:pt x="148" y="180"/>
                  </a:lnTo>
                  <a:lnTo>
                    <a:pt x="153" y="171"/>
                  </a:lnTo>
                  <a:lnTo>
                    <a:pt x="156" y="160"/>
                  </a:lnTo>
                  <a:lnTo>
                    <a:pt x="167" y="162"/>
                  </a:lnTo>
                  <a:lnTo>
                    <a:pt x="166" y="167"/>
                  </a:lnTo>
                  <a:lnTo>
                    <a:pt x="165" y="173"/>
                  </a:lnTo>
                  <a:lnTo>
                    <a:pt x="163" y="181"/>
                  </a:lnTo>
                  <a:lnTo>
                    <a:pt x="161" y="189"/>
                  </a:lnTo>
                  <a:lnTo>
                    <a:pt x="159" y="198"/>
                  </a:lnTo>
                  <a:lnTo>
                    <a:pt x="158" y="205"/>
                  </a:lnTo>
                  <a:lnTo>
                    <a:pt x="156" y="212"/>
                  </a:lnTo>
                  <a:lnTo>
                    <a:pt x="155" y="216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9" y="206"/>
                  </a:lnTo>
                  <a:lnTo>
                    <a:pt x="17" y="205"/>
                  </a:lnTo>
                  <a:lnTo>
                    <a:pt x="22" y="203"/>
                  </a:lnTo>
                  <a:lnTo>
                    <a:pt x="26" y="199"/>
                  </a:lnTo>
                  <a:lnTo>
                    <a:pt x="28" y="195"/>
                  </a:lnTo>
                  <a:lnTo>
                    <a:pt x="29" y="188"/>
                  </a:lnTo>
                  <a:lnTo>
                    <a:pt x="30" y="178"/>
                  </a:lnTo>
                  <a:lnTo>
                    <a:pt x="30" y="38"/>
                  </a:lnTo>
                  <a:lnTo>
                    <a:pt x="29" y="29"/>
                  </a:lnTo>
                  <a:lnTo>
                    <a:pt x="28" y="22"/>
                  </a:lnTo>
                  <a:lnTo>
                    <a:pt x="26" y="17"/>
                  </a:lnTo>
                  <a:lnTo>
                    <a:pt x="22" y="14"/>
                  </a:lnTo>
                  <a:lnTo>
                    <a:pt x="17" y="12"/>
                  </a:lnTo>
                  <a:lnTo>
                    <a:pt x="10" y="11"/>
                  </a:lnTo>
                  <a:lnTo>
                    <a:pt x="1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6" name="Freeform 75"/>
            <p:cNvSpPr>
              <a:spLocks/>
            </p:cNvSpPr>
            <p:nvPr userDrawn="1"/>
          </p:nvSpPr>
          <p:spPr bwMode="auto">
            <a:xfrm>
              <a:off x="628901" y="5593973"/>
              <a:ext cx="56631" cy="1301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4" y="0"/>
                </a:cxn>
                <a:cxn ang="0">
                  <a:pos x="94" y="10"/>
                </a:cxn>
                <a:cxn ang="0">
                  <a:pos x="85" y="11"/>
                </a:cxn>
                <a:cxn ang="0">
                  <a:pos x="79" y="12"/>
                </a:cxn>
                <a:cxn ang="0">
                  <a:pos x="74" y="14"/>
                </a:cxn>
                <a:cxn ang="0">
                  <a:pos x="70" y="17"/>
                </a:cxn>
                <a:cxn ang="0">
                  <a:pos x="68" y="22"/>
                </a:cxn>
                <a:cxn ang="0">
                  <a:pos x="67" y="29"/>
                </a:cxn>
                <a:cxn ang="0">
                  <a:pos x="66" y="38"/>
                </a:cxn>
                <a:cxn ang="0">
                  <a:pos x="66" y="178"/>
                </a:cxn>
                <a:cxn ang="0">
                  <a:pos x="67" y="188"/>
                </a:cxn>
                <a:cxn ang="0">
                  <a:pos x="68" y="195"/>
                </a:cxn>
                <a:cxn ang="0">
                  <a:pos x="70" y="199"/>
                </a:cxn>
                <a:cxn ang="0">
                  <a:pos x="74" y="203"/>
                </a:cxn>
                <a:cxn ang="0">
                  <a:pos x="79" y="205"/>
                </a:cxn>
                <a:cxn ang="0">
                  <a:pos x="85" y="206"/>
                </a:cxn>
                <a:cxn ang="0">
                  <a:pos x="94" y="207"/>
                </a:cxn>
                <a:cxn ang="0">
                  <a:pos x="94" y="216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9" y="206"/>
                </a:cxn>
                <a:cxn ang="0">
                  <a:pos x="16" y="205"/>
                </a:cxn>
                <a:cxn ang="0">
                  <a:pos x="21" y="203"/>
                </a:cxn>
                <a:cxn ang="0">
                  <a:pos x="24" y="199"/>
                </a:cxn>
                <a:cxn ang="0">
                  <a:pos x="27" y="195"/>
                </a:cxn>
                <a:cxn ang="0">
                  <a:pos x="28" y="188"/>
                </a:cxn>
                <a:cxn ang="0">
                  <a:pos x="29" y="178"/>
                </a:cxn>
                <a:cxn ang="0">
                  <a:pos x="29" y="38"/>
                </a:cxn>
                <a:cxn ang="0">
                  <a:pos x="28" y="29"/>
                </a:cxn>
                <a:cxn ang="0">
                  <a:pos x="27" y="22"/>
                </a:cxn>
                <a:cxn ang="0">
                  <a:pos x="24" y="17"/>
                </a:cxn>
                <a:cxn ang="0">
                  <a:pos x="21" y="14"/>
                </a:cxn>
                <a:cxn ang="0">
                  <a:pos x="16" y="12"/>
                </a:cxn>
                <a:cxn ang="0">
                  <a:pos x="9" y="11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94" h="216">
                  <a:moveTo>
                    <a:pt x="0" y="0"/>
                  </a:moveTo>
                  <a:lnTo>
                    <a:pt x="94" y="0"/>
                  </a:lnTo>
                  <a:lnTo>
                    <a:pt x="94" y="10"/>
                  </a:lnTo>
                  <a:lnTo>
                    <a:pt x="85" y="11"/>
                  </a:lnTo>
                  <a:lnTo>
                    <a:pt x="79" y="12"/>
                  </a:lnTo>
                  <a:lnTo>
                    <a:pt x="74" y="14"/>
                  </a:lnTo>
                  <a:lnTo>
                    <a:pt x="70" y="17"/>
                  </a:lnTo>
                  <a:lnTo>
                    <a:pt x="68" y="22"/>
                  </a:lnTo>
                  <a:lnTo>
                    <a:pt x="67" y="29"/>
                  </a:lnTo>
                  <a:lnTo>
                    <a:pt x="66" y="38"/>
                  </a:lnTo>
                  <a:lnTo>
                    <a:pt x="66" y="178"/>
                  </a:lnTo>
                  <a:lnTo>
                    <a:pt x="67" y="188"/>
                  </a:lnTo>
                  <a:lnTo>
                    <a:pt x="68" y="195"/>
                  </a:lnTo>
                  <a:lnTo>
                    <a:pt x="70" y="199"/>
                  </a:lnTo>
                  <a:lnTo>
                    <a:pt x="74" y="203"/>
                  </a:lnTo>
                  <a:lnTo>
                    <a:pt x="79" y="205"/>
                  </a:lnTo>
                  <a:lnTo>
                    <a:pt x="85" y="206"/>
                  </a:lnTo>
                  <a:lnTo>
                    <a:pt x="94" y="207"/>
                  </a:lnTo>
                  <a:lnTo>
                    <a:pt x="94" y="216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9" y="206"/>
                  </a:lnTo>
                  <a:lnTo>
                    <a:pt x="16" y="205"/>
                  </a:lnTo>
                  <a:lnTo>
                    <a:pt x="21" y="203"/>
                  </a:lnTo>
                  <a:lnTo>
                    <a:pt x="24" y="199"/>
                  </a:lnTo>
                  <a:lnTo>
                    <a:pt x="27" y="195"/>
                  </a:lnTo>
                  <a:lnTo>
                    <a:pt x="28" y="188"/>
                  </a:lnTo>
                  <a:lnTo>
                    <a:pt x="29" y="178"/>
                  </a:lnTo>
                  <a:lnTo>
                    <a:pt x="29" y="38"/>
                  </a:lnTo>
                  <a:lnTo>
                    <a:pt x="28" y="29"/>
                  </a:lnTo>
                  <a:lnTo>
                    <a:pt x="27" y="22"/>
                  </a:lnTo>
                  <a:lnTo>
                    <a:pt x="24" y="17"/>
                  </a:lnTo>
                  <a:lnTo>
                    <a:pt x="21" y="14"/>
                  </a:lnTo>
                  <a:lnTo>
                    <a:pt x="16" y="12"/>
                  </a:lnTo>
                  <a:lnTo>
                    <a:pt x="9" y="11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7" name="Freeform 76"/>
            <p:cNvSpPr>
              <a:spLocks/>
            </p:cNvSpPr>
            <p:nvPr userDrawn="1"/>
          </p:nvSpPr>
          <p:spPr bwMode="auto">
            <a:xfrm>
              <a:off x="710233" y="5590960"/>
              <a:ext cx="82537" cy="136156"/>
            </a:xfrm>
            <a:custGeom>
              <a:avLst/>
              <a:gdLst/>
              <a:ahLst/>
              <a:cxnLst>
                <a:cxn ang="0">
                  <a:pos x="88" y="1"/>
                </a:cxn>
                <a:cxn ang="0">
                  <a:pos x="108" y="5"/>
                </a:cxn>
                <a:cxn ang="0">
                  <a:pos x="122" y="9"/>
                </a:cxn>
                <a:cxn ang="0">
                  <a:pos x="125" y="29"/>
                </a:cxn>
                <a:cxn ang="0">
                  <a:pos x="129" y="54"/>
                </a:cxn>
                <a:cxn ang="0">
                  <a:pos x="116" y="50"/>
                </a:cxn>
                <a:cxn ang="0">
                  <a:pos x="110" y="37"/>
                </a:cxn>
                <a:cxn ang="0">
                  <a:pos x="102" y="25"/>
                </a:cxn>
                <a:cxn ang="0">
                  <a:pos x="90" y="17"/>
                </a:cxn>
                <a:cxn ang="0">
                  <a:pos x="74" y="14"/>
                </a:cxn>
                <a:cxn ang="0">
                  <a:pos x="58" y="17"/>
                </a:cxn>
                <a:cxn ang="0">
                  <a:pos x="47" y="27"/>
                </a:cxn>
                <a:cxn ang="0">
                  <a:pos x="41" y="41"/>
                </a:cxn>
                <a:cxn ang="0">
                  <a:pos x="42" y="57"/>
                </a:cxn>
                <a:cxn ang="0">
                  <a:pos x="50" y="72"/>
                </a:cxn>
                <a:cxn ang="0">
                  <a:pos x="67" y="85"/>
                </a:cxn>
                <a:cxn ang="0">
                  <a:pos x="88" y="95"/>
                </a:cxn>
                <a:cxn ang="0">
                  <a:pos x="105" y="104"/>
                </a:cxn>
                <a:cxn ang="0">
                  <a:pos x="119" y="115"/>
                </a:cxn>
                <a:cxn ang="0">
                  <a:pos x="130" y="129"/>
                </a:cxn>
                <a:cxn ang="0">
                  <a:pos x="136" y="148"/>
                </a:cxn>
                <a:cxn ang="0">
                  <a:pos x="136" y="172"/>
                </a:cxn>
                <a:cxn ang="0">
                  <a:pos x="128" y="194"/>
                </a:cxn>
                <a:cxn ang="0">
                  <a:pos x="112" y="211"/>
                </a:cxn>
                <a:cxn ang="0">
                  <a:pos x="90" y="222"/>
                </a:cxn>
                <a:cxn ang="0">
                  <a:pos x="62" y="226"/>
                </a:cxn>
                <a:cxn ang="0">
                  <a:pos x="38" y="223"/>
                </a:cxn>
                <a:cxn ang="0">
                  <a:pos x="21" y="217"/>
                </a:cxn>
                <a:cxn ang="0">
                  <a:pos x="9" y="214"/>
                </a:cxn>
                <a:cxn ang="0">
                  <a:pos x="7" y="201"/>
                </a:cxn>
                <a:cxn ang="0">
                  <a:pos x="3" y="182"/>
                </a:cxn>
                <a:cxn ang="0">
                  <a:pos x="9" y="159"/>
                </a:cxn>
                <a:cxn ang="0">
                  <a:pos x="15" y="171"/>
                </a:cxn>
                <a:cxn ang="0">
                  <a:pos x="23" y="185"/>
                </a:cxn>
                <a:cxn ang="0">
                  <a:pos x="35" y="199"/>
                </a:cxn>
                <a:cxn ang="0">
                  <a:pos x="50" y="209"/>
                </a:cxn>
                <a:cxn ang="0">
                  <a:pos x="68" y="213"/>
                </a:cxn>
                <a:cxn ang="0">
                  <a:pos x="84" y="209"/>
                </a:cxn>
                <a:cxn ang="0">
                  <a:pos x="96" y="199"/>
                </a:cxn>
                <a:cxn ang="0">
                  <a:pos x="102" y="184"/>
                </a:cxn>
                <a:cxn ang="0">
                  <a:pos x="102" y="167"/>
                </a:cxn>
                <a:cxn ang="0">
                  <a:pos x="95" y="151"/>
                </a:cxn>
                <a:cxn ang="0">
                  <a:pos x="79" y="137"/>
                </a:cxn>
                <a:cxn ang="0">
                  <a:pos x="57" y="125"/>
                </a:cxn>
                <a:cxn ang="0">
                  <a:pos x="42" y="117"/>
                </a:cxn>
                <a:cxn ang="0">
                  <a:pos x="28" y="106"/>
                </a:cxn>
                <a:cxn ang="0">
                  <a:pos x="16" y="92"/>
                </a:cxn>
                <a:cxn ang="0">
                  <a:pos x="9" y="74"/>
                </a:cxn>
                <a:cxn ang="0">
                  <a:pos x="9" y="54"/>
                </a:cxn>
                <a:cxn ang="0">
                  <a:pos x="15" y="35"/>
                </a:cxn>
                <a:cxn ang="0">
                  <a:pos x="26" y="19"/>
                </a:cxn>
                <a:cxn ang="0">
                  <a:pos x="43" y="8"/>
                </a:cxn>
                <a:cxn ang="0">
                  <a:pos x="65" y="1"/>
                </a:cxn>
              </a:cxnLst>
              <a:rect l="0" t="0" r="r" b="b"/>
              <a:pathLst>
                <a:path w="137" h="226">
                  <a:moveTo>
                    <a:pt x="78" y="0"/>
                  </a:moveTo>
                  <a:lnTo>
                    <a:pt x="88" y="1"/>
                  </a:lnTo>
                  <a:lnTo>
                    <a:pt x="98" y="2"/>
                  </a:lnTo>
                  <a:lnTo>
                    <a:pt x="108" y="5"/>
                  </a:lnTo>
                  <a:lnTo>
                    <a:pt x="116" y="7"/>
                  </a:lnTo>
                  <a:lnTo>
                    <a:pt x="122" y="9"/>
                  </a:lnTo>
                  <a:lnTo>
                    <a:pt x="123" y="19"/>
                  </a:lnTo>
                  <a:lnTo>
                    <a:pt x="125" y="29"/>
                  </a:lnTo>
                  <a:lnTo>
                    <a:pt x="127" y="41"/>
                  </a:lnTo>
                  <a:lnTo>
                    <a:pt x="129" y="54"/>
                  </a:lnTo>
                  <a:lnTo>
                    <a:pt x="118" y="56"/>
                  </a:lnTo>
                  <a:lnTo>
                    <a:pt x="116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7" y="31"/>
                  </a:lnTo>
                  <a:lnTo>
                    <a:pt x="102" y="25"/>
                  </a:lnTo>
                  <a:lnTo>
                    <a:pt x="96" y="20"/>
                  </a:lnTo>
                  <a:lnTo>
                    <a:pt x="90" y="17"/>
                  </a:lnTo>
                  <a:lnTo>
                    <a:pt x="83" y="14"/>
                  </a:lnTo>
                  <a:lnTo>
                    <a:pt x="74" y="14"/>
                  </a:lnTo>
                  <a:lnTo>
                    <a:pt x="66" y="14"/>
                  </a:lnTo>
                  <a:lnTo>
                    <a:pt x="58" y="17"/>
                  </a:lnTo>
                  <a:lnTo>
                    <a:pt x="52" y="21"/>
                  </a:lnTo>
                  <a:lnTo>
                    <a:pt x="47" y="27"/>
                  </a:lnTo>
                  <a:lnTo>
                    <a:pt x="44" y="34"/>
                  </a:lnTo>
                  <a:lnTo>
                    <a:pt x="41" y="41"/>
                  </a:lnTo>
                  <a:lnTo>
                    <a:pt x="41" y="49"/>
                  </a:lnTo>
                  <a:lnTo>
                    <a:pt x="42" y="57"/>
                  </a:lnTo>
                  <a:lnTo>
                    <a:pt x="45" y="65"/>
                  </a:lnTo>
                  <a:lnTo>
                    <a:pt x="50" y="72"/>
                  </a:lnTo>
                  <a:lnTo>
                    <a:pt x="58" y="79"/>
                  </a:lnTo>
                  <a:lnTo>
                    <a:pt x="67" y="85"/>
                  </a:lnTo>
                  <a:lnTo>
                    <a:pt x="79" y="91"/>
                  </a:lnTo>
                  <a:lnTo>
                    <a:pt x="88" y="95"/>
                  </a:lnTo>
                  <a:lnTo>
                    <a:pt x="96" y="100"/>
                  </a:lnTo>
                  <a:lnTo>
                    <a:pt x="105" y="104"/>
                  </a:lnTo>
                  <a:lnTo>
                    <a:pt x="112" y="109"/>
                  </a:lnTo>
                  <a:lnTo>
                    <a:pt x="119" y="115"/>
                  </a:lnTo>
                  <a:lnTo>
                    <a:pt x="125" y="122"/>
                  </a:lnTo>
                  <a:lnTo>
                    <a:pt x="130" y="129"/>
                  </a:lnTo>
                  <a:lnTo>
                    <a:pt x="134" y="138"/>
                  </a:lnTo>
                  <a:lnTo>
                    <a:pt x="136" y="148"/>
                  </a:lnTo>
                  <a:lnTo>
                    <a:pt x="137" y="159"/>
                  </a:lnTo>
                  <a:lnTo>
                    <a:pt x="136" y="172"/>
                  </a:lnTo>
                  <a:lnTo>
                    <a:pt x="133" y="183"/>
                  </a:lnTo>
                  <a:lnTo>
                    <a:pt x="128" y="194"/>
                  </a:lnTo>
                  <a:lnTo>
                    <a:pt x="121" y="203"/>
                  </a:lnTo>
                  <a:lnTo>
                    <a:pt x="112" y="211"/>
                  </a:lnTo>
                  <a:lnTo>
                    <a:pt x="102" y="217"/>
                  </a:lnTo>
                  <a:lnTo>
                    <a:pt x="90" y="222"/>
                  </a:lnTo>
                  <a:lnTo>
                    <a:pt x="76" y="225"/>
                  </a:lnTo>
                  <a:lnTo>
                    <a:pt x="62" y="226"/>
                  </a:lnTo>
                  <a:lnTo>
                    <a:pt x="50" y="225"/>
                  </a:lnTo>
                  <a:lnTo>
                    <a:pt x="38" y="223"/>
                  </a:lnTo>
                  <a:lnTo>
                    <a:pt x="29" y="220"/>
                  </a:lnTo>
                  <a:lnTo>
                    <a:pt x="21" y="217"/>
                  </a:lnTo>
                  <a:lnTo>
                    <a:pt x="14" y="215"/>
                  </a:lnTo>
                  <a:lnTo>
                    <a:pt x="9" y="214"/>
                  </a:lnTo>
                  <a:lnTo>
                    <a:pt x="8" y="208"/>
                  </a:lnTo>
                  <a:lnTo>
                    <a:pt x="7" y="201"/>
                  </a:lnTo>
                  <a:lnTo>
                    <a:pt x="5" y="192"/>
                  </a:lnTo>
                  <a:lnTo>
                    <a:pt x="3" y="182"/>
                  </a:lnTo>
                  <a:lnTo>
                    <a:pt x="0" y="162"/>
                  </a:lnTo>
                  <a:lnTo>
                    <a:pt x="9" y="159"/>
                  </a:lnTo>
                  <a:lnTo>
                    <a:pt x="12" y="164"/>
                  </a:lnTo>
                  <a:lnTo>
                    <a:pt x="15" y="171"/>
                  </a:lnTo>
                  <a:lnTo>
                    <a:pt x="19" y="178"/>
                  </a:lnTo>
                  <a:lnTo>
                    <a:pt x="23" y="185"/>
                  </a:lnTo>
                  <a:lnTo>
                    <a:pt x="29" y="192"/>
                  </a:lnTo>
                  <a:lnTo>
                    <a:pt x="35" y="199"/>
                  </a:lnTo>
                  <a:lnTo>
                    <a:pt x="42" y="204"/>
                  </a:lnTo>
                  <a:lnTo>
                    <a:pt x="50" y="209"/>
                  </a:lnTo>
                  <a:lnTo>
                    <a:pt x="58" y="212"/>
                  </a:lnTo>
                  <a:lnTo>
                    <a:pt x="68" y="213"/>
                  </a:lnTo>
                  <a:lnTo>
                    <a:pt x="77" y="212"/>
                  </a:lnTo>
                  <a:lnTo>
                    <a:pt x="84" y="209"/>
                  </a:lnTo>
                  <a:lnTo>
                    <a:pt x="91" y="205"/>
                  </a:lnTo>
                  <a:lnTo>
                    <a:pt x="96" y="199"/>
                  </a:lnTo>
                  <a:lnTo>
                    <a:pt x="100" y="192"/>
                  </a:lnTo>
                  <a:lnTo>
                    <a:pt x="102" y="184"/>
                  </a:lnTo>
                  <a:lnTo>
                    <a:pt x="103" y="176"/>
                  </a:lnTo>
                  <a:lnTo>
                    <a:pt x="102" y="167"/>
                  </a:lnTo>
                  <a:lnTo>
                    <a:pt x="99" y="158"/>
                  </a:lnTo>
                  <a:lnTo>
                    <a:pt x="95" y="151"/>
                  </a:lnTo>
                  <a:lnTo>
                    <a:pt x="88" y="144"/>
                  </a:lnTo>
                  <a:lnTo>
                    <a:pt x="79" y="137"/>
                  </a:lnTo>
                  <a:lnTo>
                    <a:pt x="68" y="131"/>
                  </a:lnTo>
                  <a:lnTo>
                    <a:pt x="57" y="125"/>
                  </a:lnTo>
                  <a:lnTo>
                    <a:pt x="50" y="121"/>
                  </a:lnTo>
                  <a:lnTo>
                    <a:pt x="42" y="117"/>
                  </a:lnTo>
                  <a:lnTo>
                    <a:pt x="35" y="111"/>
                  </a:lnTo>
                  <a:lnTo>
                    <a:pt x="28" y="106"/>
                  </a:lnTo>
                  <a:lnTo>
                    <a:pt x="21" y="99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9" y="74"/>
                  </a:lnTo>
                  <a:lnTo>
                    <a:pt x="8" y="64"/>
                  </a:lnTo>
                  <a:lnTo>
                    <a:pt x="9" y="54"/>
                  </a:lnTo>
                  <a:lnTo>
                    <a:pt x="11" y="44"/>
                  </a:lnTo>
                  <a:lnTo>
                    <a:pt x="15" y="35"/>
                  </a:lnTo>
                  <a:lnTo>
                    <a:pt x="20" y="26"/>
                  </a:lnTo>
                  <a:lnTo>
                    <a:pt x="26" y="19"/>
                  </a:lnTo>
                  <a:lnTo>
                    <a:pt x="34" y="13"/>
                  </a:lnTo>
                  <a:lnTo>
                    <a:pt x="43" y="8"/>
                  </a:lnTo>
                  <a:lnTo>
                    <a:pt x="54" y="4"/>
                  </a:lnTo>
                  <a:lnTo>
                    <a:pt x="65" y="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8" name="Freeform 77"/>
            <p:cNvSpPr>
              <a:spLocks/>
            </p:cNvSpPr>
            <p:nvPr userDrawn="1"/>
          </p:nvSpPr>
          <p:spPr bwMode="auto">
            <a:xfrm>
              <a:off x="814458" y="5589153"/>
              <a:ext cx="113865" cy="13495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7" y="7"/>
                </a:cxn>
                <a:cxn ang="0">
                  <a:pos x="27" y="8"/>
                </a:cxn>
                <a:cxn ang="0">
                  <a:pos x="169" y="8"/>
                </a:cxn>
                <a:cxn ang="0">
                  <a:pos x="176" y="4"/>
                </a:cxn>
                <a:cxn ang="0">
                  <a:pos x="185" y="0"/>
                </a:cxn>
                <a:cxn ang="0">
                  <a:pos x="186" y="21"/>
                </a:cxn>
                <a:cxn ang="0">
                  <a:pos x="188" y="47"/>
                </a:cxn>
                <a:cxn ang="0">
                  <a:pos x="179" y="61"/>
                </a:cxn>
                <a:cxn ang="0">
                  <a:pos x="174" y="44"/>
                </a:cxn>
                <a:cxn ang="0">
                  <a:pos x="169" y="33"/>
                </a:cxn>
                <a:cxn ang="0">
                  <a:pos x="162" y="27"/>
                </a:cxn>
                <a:cxn ang="0">
                  <a:pos x="150" y="23"/>
                </a:cxn>
                <a:cxn ang="0">
                  <a:pos x="130" y="22"/>
                </a:cxn>
                <a:cxn ang="0">
                  <a:pos x="113" y="186"/>
                </a:cxn>
                <a:cxn ang="0">
                  <a:pos x="115" y="203"/>
                </a:cxn>
                <a:cxn ang="0">
                  <a:pos x="122" y="211"/>
                </a:cxn>
                <a:cxn ang="0">
                  <a:pos x="136" y="214"/>
                </a:cxn>
                <a:cxn ang="0">
                  <a:pos x="146" y="224"/>
                </a:cxn>
                <a:cxn ang="0">
                  <a:pos x="44" y="215"/>
                </a:cxn>
                <a:cxn ang="0">
                  <a:pos x="61" y="213"/>
                </a:cxn>
                <a:cxn ang="0">
                  <a:pos x="70" y="207"/>
                </a:cxn>
                <a:cxn ang="0">
                  <a:pos x="75" y="196"/>
                </a:cxn>
                <a:cxn ang="0">
                  <a:pos x="76" y="22"/>
                </a:cxn>
                <a:cxn ang="0">
                  <a:pos x="53" y="22"/>
                </a:cxn>
                <a:cxn ang="0">
                  <a:pos x="38" y="24"/>
                </a:cxn>
                <a:cxn ang="0">
                  <a:pos x="28" y="27"/>
                </a:cxn>
                <a:cxn ang="0">
                  <a:pos x="22" y="32"/>
                </a:cxn>
                <a:cxn ang="0">
                  <a:pos x="16" y="42"/>
                </a:cxn>
                <a:cxn ang="0">
                  <a:pos x="10" y="61"/>
                </a:cxn>
                <a:cxn ang="0">
                  <a:pos x="1" y="44"/>
                </a:cxn>
                <a:cxn ang="0">
                  <a:pos x="4" y="14"/>
                </a:cxn>
              </a:cxnLst>
              <a:rect l="0" t="0" r="r" b="b"/>
              <a:pathLst>
                <a:path w="189" h="224">
                  <a:moveTo>
                    <a:pt x="4" y="0"/>
                  </a:moveTo>
                  <a:lnTo>
                    <a:pt x="10" y="0"/>
                  </a:lnTo>
                  <a:lnTo>
                    <a:pt x="13" y="5"/>
                  </a:lnTo>
                  <a:lnTo>
                    <a:pt x="17" y="7"/>
                  </a:lnTo>
                  <a:lnTo>
                    <a:pt x="21" y="8"/>
                  </a:lnTo>
                  <a:lnTo>
                    <a:pt x="27" y="8"/>
                  </a:lnTo>
                  <a:lnTo>
                    <a:pt x="164" y="8"/>
                  </a:lnTo>
                  <a:lnTo>
                    <a:pt x="169" y="8"/>
                  </a:lnTo>
                  <a:lnTo>
                    <a:pt x="173" y="7"/>
                  </a:lnTo>
                  <a:lnTo>
                    <a:pt x="176" y="4"/>
                  </a:lnTo>
                  <a:lnTo>
                    <a:pt x="180" y="0"/>
                  </a:lnTo>
                  <a:lnTo>
                    <a:pt x="185" y="0"/>
                  </a:lnTo>
                  <a:lnTo>
                    <a:pt x="185" y="9"/>
                  </a:lnTo>
                  <a:lnTo>
                    <a:pt x="186" y="21"/>
                  </a:lnTo>
                  <a:lnTo>
                    <a:pt x="187" y="34"/>
                  </a:lnTo>
                  <a:lnTo>
                    <a:pt x="188" y="47"/>
                  </a:lnTo>
                  <a:lnTo>
                    <a:pt x="189" y="60"/>
                  </a:lnTo>
                  <a:lnTo>
                    <a:pt x="179" y="61"/>
                  </a:lnTo>
                  <a:lnTo>
                    <a:pt x="177" y="52"/>
                  </a:lnTo>
                  <a:lnTo>
                    <a:pt x="174" y="44"/>
                  </a:lnTo>
                  <a:lnTo>
                    <a:pt x="172" y="38"/>
                  </a:lnTo>
                  <a:lnTo>
                    <a:pt x="169" y="33"/>
                  </a:lnTo>
                  <a:lnTo>
                    <a:pt x="167" y="30"/>
                  </a:lnTo>
                  <a:lnTo>
                    <a:pt x="162" y="27"/>
                  </a:lnTo>
                  <a:lnTo>
                    <a:pt x="157" y="24"/>
                  </a:lnTo>
                  <a:lnTo>
                    <a:pt x="150" y="23"/>
                  </a:lnTo>
                  <a:lnTo>
                    <a:pt x="141" y="22"/>
                  </a:lnTo>
                  <a:lnTo>
                    <a:pt x="130" y="22"/>
                  </a:lnTo>
                  <a:lnTo>
                    <a:pt x="113" y="22"/>
                  </a:lnTo>
                  <a:lnTo>
                    <a:pt x="113" y="186"/>
                  </a:lnTo>
                  <a:lnTo>
                    <a:pt x="113" y="196"/>
                  </a:lnTo>
                  <a:lnTo>
                    <a:pt x="115" y="203"/>
                  </a:lnTo>
                  <a:lnTo>
                    <a:pt x="118" y="207"/>
                  </a:lnTo>
                  <a:lnTo>
                    <a:pt x="122" y="211"/>
                  </a:lnTo>
                  <a:lnTo>
                    <a:pt x="128" y="213"/>
                  </a:lnTo>
                  <a:lnTo>
                    <a:pt x="136" y="214"/>
                  </a:lnTo>
                  <a:lnTo>
                    <a:pt x="146" y="215"/>
                  </a:lnTo>
                  <a:lnTo>
                    <a:pt x="146" y="224"/>
                  </a:lnTo>
                  <a:lnTo>
                    <a:pt x="44" y="224"/>
                  </a:lnTo>
                  <a:lnTo>
                    <a:pt x="44" y="215"/>
                  </a:lnTo>
                  <a:lnTo>
                    <a:pt x="53" y="214"/>
                  </a:lnTo>
                  <a:lnTo>
                    <a:pt x="61" y="213"/>
                  </a:lnTo>
                  <a:lnTo>
                    <a:pt x="67" y="211"/>
                  </a:lnTo>
                  <a:lnTo>
                    <a:pt x="70" y="207"/>
                  </a:lnTo>
                  <a:lnTo>
                    <a:pt x="73" y="203"/>
                  </a:lnTo>
                  <a:lnTo>
                    <a:pt x="75" y="196"/>
                  </a:lnTo>
                  <a:lnTo>
                    <a:pt x="76" y="186"/>
                  </a:lnTo>
                  <a:lnTo>
                    <a:pt x="76" y="22"/>
                  </a:lnTo>
                  <a:lnTo>
                    <a:pt x="64" y="22"/>
                  </a:lnTo>
                  <a:lnTo>
                    <a:pt x="53" y="22"/>
                  </a:lnTo>
                  <a:lnTo>
                    <a:pt x="44" y="23"/>
                  </a:lnTo>
                  <a:lnTo>
                    <a:pt x="38" y="24"/>
                  </a:lnTo>
                  <a:lnTo>
                    <a:pt x="32" y="25"/>
                  </a:lnTo>
                  <a:lnTo>
                    <a:pt x="28" y="27"/>
                  </a:lnTo>
                  <a:lnTo>
                    <a:pt x="24" y="29"/>
                  </a:lnTo>
                  <a:lnTo>
                    <a:pt x="22" y="32"/>
                  </a:lnTo>
                  <a:lnTo>
                    <a:pt x="19" y="36"/>
                  </a:lnTo>
                  <a:lnTo>
                    <a:pt x="16" y="42"/>
                  </a:lnTo>
                  <a:lnTo>
                    <a:pt x="13" y="50"/>
                  </a:lnTo>
                  <a:lnTo>
                    <a:pt x="10" y="61"/>
                  </a:lnTo>
                  <a:lnTo>
                    <a:pt x="0" y="61"/>
                  </a:lnTo>
                  <a:lnTo>
                    <a:pt x="1" y="44"/>
                  </a:lnTo>
                  <a:lnTo>
                    <a:pt x="2" y="29"/>
                  </a:lnTo>
                  <a:lnTo>
                    <a:pt x="4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9" name="Freeform 78"/>
            <p:cNvSpPr>
              <a:spLocks/>
            </p:cNvSpPr>
            <p:nvPr userDrawn="1"/>
          </p:nvSpPr>
          <p:spPr bwMode="auto">
            <a:xfrm>
              <a:off x="947601" y="5593973"/>
              <a:ext cx="104225" cy="130131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154" y="11"/>
                </a:cxn>
                <a:cxn ang="0">
                  <a:pos x="156" y="40"/>
                </a:cxn>
                <a:cxn ang="0">
                  <a:pos x="147" y="52"/>
                </a:cxn>
                <a:cxn ang="0">
                  <a:pos x="142" y="33"/>
                </a:cxn>
                <a:cxn ang="0">
                  <a:pos x="135" y="21"/>
                </a:cxn>
                <a:cxn ang="0">
                  <a:pos x="125" y="16"/>
                </a:cxn>
                <a:cxn ang="0">
                  <a:pos x="109" y="14"/>
                </a:cxn>
                <a:cxn ang="0">
                  <a:pos x="75" y="14"/>
                </a:cxn>
                <a:cxn ang="0">
                  <a:pos x="69" y="16"/>
                </a:cxn>
                <a:cxn ang="0">
                  <a:pos x="68" y="96"/>
                </a:cxn>
                <a:cxn ang="0">
                  <a:pos x="113" y="95"/>
                </a:cxn>
                <a:cxn ang="0">
                  <a:pos x="123" y="92"/>
                </a:cxn>
                <a:cxn ang="0">
                  <a:pos x="127" y="83"/>
                </a:cxn>
                <a:cxn ang="0">
                  <a:pos x="129" y="68"/>
                </a:cxn>
                <a:cxn ang="0">
                  <a:pos x="140" y="139"/>
                </a:cxn>
                <a:cxn ang="0">
                  <a:pos x="128" y="130"/>
                </a:cxn>
                <a:cxn ang="0">
                  <a:pos x="125" y="118"/>
                </a:cxn>
                <a:cxn ang="0">
                  <a:pos x="119" y="113"/>
                </a:cxn>
                <a:cxn ang="0">
                  <a:pos x="106" y="111"/>
                </a:cxn>
                <a:cxn ang="0">
                  <a:pos x="68" y="176"/>
                </a:cxn>
                <a:cxn ang="0">
                  <a:pos x="71" y="191"/>
                </a:cxn>
                <a:cxn ang="0">
                  <a:pos x="76" y="199"/>
                </a:cxn>
                <a:cxn ang="0">
                  <a:pos x="86" y="202"/>
                </a:cxn>
                <a:cxn ang="0">
                  <a:pos x="99" y="203"/>
                </a:cxn>
                <a:cxn ang="0">
                  <a:pos x="123" y="202"/>
                </a:cxn>
                <a:cxn ang="0">
                  <a:pos x="137" y="199"/>
                </a:cxn>
                <a:cxn ang="0">
                  <a:pos x="146" y="193"/>
                </a:cxn>
                <a:cxn ang="0">
                  <a:pos x="155" y="180"/>
                </a:cxn>
                <a:cxn ang="0">
                  <a:pos x="163" y="160"/>
                </a:cxn>
                <a:cxn ang="0">
                  <a:pos x="172" y="167"/>
                </a:cxn>
                <a:cxn ang="0">
                  <a:pos x="166" y="198"/>
                </a:cxn>
                <a:cxn ang="0">
                  <a:pos x="163" y="212"/>
                </a:cxn>
                <a:cxn ang="0">
                  <a:pos x="0" y="216"/>
                </a:cxn>
                <a:cxn ang="0">
                  <a:pos x="10" y="206"/>
                </a:cxn>
                <a:cxn ang="0">
                  <a:pos x="22" y="203"/>
                </a:cxn>
                <a:cxn ang="0">
                  <a:pos x="29" y="195"/>
                </a:cxn>
                <a:cxn ang="0">
                  <a:pos x="31" y="178"/>
                </a:cxn>
                <a:cxn ang="0">
                  <a:pos x="31" y="29"/>
                </a:cxn>
                <a:cxn ang="0">
                  <a:pos x="27" y="17"/>
                </a:cxn>
                <a:cxn ang="0">
                  <a:pos x="18" y="12"/>
                </a:cxn>
                <a:cxn ang="0">
                  <a:pos x="3" y="10"/>
                </a:cxn>
              </a:cxnLst>
              <a:rect l="0" t="0" r="r" b="b"/>
              <a:pathLst>
                <a:path w="173" h="216">
                  <a:moveTo>
                    <a:pt x="3" y="0"/>
                  </a:moveTo>
                  <a:lnTo>
                    <a:pt x="153" y="0"/>
                  </a:lnTo>
                  <a:lnTo>
                    <a:pt x="153" y="5"/>
                  </a:lnTo>
                  <a:lnTo>
                    <a:pt x="154" y="11"/>
                  </a:lnTo>
                  <a:lnTo>
                    <a:pt x="155" y="20"/>
                  </a:lnTo>
                  <a:lnTo>
                    <a:pt x="156" y="40"/>
                  </a:lnTo>
                  <a:lnTo>
                    <a:pt x="157" y="51"/>
                  </a:lnTo>
                  <a:lnTo>
                    <a:pt x="147" y="52"/>
                  </a:lnTo>
                  <a:lnTo>
                    <a:pt x="144" y="41"/>
                  </a:lnTo>
                  <a:lnTo>
                    <a:pt x="142" y="33"/>
                  </a:lnTo>
                  <a:lnTo>
                    <a:pt x="138" y="26"/>
                  </a:lnTo>
                  <a:lnTo>
                    <a:pt x="135" y="21"/>
                  </a:lnTo>
                  <a:lnTo>
                    <a:pt x="131" y="18"/>
                  </a:lnTo>
                  <a:lnTo>
                    <a:pt x="125" y="16"/>
                  </a:lnTo>
                  <a:lnTo>
                    <a:pt x="118" y="15"/>
                  </a:lnTo>
                  <a:lnTo>
                    <a:pt x="109" y="14"/>
                  </a:lnTo>
                  <a:lnTo>
                    <a:pt x="98" y="14"/>
                  </a:lnTo>
                  <a:lnTo>
                    <a:pt x="75" y="14"/>
                  </a:lnTo>
                  <a:lnTo>
                    <a:pt x="71" y="15"/>
                  </a:lnTo>
                  <a:lnTo>
                    <a:pt x="69" y="16"/>
                  </a:lnTo>
                  <a:lnTo>
                    <a:pt x="68" y="20"/>
                  </a:lnTo>
                  <a:lnTo>
                    <a:pt x="68" y="96"/>
                  </a:lnTo>
                  <a:lnTo>
                    <a:pt x="106" y="96"/>
                  </a:lnTo>
                  <a:lnTo>
                    <a:pt x="113" y="95"/>
                  </a:lnTo>
                  <a:lnTo>
                    <a:pt x="119" y="94"/>
                  </a:lnTo>
                  <a:lnTo>
                    <a:pt x="123" y="92"/>
                  </a:lnTo>
                  <a:lnTo>
                    <a:pt x="125" y="89"/>
                  </a:lnTo>
                  <a:lnTo>
                    <a:pt x="127" y="83"/>
                  </a:lnTo>
                  <a:lnTo>
                    <a:pt x="128" y="77"/>
                  </a:lnTo>
                  <a:lnTo>
                    <a:pt x="129" y="68"/>
                  </a:lnTo>
                  <a:lnTo>
                    <a:pt x="140" y="68"/>
                  </a:lnTo>
                  <a:lnTo>
                    <a:pt x="140" y="139"/>
                  </a:lnTo>
                  <a:lnTo>
                    <a:pt x="129" y="139"/>
                  </a:lnTo>
                  <a:lnTo>
                    <a:pt x="128" y="130"/>
                  </a:lnTo>
                  <a:lnTo>
                    <a:pt x="127" y="124"/>
                  </a:lnTo>
                  <a:lnTo>
                    <a:pt x="125" y="118"/>
                  </a:lnTo>
                  <a:lnTo>
                    <a:pt x="123" y="115"/>
                  </a:lnTo>
                  <a:lnTo>
                    <a:pt x="119" y="113"/>
                  </a:lnTo>
                  <a:lnTo>
                    <a:pt x="113" y="112"/>
                  </a:lnTo>
                  <a:lnTo>
                    <a:pt x="106" y="111"/>
                  </a:lnTo>
                  <a:lnTo>
                    <a:pt x="68" y="111"/>
                  </a:lnTo>
                  <a:lnTo>
                    <a:pt x="68" y="176"/>
                  </a:lnTo>
                  <a:lnTo>
                    <a:pt x="69" y="184"/>
                  </a:lnTo>
                  <a:lnTo>
                    <a:pt x="71" y="191"/>
                  </a:lnTo>
                  <a:lnTo>
                    <a:pt x="73" y="195"/>
                  </a:lnTo>
                  <a:lnTo>
                    <a:pt x="76" y="199"/>
                  </a:lnTo>
                  <a:lnTo>
                    <a:pt x="80" y="201"/>
                  </a:lnTo>
                  <a:lnTo>
                    <a:pt x="86" y="202"/>
                  </a:lnTo>
                  <a:lnTo>
                    <a:pt x="92" y="203"/>
                  </a:lnTo>
                  <a:lnTo>
                    <a:pt x="99" y="203"/>
                  </a:lnTo>
                  <a:lnTo>
                    <a:pt x="115" y="203"/>
                  </a:lnTo>
                  <a:lnTo>
                    <a:pt x="123" y="202"/>
                  </a:lnTo>
                  <a:lnTo>
                    <a:pt x="130" y="201"/>
                  </a:lnTo>
                  <a:lnTo>
                    <a:pt x="137" y="199"/>
                  </a:lnTo>
                  <a:lnTo>
                    <a:pt x="142" y="197"/>
                  </a:lnTo>
                  <a:lnTo>
                    <a:pt x="146" y="193"/>
                  </a:lnTo>
                  <a:lnTo>
                    <a:pt x="150" y="188"/>
                  </a:lnTo>
                  <a:lnTo>
                    <a:pt x="155" y="180"/>
                  </a:lnTo>
                  <a:lnTo>
                    <a:pt x="159" y="171"/>
                  </a:lnTo>
                  <a:lnTo>
                    <a:pt x="163" y="160"/>
                  </a:lnTo>
                  <a:lnTo>
                    <a:pt x="173" y="162"/>
                  </a:lnTo>
                  <a:lnTo>
                    <a:pt x="172" y="167"/>
                  </a:lnTo>
                  <a:lnTo>
                    <a:pt x="171" y="174"/>
                  </a:lnTo>
                  <a:lnTo>
                    <a:pt x="166" y="198"/>
                  </a:lnTo>
                  <a:lnTo>
                    <a:pt x="164" y="206"/>
                  </a:lnTo>
                  <a:lnTo>
                    <a:pt x="163" y="212"/>
                  </a:lnTo>
                  <a:lnTo>
                    <a:pt x="162" y="216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10" y="206"/>
                  </a:lnTo>
                  <a:lnTo>
                    <a:pt x="17" y="205"/>
                  </a:lnTo>
                  <a:lnTo>
                    <a:pt x="22" y="203"/>
                  </a:lnTo>
                  <a:lnTo>
                    <a:pt x="26" y="199"/>
                  </a:lnTo>
                  <a:lnTo>
                    <a:pt x="29" y="195"/>
                  </a:lnTo>
                  <a:lnTo>
                    <a:pt x="31" y="188"/>
                  </a:lnTo>
                  <a:lnTo>
                    <a:pt x="31" y="178"/>
                  </a:lnTo>
                  <a:lnTo>
                    <a:pt x="31" y="38"/>
                  </a:lnTo>
                  <a:lnTo>
                    <a:pt x="31" y="29"/>
                  </a:lnTo>
                  <a:lnTo>
                    <a:pt x="29" y="22"/>
                  </a:lnTo>
                  <a:lnTo>
                    <a:pt x="27" y="17"/>
                  </a:lnTo>
                  <a:lnTo>
                    <a:pt x="23" y="14"/>
                  </a:lnTo>
                  <a:lnTo>
                    <a:pt x="18" y="12"/>
                  </a:lnTo>
                  <a:lnTo>
                    <a:pt x="12" y="11"/>
                  </a:lnTo>
                  <a:lnTo>
                    <a:pt x="3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0" name="Freeform 79"/>
            <p:cNvSpPr>
              <a:spLocks noEditPoints="1"/>
            </p:cNvSpPr>
            <p:nvPr userDrawn="1"/>
          </p:nvSpPr>
          <p:spPr bwMode="auto">
            <a:xfrm>
              <a:off x="1069900" y="5593973"/>
              <a:ext cx="133746" cy="130131"/>
            </a:xfrm>
            <a:custGeom>
              <a:avLst/>
              <a:gdLst/>
              <a:ahLst/>
              <a:cxnLst>
                <a:cxn ang="0">
                  <a:pos x="83" y="13"/>
                </a:cxn>
                <a:cxn ang="0">
                  <a:pos x="72" y="15"/>
                </a:cxn>
                <a:cxn ang="0">
                  <a:pos x="68" y="18"/>
                </a:cxn>
                <a:cxn ang="0">
                  <a:pos x="67" y="27"/>
                </a:cxn>
                <a:cxn ang="0">
                  <a:pos x="68" y="184"/>
                </a:cxn>
                <a:cxn ang="0">
                  <a:pos x="72" y="196"/>
                </a:cxn>
                <a:cxn ang="0">
                  <a:pos x="81" y="201"/>
                </a:cxn>
                <a:cxn ang="0">
                  <a:pos x="96" y="203"/>
                </a:cxn>
                <a:cxn ang="0">
                  <a:pos x="123" y="199"/>
                </a:cxn>
                <a:cxn ang="0">
                  <a:pos x="145" y="188"/>
                </a:cxn>
                <a:cxn ang="0">
                  <a:pos x="162" y="171"/>
                </a:cxn>
                <a:cxn ang="0">
                  <a:pos x="173" y="150"/>
                </a:cxn>
                <a:cxn ang="0">
                  <a:pos x="178" y="123"/>
                </a:cxn>
                <a:cxn ang="0">
                  <a:pos x="178" y="92"/>
                </a:cxn>
                <a:cxn ang="0">
                  <a:pos x="173" y="64"/>
                </a:cxn>
                <a:cxn ang="0">
                  <a:pos x="162" y="42"/>
                </a:cxn>
                <a:cxn ang="0">
                  <a:pos x="146" y="27"/>
                </a:cxn>
                <a:cxn ang="0">
                  <a:pos x="127" y="18"/>
                </a:cxn>
                <a:cxn ang="0">
                  <a:pos x="103" y="13"/>
                </a:cxn>
                <a:cxn ang="0">
                  <a:pos x="3" y="0"/>
                </a:cxn>
                <a:cxn ang="0">
                  <a:pos x="117" y="1"/>
                </a:cxn>
                <a:cxn ang="0">
                  <a:pos x="146" y="5"/>
                </a:cxn>
                <a:cxn ang="0">
                  <a:pos x="172" y="15"/>
                </a:cxn>
                <a:cxn ang="0">
                  <a:pos x="194" y="30"/>
                </a:cxn>
                <a:cxn ang="0">
                  <a:pos x="208" y="48"/>
                </a:cxn>
                <a:cxn ang="0">
                  <a:pos x="218" y="71"/>
                </a:cxn>
                <a:cxn ang="0">
                  <a:pos x="222" y="99"/>
                </a:cxn>
                <a:cxn ang="0">
                  <a:pos x="218" y="131"/>
                </a:cxn>
                <a:cxn ang="0">
                  <a:pos x="207" y="158"/>
                </a:cxn>
                <a:cxn ang="0">
                  <a:pos x="191" y="179"/>
                </a:cxn>
                <a:cxn ang="0">
                  <a:pos x="169" y="196"/>
                </a:cxn>
                <a:cxn ang="0">
                  <a:pos x="143" y="207"/>
                </a:cxn>
                <a:cxn ang="0">
                  <a:pos x="113" y="214"/>
                </a:cxn>
                <a:cxn ang="0">
                  <a:pos x="81" y="216"/>
                </a:cxn>
                <a:cxn ang="0">
                  <a:pos x="0" y="207"/>
                </a:cxn>
                <a:cxn ang="0">
                  <a:pos x="16" y="205"/>
                </a:cxn>
                <a:cxn ang="0">
                  <a:pos x="25" y="199"/>
                </a:cxn>
                <a:cxn ang="0">
                  <a:pos x="29" y="188"/>
                </a:cxn>
                <a:cxn ang="0">
                  <a:pos x="30" y="38"/>
                </a:cxn>
                <a:cxn ang="0">
                  <a:pos x="28" y="22"/>
                </a:cxn>
                <a:cxn ang="0">
                  <a:pos x="22" y="14"/>
                </a:cxn>
                <a:cxn ang="0">
                  <a:pos x="11" y="11"/>
                </a:cxn>
                <a:cxn ang="0">
                  <a:pos x="3" y="0"/>
                </a:cxn>
              </a:cxnLst>
              <a:rect l="0" t="0" r="r" b="b"/>
              <a:pathLst>
                <a:path w="222" h="216">
                  <a:moveTo>
                    <a:pt x="90" y="13"/>
                  </a:moveTo>
                  <a:lnTo>
                    <a:pt x="83" y="13"/>
                  </a:lnTo>
                  <a:lnTo>
                    <a:pt x="77" y="14"/>
                  </a:lnTo>
                  <a:lnTo>
                    <a:pt x="72" y="15"/>
                  </a:lnTo>
                  <a:lnTo>
                    <a:pt x="69" y="16"/>
                  </a:lnTo>
                  <a:lnTo>
                    <a:pt x="68" y="18"/>
                  </a:lnTo>
                  <a:lnTo>
                    <a:pt x="67" y="21"/>
                  </a:lnTo>
                  <a:lnTo>
                    <a:pt x="67" y="27"/>
                  </a:lnTo>
                  <a:lnTo>
                    <a:pt x="67" y="176"/>
                  </a:lnTo>
                  <a:lnTo>
                    <a:pt x="68" y="184"/>
                  </a:lnTo>
                  <a:lnTo>
                    <a:pt x="70" y="191"/>
                  </a:lnTo>
                  <a:lnTo>
                    <a:pt x="72" y="196"/>
                  </a:lnTo>
                  <a:lnTo>
                    <a:pt x="76" y="199"/>
                  </a:lnTo>
                  <a:lnTo>
                    <a:pt x="81" y="201"/>
                  </a:lnTo>
                  <a:lnTo>
                    <a:pt x="87" y="202"/>
                  </a:lnTo>
                  <a:lnTo>
                    <a:pt x="96" y="203"/>
                  </a:lnTo>
                  <a:lnTo>
                    <a:pt x="110" y="202"/>
                  </a:lnTo>
                  <a:lnTo>
                    <a:pt x="123" y="199"/>
                  </a:lnTo>
                  <a:lnTo>
                    <a:pt x="135" y="195"/>
                  </a:lnTo>
                  <a:lnTo>
                    <a:pt x="145" y="188"/>
                  </a:lnTo>
                  <a:lnTo>
                    <a:pt x="154" y="181"/>
                  </a:lnTo>
                  <a:lnTo>
                    <a:pt x="162" y="171"/>
                  </a:lnTo>
                  <a:lnTo>
                    <a:pt x="168" y="161"/>
                  </a:lnTo>
                  <a:lnTo>
                    <a:pt x="173" y="150"/>
                  </a:lnTo>
                  <a:lnTo>
                    <a:pt x="176" y="137"/>
                  </a:lnTo>
                  <a:lnTo>
                    <a:pt x="178" y="123"/>
                  </a:lnTo>
                  <a:lnTo>
                    <a:pt x="179" y="109"/>
                  </a:lnTo>
                  <a:lnTo>
                    <a:pt x="178" y="92"/>
                  </a:lnTo>
                  <a:lnTo>
                    <a:pt x="176" y="77"/>
                  </a:lnTo>
                  <a:lnTo>
                    <a:pt x="173" y="64"/>
                  </a:lnTo>
                  <a:lnTo>
                    <a:pt x="168" y="52"/>
                  </a:lnTo>
                  <a:lnTo>
                    <a:pt x="162" y="42"/>
                  </a:lnTo>
                  <a:lnTo>
                    <a:pt x="155" y="34"/>
                  </a:lnTo>
                  <a:lnTo>
                    <a:pt x="146" y="27"/>
                  </a:lnTo>
                  <a:lnTo>
                    <a:pt x="137" y="22"/>
                  </a:lnTo>
                  <a:lnTo>
                    <a:pt x="127" y="18"/>
                  </a:lnTo>
                  <a:lnTo>
                    <a:pt x="116" y="15"/>
                  </a:lnTo>
                  <a:lnTo>
                    <a:pt x="103" y="13"/>
                  </a:lnTo>
                  <a:lnTo>
                    <a:pt x="90" y="13"/>
                  </a:lnTo>
                  <a:close/>
                  <a:moveTo>
                    <a:pt x="3" y="0"/>
                  </a:moveTo>
                  <a:lnTo>
                    <a:pt x="101" y="0"/>
                  </a:lnTo>
                  <a:lnTo>
                    <a:pt x="117" y="1"/>
                  </a:lnTo>
                  <a:lnTo>
                    <a:pt x="132" y="3"/>
                  </a:lnTo>
                  <a:lnTo>
                    <a:pt x="146" y="5"/>
                  </a:lnTo>
                  <a:lnTo>
                    <a:pt x="160" y="9"/>
                  </a:lnTo>
                  <a:lnTo>
                    <a:pt x="172" y="15"/>
                  </a:lnTo>
                  <a:lnTo>
                    <a:pt x="184" y="21"/>
                  </a:lnTo>
                  <a:lnTo>
                    <a:pt x="194" y="30"/>
                  </a:lnTo>
                  <a:lnTo>
                    <a:pt x="201" y="38"/>
                  </a:lnTo>
                  <a:lnTo>
                    <a:pt x="208" y="48"/>
                  </a:lnTo>
                  <a:lnTo>
                    <a:pt x="214" y="59"/>
                  </a:lnTo>
                  <a:lnTo>
                    <a:pt x="218" y="71"/>
                  </a:lnTo>
                  <a:lnTo>
                    <a:pt x="221" y="85"/>
                  </a:lnTo>
                  <a:lnTo>
                    <a:pt x="222" y="99"/>
                  </a:lnTo>
                  <a:lnTo>
                    <a:pt x="221" y="115"/>
                  </a:lnTo>
                  <a:lnTo>
                    <a:pt x="218" y="131"/>
                  </a:lnTo>
                  <a:lnTo>
                    <a:pt x="214" y="145"/>
                  </a:lnTo>
                  <a:lnTo>
                    <a:pt x="207" y="158"/>
                  </a:lnTo>
                  <a:lnTo>
                    <a:pt x="200" y="169"/>
                  </a:lnTo>
                  <a:lnTo>
                    <a:pt x="191" y="179"/>
                  </a:lnTo>
                  <a:lnTo>
                    <a:pt x="180" y="188"/>
                  </a:lnTo>
                  <a:lnTo>
                    <a:pt x="169" y="196"/>
                  </a:lnTo>
                  <a:lnTo>
                    <a:pt x="156" y="202"/>
                  </a:lnTo>
                  <a:lnTo>
                    <a:pt x="143" y="207"/>
                  </a:lnTo>
                  <a:lnTo>
                    <a:pt x="129" y="211"/>
                  </a:lnTo>
                  <a:lnTo>
                    <a:pt x="113" y="214"/>
                  </a:lnTo>
                  <a:lnTo>
                    <a:pt x="98" y="216"/>
                  </a:lnTo>
                  <a:lnTo>
                    <a:pt x="81" y="216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9" y="206"/>
                  </a:lnTo>
                  <a:lnTo>
                    <a:pt x="16" y="205"/>
                  </a:lnTo>
                  <a:lnTo>
                    <a:pt x="21" y="203"/>
                  </a:lnTo>
                  <a:lnTo>
                    <a:pt x="25" y="199"/>
                  </a:lnTo>
                  <a:lnTo>
                    <a:pt x="28" y="195"/>
                  </a:lnTo>
                  <a:lnTo>
                    <a:pt x="29" y="188"/>
                  </a:lnTo>
                  <a:lnTo>
                    <a:pt x="30" y="178"/>
                  </a:lnTo>
                  <a:lnTo>
                    <a:pt x="30" y="38"/>
                  </a:lnTo>
                  <a:lnTo>
                    <a:pt x="29" y="29"/>
                  </a:lnTo>
                  <a:lnTo>
                    <a:pt x="28" y="22"/>
                  </a:lnTo>
                  <a:lnTo>
                    <a:pt x="26" y="17"/>
                  </a:lnTo>
                  <a:lnTo>
                    <a:pt x="22" y="14"/>
                  </a:lnTo>
                  <a:lnTo>
                    <a:pt x="18" y="12"/>
                  </a:lnTo>
                  <a:lnTo>
                    <a:pt x="11" y="11"/>
                  </a:lnTo>
                  <a:lnTo>
                    <a:pt x="3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 userDrawn="1"/>
          </p:nvSpPr>
          <p:spPr bwMode="auto">
            <a:xfrm>
              <a:off x="1266302" y="6041600"/>
              <a:ext cx="35545" cy="35545"/>
            </a:xfrm>
            <a:custGeom>
              <a:avLst/>
              <a:gdLst/>
              <a:ahLst/>
              <a:cxnLst>
                <a:cxn ang="0">
                  <a:pos x="23" y="28"/>
                </a:cxn>
                <a:cxn ang="0">
                  <a:pos x="35" y="27"/>
                </a:cxn>
                <a:cxn ang="0">
                  <a:pos x="37" y="22"/>
                </a:cxn>
                <a:cxn ang="0">
                  <a:pos x="35" y="18"/>
                </a:cxn>
                <a:cxn ang="0">
                  <a:pos x="23" y="17"/>
                </a:cxn>
                <a:cxn ang="0">
                  <a:pos x="31" y="13"/>
                </a:cxn>
                <a:cxn ang="0">
                  <a:pos x="40" y="15"/>
                </a:cxn>
                <a:cxn ang="0">
                  <a:pos x="43" y="22"/>
                </a:cxn>
                <a:cxn ang="0">
                  <a:pos x="40" y="29"/>
                </a:cxn>
                <a:cxn ang="0">
                  <a:pos x="34" y="32"/>
                </a:cxn>
                <a:cxn ang="0">
                  <a:pos x="38" y="47"/>
                </a:cxn>
                <a:cxn ang="0">
                  <a:pos x="23" y="32"/>
                </a:cxn>
                <a:cxn ang="0">
                  <a:pos x="18" y="47"/>
                </a:cxn>
                <a:cxn ang="0">
                  <a:pos x="29" y="5"/>
                </a:cxn>
                <a:cxn ang="0">
                  <a:pos x="15" y="10"/>
                </a:cxn>
                <a:cxn ang="0">
                  <a:pos x="6" y="22"/>
                </a:cxn>
                <a:cxn ang="0">
                  <a:pos x="6" y="38"/>
                </a:cxn>
                <a:cxn ang="0">
                  <a:pos x="15" y="49"/>
                </a:cxn>
                <a:cxn ang="0">
                  <a:pos x="29" y="54"/>
                </a:cxn>
                <a:cxn ang="0">
                  <a:pos x="43" y="49"/>
                </a:cxn>
                <a:cxn ang="0">
                  <a:pos x="52" y="38"/>
                </a:cxn>
                <a:cxn ang="0">
                  <a:pos x="52" y="22"/>
                </a:cxn>
                <a:cxn ang="0">
                  <a:pos x="43" y="10"/>
                </a:cxn>
                <a:cxn ang="0">
                  <a:pos x="29" y="5"/>
                </a:cxn>
                <a:cxn ang="0">
                  <a:pos x="37" y="1"/>
                </a:cxn>
                <a:cxn ang="0">
                  <a:pos x="50" y="8"/>
                </a:cxn>
                <a:cxn ang="0">
                  <a:pos x="58" y="21"/>
                </a:cxn>
                <a:cxn ang="0">
                  <a:pos x="58" y="38"/>
                </a:cxn>
                <a:cxn ang="0">
                  <a:pos x="50" y="51"/>
                </a:cxn>
                <a:cxn ang="0">
                  <a:pos x="37" y="58"/>
                </a:cxn>
                <a:cxn ang="0">
                  <a:pos x="21" y="58"/>
                </a:cxn>
                <a:cxn ang="0">
                  <a:pos x="9" y="51"/>
                </a:cxn>
                <a:cxn ang="0">
                  <a:pos x="1" y="38"/>
                </a:cxn>
                <a:cxn ang="0">
                  <a:pos x="1" y="21"/>
                </a:cxn>
                <a:cxn ang="0">
                  <a:pos x="9" y="8"/>
                </a:cxn>
                <a:cxn ang="0">
                  <a:pos x="21" y="1"/>
                </a:cxn>
              </a:cxnLst>
              <a:rect l="0" t="0" r="r" b="b"/>
              <a:pathLst>
                <a:path w="59" h="59">
                  <a:moveTo>
                    <a:pt x="23" y="17"/>
                  </a:moveTo>
                  <a:lnTo>
                    <a:pt x="23" y="28"/>
                  </a:lnTo>
                  <a:lnTo>
                    <a:pt x="32" y="28"/>
                  </a:lnTo>
                  <a:lnTo>
                    <a:pt x="35" y="27"/>
                  </a:lnTo>
                  <a:lnTo>
                    <a:pt x="36" y="25"/>
                  </a:lnTo>
                  <a:lnTo>
                    <a:pt x="37" y="22"/>
                  </a:lnTo>
                  <a:lnTo>
                    <a:pt x="36" y="20"/>
                  </a:lnTo>
                  <a:lnTo>
                    <a:pt x="35" y="18"/>
                  </a:lnTo>
                  <a:lnTo>
                    <a:pt x="32" y="17"/>
                  </a:lnTo>
                  <a:lnTo>
                    <a:pt x="23" y="17"/>
                  </a:lnTo>
                  <a:close/>
                  <a:moveTo>
                    <a:pt x="18" y="13"/>
                  </a:moveTo>
                  <a:lnTo>
                    <a:pt x="31" y="13"/>
                  </a:lnTo>
                  <a:lnTo>
                    <a:pt x="36" y="13"/>
                  </a:lnTo>
                  <a:lnTo>
                    <a:pt x="40" y="15"/>
                  </a:lnTo>
                  <a:lnTo>
                    <a:pt x="42" y="18"/>
                  </a:lnTo>
                  <a:lnTo>
                    <a:pt x="43" y="22"/>
                  </a:lnTo>
                  <a:lnTo>
                    <a:pt x="42" y="26"/>
                  </a:lnTo>
                  <a:lnTo>
                    <a:pt x="40" y="29"/>
                  </a:lnTo>
                  <a:lnTo>
                    <a:pt x="37" y="31"/>
                  </a:lnTo>
                  <a:lnTo>
                    <a:pt x="34" y="32"/>
                  </a:lnTo>
                  <a:lnTo>
                    <a:pt x="44" y="47"/>
                  </a:lnTo>
                  <a:lnTo>
                    <a:pt x="38" y="47"/>
                  </a:lnTo>
                  <a:lnTo>
                    <a:pt x="29" y="32"/>
                  </a:lnTo>
                  <a:lnTo>
                    <a:pt x="23" y="32"/>
                  </a:lnTo>
                  <a:lnTo>
                    <a:pt x="23" y="47"/>
                  </a:lnTo>
                  <a:lnTo>
                    <a:pt x="18" y="47"/>
                  </a:lnTo>
                  <a:lnTo>
                    <a:pt x="18" y="13"/>
                  </a:lnTo>
                  <a:close/>
                  <a:moveTo>
                    <a:pt x="29" y="5"/>
                  </a:moveTo>
                  <a:lnTo>
                    <a:pt x="21" y="6"/>
                  </a:lnTo>
                  <a:lnTo>
                    <a:pt x="15" y="10"/>
                  </a:lnTo>
                  <a:lnTo>
                    <a:pt x="10" y="15"/>
                  </a:lnTo>
                  <a:lnTo>
                    <a:pt x="6" y="22"/>
                  </a:lnTo>
                  <a:lnTo>
                    <a:pt x="5" y="29"/>
                  </a:lnTo>
                  <a:lnTo>
                    <a:pt x="6" y="38"/>
                  </a:lnTo>
                  <a:lnTo>
                    <a:pt x="10" y="44"/>
                  </a:lnTo>
                  <a:lnTo>
                    <a:pt x="15" y="49"/>
                  </a:lnTo>
                  <a:lnTo>
                    <a:pt x="21" y="53"/>
                  </a:lnTo>
                  <a:lnTo>
                    <a:pt x="29" y="54"/>
                  </a:lnTo>
                  <a:lnTo>
                    <a:pt x="37" y="53"/>
                  </a:lnTo>
                  <a:lnTo>
                    <a:pt x="43" y="49"/>
                  </a:lnTo>
                  <a:lnTo>
                    <a:pt x="48" y="44"/>
                  </a:lnTo>
                  <a:lnTo>
                    <a:pt x="52" y="38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48" y="15"/>
                  </a:lnTo>
                  <a:lnTo>
                    <a:pt x="43" y="10"/>
                  </a:lnTo>
                  <a:lnTo>
                    <a:pt x="37" y="6"/>
                  </a:lnTo>
                  <a:lnTo>
                    <a:pt x="29" y="5"/>
                  </a:lnTo>
                  <a:close/>
                  <a:moveTo>
                    <a:pt x="29" y="0"/>
                  </a:moveTo>
                  <a:lnTo>
                    <a:pt x="37" y="1"/>
                  </a:lnTo>
                  <a:lnTo>
                    <a:pt x="44" y="4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8" y="21"/>
                  </a:lnTo>
                  <a:lnTo>
                    <a:pt x="59" y="29"/>
                  </a:lnTo>
                  <a:lnTo>
                    <a:pt x="58" y="38"/>
                  </a:lnTo>
                  <a:lnTo>
                    <a:pt x="55" y="45"/>
                  </a:lnTo>
                  <a:lnTo>
                    <a:pt x="50" y="51"/>
                  </a:lnTo>
                  <a:lnTo>
                    <a:pt x="44" y="55"/>
                  </a:lnTo>
                  <a:lnTo>
                    <a:pt x="37" y="58"/>
                  </a:lnTo>
                  <a:lnTo>
                    <a:pt x="29" y="59"/>
                  </a:lnTo>
                  <a:lnTo>
                    <a:pt x="21" y="58"/>
                  </a:lnTo>
                  <a:lnTo>
                    <a:pt x="15" y="55"/>
                  </a:lnTo>
                  <a:lnTo>
                    <a:pt x="9" y="51"/>
                  </a:lnTo>
                  <a:lnTo>
                    <a:pt x="4" y="45"/>
                  </a:lnTo>
                  <a:lnTo>
                    <a:pt x="1" y="38"/>
                  </a:lnTo>
                  <a:lnTo>
                    <a:pt x="0" y="29"/>
                  </a:lnTo>
                  <a:lnTo>
                    <a:pt x="1" y="21"/>
                  </a:lnTo>
                  <a:lnTo>
                    <a:pt x="4" y="14"/>
                  </a:lnTo>
                  <a:lnTo>
                    <a:pt x="9" y="8"/>
                  </a:lnTo>
                  <a:lnTo>
                    <a:pt x="15" y="4"/>
                  </a:lnTo>
                  <a:lnTo>
                    <a:pt x="21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2" name="Freeform 81"/>
            <p:cNvSpPr>
              <a:spLocks/>
            </p:cNvSpPr>
            <p:nvPr userDrawn="1"/>
          </p:nvSpPr>
          <p:spPr bwMode="auto">
            <a:xfrm>
              <a:off x="690954" y="5257800"/>
              <a:ext cx="163266" cy="242189"/>
            </a:xfrm>
            <a:custGeom>
              <a:avLst/>
              <a:gdLst/>
              <a:ahLst/>
              <a:cxnLst>
                <a:cxn ang="0">
                  <a:pos x="172" y="4"/>
                </a:cxn>
                <a:cxn ang="0">
                  <a:pos x="215" y="25"/>
                </a:cxn>
                <a:cxn ang="0">
                  <a:pos x="246" y="60"/>
                </a:cxn>
                <a:cxn ang="0">
                  <a:pos x="260" y="108"/>
                </a:cxn>
                <a:cxn ang="0">
                  <a:pos x="183" y="103"/>
                </a:cxn>
                <a:cxn ang="0">
                  <a:pos x="168" y="80"/>
                </a:cxn>
                <a:cxn ang="0">
                  <a:pos x="145" y="67"/>
                </a:cxn>
                <a:cxn ang="0">
                  <a:pos x="117" y="69"/>
                </a:cxn>
                <a:cxn ang="0">
                  <a:pos x="96" y="85"/>
                </a:cxn>
                <a:cxn ang="0">
                  <a:pos x="88" y="111"/>
                </a:cxn>
                <a:cxn ang="0">
                  <a:pos x="95" y="133"/>
                </a:cxn>
                <a:cxn ang="0">
                  <a:pos x="113" y="148"/>
                </a:cxn>
                <a:cxn ang="0">
                  <a:pos x="139" y="159"/>
                </a:cxn>
                <a:cxn ang="0">
                  <a:pos x="180" y="172"/>
                </a:cxn>
                <a:cxn ang="0">
                  <a:pos x="211" y="184"/>
                </a:cxn>
                <a:cxn ang="0">
                  <a:pos x="238" y="202"/>
                </a:cxn>
                <a:cxn ang="0">
                  <a:pos x="260" y="229"/>
                </a:cxn>
                <a:cxn ang="0">
                  <a:pos x="270" y="267"/>
                </a:cxn>
                <a:cxn ang="0">
                  <a:pos x="269" y="302"/>
                </a:cxn>
                <a:cxn ang="0">
                  <a:pos x="260" y="332"/>
                </a:cxn>
                <a:cxn ang="0">
                  <a:pos x="241" y="361"/>
                </a:cxn>
                <a:cxn ang="0">
                  <a:pos x="212" y="384"/>
                </a:cxn>
                <a:cxn ang="0">
                  <a:pos x="172" y="399"/>
                </a:cxn>
                <a:cxn ang="0">
                  <a:pos x="122" y="402"/>
                </a:cxn>
                <a:cxn ang="0">
                  <a:pos x="77" y="392"/>
                </a:cxn>
                <a:cxn ang="0">
                  <a:pos x="41" y="370"/>
                </a:cxn>
                <a:cxn ang="0">
                  <a:pos x="14" y="336"/>
                </a:cxn>
                <a:cxn ang="0">
                  <a:pos x="0" y="290"/>
                </a:cxn>
                <a:cxn ang="0">
                  <a:pos x="84" y="299"/>
                </a:cxn>
                <a:cxn ang="0">
                  <a:pos x="100" y="323"/>
                </a:cxn>
                <a:cxn ang="0">
                  <a:pos x="127" y="335"/>
                </a:cxn>
                <a:cxn ang="0">
                  <a:pos x="158" y="333"/>
                </a:cxn>
                <a:cxn ang="0">
                  <a:pos x="181" y="321"/>
                </a:cxn>
                <a:cxn ang="0">
                  <a:pos x="194" y="297"/>
                </a:cxn>
                <a:cxn ang="0">
                  <a:pos x="191" y="270"/>
                </a:cxn>
                <a:cxn ang="0">
                  <a:pos x="177" y="252"/>
                </a:cxn>
                <a:cxn ang="0">
                  <a:pos x="153" y="240"/>
                </a:cxn>
                <a:cxn ang="0">
                  <a:pos x="114" y="227"/>
                </a:cxn>
                <a:cxn ang="0">
                  <a:pos x="82" y="216"/>
                </a:cxn>
                <a:cxn ang="0">
                  <a:pos x="53" y="201"/>
                </a:cxn>
                <a:cxn ang="0">
                  <a:pos x="29" y="179"/>
                </a:cxn>
                <a:cxn ang="0">
                  <a:pos x="15" y="148"/>
                </a:cxn>
                <a:cxn ang="0">
                  <a:pos x="13" y="103"/>
                </a:cxn>
                <a:cxn ang="0">
                  <a:pos x="30" y="58"/>
                </a:cxn>
                <a:cxn ang="0">
                  <a:pos x="62" y="24"/>
                </a:cxn>
                <a:cxn ang="0">
                  <a:pos x="105" y="4"/>
                </a:cxn>
              </a:cxnLst>
              <a:rect l="0" t="0" r="r" b="b"/>
              <a:pathLst>
                <a:path w="271" h="402">
                  <a:moveTo>
                    <a:pt x="138" y="0"/>
                  </a:moveTo>
                  <a:lnTo>
                    <a:pt x="156" y="1"/>
                  </a:lnTo>
                  <a:lnTo>
                    <a:pt x="172" y="4"/>
                  </a:lnTo>
                  <a:lnTo>
                    <a:pt x="188" y="9"/>
                  </a:lnTo>
                  <a:lnTo>
                    <a:pt x="203" y="16"/>
                  </a:lnTo>
                  <a:lnTo>
                    <a:pt x="215" y="25"/>
                  </a:lnTo>
                  <a:lnTo>
                    <a:pt x="227" y="35"/>
                  </a:lnTo>
                  <a:lnTo>
                    <a:pt x="238" y="47"/>
                  </a:lnTo>
                  <a:lnTo>
                    <a:pt x="246" y="60"/>
                  </a:lnTo>
                  <a:lnTo>
                    <a:pt x="252" y="75"/>
                  </a:lnTo>
                  <a:lnTo>
                    <a:pt x="257" y="91"/>
                  </a:lnTo>
                  <a:lnTo>
                    <a:pt x="260" y="108"/>
                  </a:lnTo>
                  <a:lnTo>
                    <a:pt x="190" y="121"/>
                  </a:lnTo>
                  <a:lnTo>
                    <a:pt x="187" y="112"/>
                  </a:lnTo>
                  <a:lnTo>
                    <a:pt x="183" y="103"/>
                  </a:lnTo>
                  <a:lnTo>
                    <a:pt x="180" y="95"/>
                  </a:lnTo>
                  <a:lnTo>
                    <a:pt x="174" y="87"/>
                  </a:lnTo>
                  <a:lnTo>
                    <a:pt x="168" y="80"/>
                  </a:lnTo>
                  <a:lnTo>
                    <a:pt x="162" y="74"/>
                  </a:lnTo>
                  <a:lnTo>
                    <a:pt x="154" y="70"/>
                  </a:lnTo>
                  <a:lnTo>
                    <a:pt x="145" y="67"/>
                  </a:lnTo>
                  <a:lnTo>
                    <a:pt x="136" y="66"/>
                  </a:lnTo>
                  <a:lnTo>
                    <a:pt x="126" y="67"/>
                  </a:lnTo>
                  <a:lnTo>
                    <a:pt x="117" y="69"/>
                  </a:lnTo>
                  <a:lnTo>
                    <a:pt x="110" y="73"/>
                  </a:lnTo>
                  <a:lnTo>
                    <a:pt x="102" y="79"/>
                  </a:lnTo>
                  <a:lnTo>
                    <a:pt x="96" y="85"/>
                  </a:lnTo>
                  <a:lnTo>
                    <a:pt x="92" y="93"/>
                  </a:lnTo>
                  <a:lnTo>
                    <a:pt x="89" y="102"/>
                  </a:lnTo>
                  <a:lnTo>
                    <a:pt x="88" y="111"/>
                  </a:lnTo>
                  <a:lnTo>
                    <a:pt x="89" y="120"/>
                  </a:lnTo>
                  <a:lnTo>
                    <a:pt x="91" y="127"/>
                  </a:lnTo>
                  <a:lnTo>
                    <a:pt x="95" y="133"/>
                  </a:lnTo>
                  <a:lnTo>
                    <a:pt x="100" y="139"/>
                  </a:lnTo>
                  <a:lnTo>
                    <a:pt x="106" y="144"/>
                  </a:lnTo>
                  <a:lnTo>
                    <a:pt x="113" y="148"/>
                  </a:lnTo>
                  <a:lnTo>
                    <a:pt x="121" y="152"/>
                  </a:lnTo>
                  <a:lnTo>
                    <a:pt x="130" y="155"/>
                  </a:lnTo>
                  <a:lnTo>
                    <a:pt x="139" y="159"/>
                  </a:lnTo>
                  <a:lnTo>
                    <a:pt x="159" y="165"/>
                  </a:lnTo>
                  <a:lnTo>
                    <a:pt x="169" y="168"/>
                  </a:lnTo>
                  <a:lnTo>
                    <a:pt x="180" y="172"/>
                  </a:lnTo>
                  <a:lnTo>
                    <a:pt x="190" y="175"/>
                  </a:lnTo>
                  <a:lnTo>
                    <a:pt x="201" y="179"/>
                  </a:lnTo>
                  <a:lnTo>
                    <a:pt x="211" y="184"/>
                  </a:lnTo>
                  <a:lnTo>
                    <a:pt x="220" y="189"/>
                  </a:lnTo>
                  <a:lnTo>
                    <a:pt x="230" y="195"/>
                  </a:lnTo>
                  <a:lnTo>
                    <a:pt x="238" y="202"/>
                  </a:lnTo>
                  <a:lnTo>
                    <a:pt x="246" y="210"/>
                  </a:lnTo>
                  <a:lnTo>
                    <a:pt x="254" y="219"/>
                  </a:lnTo>
                  <a:lnTo>
                    <a:pt x="260" y="229"/>
                  </a:lnTo>
                  <a:lnTo>
                    <a:pt x="264" y="240"/>
                  </a:lnTo>
                  <a:lnTo>
                    <a:pt x="268" y="253"/>
                  </a:lnTo>
                  <a:lnTo>
                    <a:pt x="270" y="267"/>
                  </a:lnTo>
                  <a:lnTo>
                    <a:pt x="271" y="283"/>
                  </a:lnTo>
                  <a:lnTo>
                    <a:pt x="271" y="293"/>
                  </a:lnTo>
                  <a:lnTo>
                    <a:pt x="269" y="302"/>
                  </a:lnTo>
                  <a:lnTo>
                    <a:pt x="267" y="312"/>
                  </a:lnTo>
                  <a:lnTo>
                    <a:pt x="264" y="322"/>
                  </a:lnTo>
                  <a:lnTo>
                    <a:pt x="260" y="332"/>
                  </a:lnTo>
                  <a:lnTo>
                    <a:pt x="255" y="342"/>
                  </a:lnTo>
                  <a:lnTo>
                    <a:pt x="249" y="352"/>
                  </a:lnTo>
                  <a:lnTo>
                    <a:pt x="241" y="361"/>
                  </a:lnTo>
                  <a:lnTo>
                    <a:pt x="233" y="369"/>
                  </a:lnTo>
                  <a:lnTo>
                    <a:pt x="223" y="377"/>
                  </a:lnTo>
                  <a:lnTo>
                    <a:pt x="212" y="384"/>
                  </a:lnTo>
                  <a:lnTo>
                    <a:pt x="200" y="390"/>
                  </a:lnTo>
                  <a:lnTo>
                    <a:pt x="187" y="395"/>
                  </a:lnTo>
                  <a:lnTo>
                    <a:pt x="172" y="399"/>
                  </a:lnTo>
                  <a:lnTo>
                    <a:pt x="157" y="401"/>
                  </a:lnTo>
                  <a:lnTo>
                    <a:pt x="139" y="402"/>
                  </a:lnTo>
                  <a:lnTo>
                    <a:pt x="122" y="402"/>
                  </a:lnTo>
                  <a:lnTo>
                    <a:pt x="107" y="399"/>
                  </a:lnTo>
                  <a:lnTo>
                    <a:pt x="91" y="396"/>
                  </a:lnTo>
                  <a:lnTo>
                    <a:pt x="77" y="392"/>
                  </a:lnTo>
                  <a:lnTo>
                    <a:pt x="64" y="386"/>
                  </a:lnTo>
                  <a:lnTo>
                    <a:pt x="52" y="379"/>
                  </a:lnTo>
                  <a:lnTo>
                    <a:pt x="41" y="370"/>
                  </a:lnTo>
                  <a:lnTo>
                    <a:pt x="31" y="360"/>
                  </a:lnTo>
                  <a:lnTo>
                    <a:pt x="22" y="349"/>
                  </a:lnTo>
                  <a:lnTo>
                    <a:pt x="14" y="336"/>
                  </a:lnTo>
                  <a:lnTo>
                    <a:pt x="8" y="323"/>
                  </a:lnTo>
                  <a:lnTo>
                    <a:pt x="3" y="307"/>
                  </a:lnTo>
                  <a:lnTo>
                    <a:pt x="0" y="290"/>
                  </a:lnTo>
                  <a:lnTo>
                    <a:pt x="78" y="279"/>
                  </a:lnTo>
                  <a:lnTo>
                    <a:pt x="80" y="289"/>
                  </a:lnTo>
                  <a:lnTo>
                    <a:pt x="84" y="299"/>
                  </a:lnTo>
                  <a:lnTo>
                    <a:pt x="88" y="308"/>
                  </a:lnTo>
                  <a:lnTo>
                    <a:pt x="94" y="316"/>
                  </a:lnTo>
                  <a:lnTo>
                    <a:pt x="100" y="323"/>
                  </a:lnTo>
                  <a:lnTo>
                    <a:pt x="108" y="328"/>
                  </a:lnTo>
                  <a:lnTo>
                    <a:pt x="117" y="332"/>
                  </a:lnTo>
                  <a:lnTo>
                    <a:pt x="127" y="335"/>
                  </a:lnTo>
                  <a:lnTo>
                    <a:pt x="139" y="336"/>
                  </a:lnTo>
                  <a:lnTo>
                    <a:pt x="148" y="335"/>
                  </a:lnTo>
                  <a:lnTo>
                    <a:pt x="158" y="333"/>
                  </a:lnTo>
                  <a:lnTo>
                    <a:pt x="167" y="330"/>
                  </a:lnTo>
                  <a:lnTo>
                    <a:pt x="174" y="326"/>
                  </a:lnTo>
                  <a:lnTo>
                    <a:pt x="181" y="321"/>
                  </a:lnTo>
                  <a:lnTo>
                    <a:pt x="187" y="314"/>
                  </a:lnTo>
                  <a:lnTo>
                    <a:pt x="191" y="306"/>
                  </a:lnTo>
                  <a:lnTo>
                    <a:pt x="194" y="297"/>
                  </a:lnTo>
                  <a:lnTo>
                    <a:pt x="194" y="286"/>
                  </a:lnTo>
                  <a:lnTo>
                    <a:pt x="194" y="278"/>
                  </a:lnTo>
                  <a:lnTo>
                    <a:pt x="191" y="270"/>
                  </a:lnTo>
                  <a:lnTo>
                    <a:pt x="188" y="264"/>
                  </a:lnTo>
                  <a:lnTo>
                    <a:pt x="183" y="258"/>
                  </a:lnTo>
                  <a:lnTo>
                    <a:pt x="177" y="252"/>
                  </a:lnTo>
                  <a:lnTo>
                    <a:pt x="170" y="248"/>
                  </a:lnTo>
                  <a:lnTo>
                    <a:pt x="162" y="244"/>
                  </a:lnTo>
                  <a:lnTo>
                    <a:pt x="153" y="240"/>
                  </a:lnTo>
                  <a:lnTo>
                    <a:pt x="144" y="237"/>
                  </a:lnTo>
                  <a:lnTo>
                    <a:pt x="124" y="230"/>
                  </a:lnTo>
                  <a:lnTo>
                    <a:pt x="114" y="227"/>
                  </a:lnTo>
                  <a:lnTo>
                    <a:pt x="103" y="224"/>
                  </a:lnTo>
                  <a:lnTo>
                    <a:pt x="93" y="220"/>
                  </a:lnTo>
                  <a:lnTo>
                    <a:pt x="82" y="216"/>
                  </a:lnTo>
                  <a:lnTo>
                    <a:pt x="72" y="212"/>
                  </a:lnTo>
                  <a:lnTo>
                    <a:pt x="62" y="207"/>
                  </a:lnTo>
                  <a:lnTo>
                    <a:pt x="53" y="201"/>
                  </a:lnTo>
                  <a:lnTo>
                    <a:pt x="44" y="195"/>
                  </a:lnTo>
                  <a:lnTo>
                    <a:pt x="36" y="187"/>
                  </a:lnTo>
                  <a:lnTo>
                    <a:pt x="29" y="179"/>
                  </a:lnTo>
                  <a:lnTo>
                    <a:pt x="23" y="170"/>
                  </a:lnTo>
                  <a:lnTo>
                    <a:pt x="18" y="160"/>
                  </a:lnTo>
                  <a:lnTo>
                    <a:pt x="15" y="148"/>
                  </a:lnTo>
                  <a:lnTo>
                    <a:pt x="13" y="135"/>
                  </a:lnTo>
                  <a:lnTo>
                    <a:pt x="12" y="120"/>
                  </a:lnTo>
                  <a:lnTo>
                    <a:pt x="13" y="103"/>
                  </a:lnTo>
                  <a:lnTo>
                    <a:pt x="16" y="87"/>
                  </a:lnTo>
                  <a:lnTo>
                    <a:pt x="22" y="72"/>
                  </a:lnTo>
                  <a:lnTo>
                    <a:pt x="30" y="58"/>
                  </a:lnTo>
                  <a:lnTo>
                    <a:pt x="39" y="45"/>
                  </a:lnTo>
                  <a:lnTo>
                    <a:pt x="50" y="34"/>
                  </a:lnTo>
                  <a:lnTo>
                    <a:pt x="62" y="24"/>
                  </a:lnTo>
                  <a:lnTo>
                    <a:pt x="76" y="16"/>
                  </a:lnTo>
                  <a:lnTo>
                    <a:pt x="90" y="9"/>
                  </a:lnTo>
                  <a:lnTo>
                    <a:pt x="105" y="4"/>
                  </a:lnTo>
                  <a:lnTo>
                    <a:pt x="122" y="1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3" name="Freeform 82"/>
            <p:cNvSpPr>
              <a:spLocks/>
            </p:cNvSpPr>
            <p:nvPr userDrawn="1"/>
          </p:nvSpPr>
          <p:spPr bwMode="auto">
            <a:xfrm>
              <a:off x="881933" y="5261415"/>
              <a:ext cx="151217" cy="234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" y="0"/>
                </a:cxn>
                <a:cxn ang="0">
                  <a:pos x="242" y="66"/>
                </a:cxn>
                <a:cxn ang="0">
                  <a:pos x="78" y="66"/>
                </a:cxn>
                <a:cxn ang="0">
                  <a:pos x="78" y="160"/>
                </a:cxn>
                <a:cxn ang="0">
                  <a:pos x="214" y="160"/>
                </a:cxn>
                <a:cxn ang="0">
                  <a:pos x="214" y="225"/>
                </a:cxn>
                <a:cxn ang="0">
                  <a:pos x="78" y="225"/>
                </a:cxn>
                <a:cxn ang="0">
                  <a:pos x="78" y="324"/>
                </a:cxn>
                <a:cxn ang="0">
                  <a:pos x="251" y="324"/>
                </a:cxn>
                <a:cxn ang="0">
                  <a:pos x="251" y="390"/>
                </a:cxn>
                <a:cxn ang="0">
                  <a:pos x="0" y="390"/>
                </a:cxn>
                <a:cxn ang="0">
                  <a:pos x="0" y="0"/>
                </a:cxn>
              </a:cxnLst>
              <a:rect l="0" t="0" r="r" b="b"/>
              <a:pathLst>
                <a:path w="251" h="390">
                  <a:moveTo>
                    <a:pt x="0" y="0"/>
                  </a:moveTo>
                  <a:lnTo>
                    <a:pt x="242" y="0"/>
                  </a:lnTo>
                  <a:lnTo>
                    <a:pt x="242" y="66"/>
                  </a:lnTo>
                  <a:lnTo>
                    <a:pt x="78" y="66"/>
                  </a:lnTo>
                  <a:lnTo>
                    <a:pt x="78" y="160"/>
                  </a:lnTo>
                  <a:lnTo>
                    <a:pt x="214" y="160"/>
                  </a:lnTo>
                  <a:lnTo>
                    <a:pt x="214" y="225"/>
                  </a:lnTo>
                  <a:lnTo>
                    <a:pt x="78" y="225"/>
                  </a:lnTo>
                  <a:lnTo>
                    <a:pt x="78" y="324"/>
                  </a:lnTo>
                  <a:lnTo>
                    <a:pt x="251" y="324"/>
                  </a:lnTo>
                  <a:lnTo>
                    <a:pt x="251" y="390"/>
                  </a:lnTo>
                  <a:lnTo>
                    <a:pt x="0" y="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35" name="Picture 34" descr="CDP Logo_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9778" y="6339059"/>
            <a:ext cx="1327315" cy="139363"/>
          </a:xfrm>
          <a:prstGeom prst="rect">
            <a:avLst/>
          </a:prstGeom>
        </p:spPr>
      </p:pic>
      <p:pic>
        <p:nvPicPr>
          <p:cNvPr id="36" name="Picture 35" descr="COR logo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8963" y="6037231"/>
            <a:ext cx="523358" cy="21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http://photos.prnewswire.com/prnthumb/20111017/NY87567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5505" y="5331654"/>
            <a:ext cx="365320" cy="542330"/>
          </a:xfrm>
          <a:prstGeom prst="rect">
            <a:avLst/>
          </a:prstGeom>
          <a:noFill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8109" y="5872292"/>
            <a:ext cx="384241" cy="34892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Picture 39" descr="greenest2012_english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3323" y="5940827"/>
            <a:ext cx="650266" cy="338618"/>
          </a:xfrm>
          <a:prstGeom prst="rect">
            <a:avLst/>
          </a:prstGeom>
        </p:spPr>
      </p:pic>
      <p:pic>
        <p:nvPicPr>
          <p:cNvPr id="41" name="Picture 40" descr="md_492629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0005" y="5757563"/>
            <a:ext cx="1238080" cy="217909"/>
          </a:xfrm>
          <a:prstGeom prst="rect">
            <a:avLst/>
          </a:prstGeom>
        </p:spPr>
      </p:pic>
      <p:pic>
        <p:nvPicPr>
          <p:cNvPr id="42" name="Picture 41" descr="WME_201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81797" y="5424150"/>
            <a:ext cx="522776" cy="316586"/>
          </a:xfrm>
          <a:prstGeom prst="rect">
            <a:avLst/>
          </a:prstGeom>
        </p:spPr>
      </p:pic>
      <p:pic>
        <p:nvPicPr>
          <p:cNvPr id="43" name="Picture 42" descr="twp-logo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34662" y="5987866"/>
            <a:ext cx="339813" cy="453085"/>
          </a:xfrm>
          <a:prstGeom prst="rect">
            <a:avLst/>
          </a:prstGeom>
        </p:spPr>
      </p:pic>
      <p:pic>
        <p:nvPicPr>
          <p:cNvPr id="44" name="Picture 43" descr="Can Top 100 2012_logo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74870" y="5390271"/>
            <a:ext cx="442438" cy="442438"/>
          </a:xfrm>
          <a:prstGeom prst="rect">
            <a:avLst/>
          </a:prstGeom>
        </p:spPr>
      </p:pic>
      <p:pic>
        <p:nvPicPr>
          <p:cNvPr id="46" name="Picture 45" descr="Corporate Equality Index 201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90005" y="6152851"/>
            <a:ext cx="522176" cy="325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647EA-AC58-4685-87B9-41D94D7BE3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11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01650" y="0"/>
            <a:ext cx="73514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1650" y="1295400"/>
            <a:ext cx="82296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165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050" i="0">
                <a:latin typeface="Calibri" pitchFamily="34" charset="0"/>
              </a:defRPr>
            </a:lvl1pPr>
          </a:lstStyle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50" i="0">
                <a:latin typeface="Calibri" pitchFamily="34" charset="0"/>
              </a:defRPr>
            </a:lvl1pPr>
          </a:lstStyle>
          <a:p>
            <a:fld id="{8C45CE2F-22E8-4226-91DE-CB4B4B144E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pectra_Energy_white_RGB_300ppi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7781365" y="282388"/>
            <a:ext cx="997114" cy="5334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381000" cy="1524000"/>
          </a:xfrm>
          <a:prstGeom prst="rect">
            <a:avLst/>
          </a:prstGeom>
          <a:solidFill>
            <a:srgbClr val="0071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6" r:id="rId7"/>
    <p:sldLayoutId id="2147483671" r:id="rId8"/>
    <p:sldLayoutId id="2147483659" r:id="rId9"/>
    <p:sldLayoutId id="2147483662" r:id="rId10"/>
    <p:sldLayoutId id="2147483663" r:id="rId11"/>
    <p:sldLayoutId id="2147483664" r:id="rId12"/>
    <p:sldLayoutId id="2147483665" r:id="rId13"/>
  </p:sldLayoutIdLst>
  <p:hf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34" charset="0"/>
        </a:defRPr>
      </a:lvl9pPr>
    </p:titleStyle>
    <p:bodyStyle>
      <a:lvl1pPr marL="233363" indent="-233363" algn="l" rtl="0" fontAlgn="base">
        <a:lnSpc>
          <a:spcPct val="85000"/>
        </a:lnSpc>
        <a:spcBef>
          <a:spcPts val="600"/>
        </a:spcBef>
        <a:spcAft>
          <a:spcPts val="600"/>
        </a:spcAft>
        <a:buClr>
          <a:srgbClr val="0071BC"/>
        </a:buClr>
        <a:buChar char="•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519113" indent="-234950" algn="l" rtl="0" fontAlgn="base">
        <a:lnSpc>
          <a:spcPct val="85000"/>
        </a:lnSpc>
        <a:spcBef>
          <a:spcPts val="600"/>
        </a:spcBef>
        <a:spcAft>
          <a:spcPts val="600"/>
        </a:spcAft>
        <a:buClr>
          <a:srgbClr val="00B050"/>
        </a:buClr>
        <a:buFont typeface="Calibri" pitchFamily="34" charset="0"/>
        <a:buChar char="–"/>
        <a:defRPr sz="2600">
          <a:solidFill>
            <a:schemeClr val="tx1"/>
          </a:solidFill>
          <a:latin typeface="Calibri" pitchFamily="34" charset="0"/>
        </a:defRPr>
      </a:lvl2pPr>
      <a:lvl3pPr marL="860425" indent="-227013" algn="l" rtl="0" fontAlgn="base">
        <a:lnSpc>
          <a:spcPct val="85000"/>
        </a:lnSpc>
        <a:spcBef>
          <a:spcPts val="600"/>
        </a:spcBef>
        <a:spcAft>
          <a:spcPts val="600"/>
        </a:spcAft>
        <a:buClr>
          <a:schemeClr val="accent6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141413" indent="-225425" algn="l" rtl="0" fontAlgn="base">
        <a:lnSpc>
          <a:spcPct val="85000"/>
        </a:lnSpc>
        <a:spcBef>
          <a:spcPts val="600"/>
        </a:spcBef>
        <a:spcAft>
          <a:spcPts val="600"/>
        </a:spcAft>
        <a:buClr>
          <a:srgbClr val="0071BC"/>
        </a:buClr>
        <a:buChar char="–"/>
        <a:defRPr sz="2000">
          <a:solidFill>
            <a:schemeClr val="tx1"/>
          </a:solidFill>
          <a:latin typeface="Calibri" pitchFamily="34" charset="0"/>
        </a:defRPr>
      </a:lvl4pPr>
      <a:lvl5pPr marL="1489075" indent="-233363" algn="l" rtl="0" fontAlgn="base">
        <a:lnSpc>
          <a:spcPct val="85000"/>
        </a:lnSpc>
        <a:spcBef>
          <a:spcPts val="600"/>
        </a:spcBef>
        <a:spcAft>
          <a:spcPts val="600"/>
        </a:spcAft>
        <a:buClr>
          <a:srgbClr val="0071BC"/>
        </a:buClr>
        <a:buChar char="»"/>
        <a:defRPr sz="2000">
          <a:solidFill>
            <a:schemeClr val="tx1"/>
          </a:solidFill>
          <a:latin typeface="Calibri" pitchFamily="34" charset="0"/>
        </a:defRPr>
      </a:lvl5pPr>
      <a:lvl6pPr marL="1946275" indent="-233363" algn="l" rtl="0" fontAlgn="base">
        <a:spcBef>
          <a:spcPct val="20000"/>
        </a:spcBef>
        <a:spcAft>
          <a:spcPct val="0"/>
        </a:spcAft>
        <a:buClr>
          <a:srgbClr val="0071BC"/>
        </a:buClr>
        <a:buChar char="»"/>
        <a:defRPr sz="2000">
          <a:solidFill>
            <a:schemeClr val="tx1"/>
          </a:solidFill>
          <a:latin typeface="+mn-lt"/>
        </a:defRPr>
      </a:lvl6pPr>
      <a:lvl7pPr marL="2403475" indent="-233363" algn="l" rtl="0" fontAlgn="base">
        <a:spcBef>
          <a:spcPct val="20000"/>
        </a:spcBef>
        <a:spcAft>
          <a:spcPct val="0"/>
        </a:spcAft>
        <a:buClr>
          <a:srgbClr val="0071BC"/>
        </a:buClr>
        <a:buChar char="»"/>
        <a:defRPr sz="2000">
          <a:solidFill>
            <a:schemeClr val="tx1"/>
          </a:solidFill>
          <a:latin typeface="+mn-lt"/>
        </a:defRPr>
      </a:lvl7pPr>
      <a:lvl8pPr marL="2860675" indent="-233363" algn="l" rtl="0" fontAlgn="base">
        <a:spcBef>
          <a:spcPct val="20000"/>
        </a:spcBef>
        <a:spcAft>
          <a:spcPct val="0"/>
        </a:spcAft>
        <a:buClr>
          <a:srgbClr val="0071BC"/>
        </a:buClr>
        <a:buChar char="»"/>
        <a:defRPr sz="2000">
          <a:solidFill>
            <a:schemeClr val="tx1"/>
          </a:solidFill>
          <a:latin typeface="+mn-lt"/>
        </a:defRPr>
      </a:lvl8pPr>
      <a:lvl9pPr marL="3317875" indent="-233363" algn="l" rtl="0" fontAlgn="base">
        <a:spcBef>
          <a:spcPct val="20000"/>
        </a:spcBef>
        <a:spcAft>
          <a:spcPct val="0"/>
        </a:spcAft>
        <a:buClr>
          <a:srgbClr val="0071BC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14323" y="5747657"/>
            <a:ext cx="2729677" cy="9779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644" y="2277687"/>
            <a:ext cx="8510954" cy="1039317"/>
          </a:xfrm>
        </p:spPr>
        <p:txBody>
          <a:bodyPr/>
          <a:lstStyle/>
          <a:p>
            <a:r>
              <a:rPr lang="en-US" dirty="0" smtClean="0"/>
              <a:t>Managing right-of-way vegetation in conjunction with the Migratory Birds Convention Act.</a:t>
            </a:r>
            <a:endParaRPr lang="en-US" dirty="0"/>
          </a:p>
        </p:txBody>
      </p:sp>
      <p:sp>
        <p:nvSpPr>
          <p:cNvPr id="4" name="Subtitle 5"/>
          <p:cNvSpPr txBox="1">
            <a:spLocks/>
          </p:cNvSpPr>
          <p:nvPr/>
        </p:nvSpPr>
        <p:spPr bwMode="auto">
          <a:xfrm>
            <a:off x="140306" y="5747657"/>
            <a:ext cx="41656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1BC"/>
              </a:buClr>
              <a:buSzTx/>
              <a:buFontTx/>
              <a:buNone/>
              <a:tabLst/>
              <a:defRPr/>
            </a:pPr>
            <a:r>
              <a:rPr kumimoji="0" lang="en-CA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Dan Tisseur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1BC"/>
              </a:buClr>
              <a:buSzTx/>
              <a:buFontTx/>
              <a:buNone/>
              <a:tabLst/>
              <a:defRPr/>
            </a:pPr>
            <a:r>
              <a:rPr kumimoji="0" lang="en-CA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Integrated</a:t>
            </a:r>
            <a:r>
              <a:rPr kumimoji="0" lang="en-CA" sz="1600" b="0" i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Vegetation Management Association of</a:t>
            </a:r>
            <a:r>
              <a:rPr kumimoji="0" lang="en-CA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BC Bi-Annual Conference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1BC"/>
              </a:buClr>
              <a:buSzTx/>
              <a:buFontTx/>
              <a:buNone/>
              <a:tabLst/>
              <a:defRPr/>
            </a:pPr>
            <a:r>
              <a:rPr kumimoji="0" lang="en-CA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October 29 2014</a:t>
            </a:r>
            <a:endParaRPr kumimoji="0" lang="en-US" sz="1600" b="0" i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6322" name="Picture 2" descr="http://static.wixstatic.com/media/2b88df_a681a2cf215b49c67b379e6ea4b1030d.png_srz_p_776_278_75_22_0.50_1.20_0.00_png_sr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4323" y="5747657"/>
            <a:ext cx="2729677" cy="977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Birds and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295400"/>
            <a:ext cx="8229600" cy="890898"/>
          </a:xfrm>
        </p:spPr>
        <p:txBody>
          <a:bodyPr/>
          <a:lstStyle/>
          <a:p>
            <a:pPr>
              <a:buNone/>
            </a:pPr>
            <a:r>
              <a:rPr lang="en-CA" dirty="0" smtClean="0"/>
              <a:t>An established body of information exists</a:t>
            </a:r>
          </a:p>
          <a:p>
            <a:pPr>
              <a:buNone/>
            </a:pPr>
            <a:r>
              <a:rPr lang="en-CA" dirty="0" smtClean="0"/>
              <a:t>	</a:t>
            </a:r>
            <a:r>
              <a:rPr lang="en-CA" sz="2000" dirty="0" smtClean="0"/>
              <a:t>Impacts of various  industrial interactions continue to be defined...</a:t>
            </a:r>
          </a:p>
          <a:p>
            <a:pPr>
              <a:buNone/>
            </a:pPr>
            <a:r>
              <a:rPr lang="en-CA" dirty="0" smtClean="0"/>
              <a:t>	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879" y="3775626"/>
            <a:ext cx="7336155" cy="881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650" y="4914113"/>
            <a:ext cx="7996174" cy="1521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6943" y="2377440"/>
            <a:ext cx="6274017" cy="11543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Birds and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295400"/>
            <a:ext cx="8229600" cy="509016"/>
          </a:xfrm>
        </p:spPr>
        <p:txBody>
          <a:bodyPr/>
          <a:lstStyle/>
          <a:p>
            <a:pPr>
              <a:buNone/>
            </a:pPr>
            <a:r>
              <a:rPr lang="en-CA" dirty="0" smtClean="0"/>
              <a:t>Regulatory standards devised from existing information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392" y="1804416"/>
            <a:ext cx="7351432" cy="113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50392" y="2935406"/>
            <a:ext cx="4867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http://www.env.gov.bc.ca/wsd/regions/okr/wateract/workwindows.html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184" y="3212405"/>
            <a:ext cx="7960616" cy="288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26184" y="6097573"/>
            <a:ext cx="747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http://www.cepa.com/wp-content/uploads/2014/01/Migratory-Birds-Sept-26-2013-for-Publication.pdf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Industry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295400"/>
            <a:ext cx="8229600" cy="460248"/>
          </a:xfrm>
        </p:spPr>
        <p:txBody>
          <a:bodyPr/>
          <a:lstStyle/>
          <a:p>
            <a:pPr>
              <a:buNone/>
            </a:pPr>
            <a:r>
              <a:rPr lang="en-CA" sz="2600" dirty="0" smtClean="0"/>
              <a:t>Best Management Practices developed to minimize impact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416" y="1755648"/>
            <a:ext cx="5126433" cy="385449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501650" y="5691227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http://www.cepa.com/wp-content/uploads/2014/01/Migratory-Birds-Sept-26-2013-for-Publication.pdf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Birds and Pipelines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82753" y="1304544"/>
            <a:ext cx="8004047" cy="950976"/>
          </a:xfrm>
          <a:prstGeom prst="roundRect">
            <a:avLst/>
          </a:prstGeom>
          <a:solidFill>
            <a:srgbClr val="CAD9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CA" sz="2400" b="1" dirty="0" smtClean="0">
                <a:latin typeface="Calibri" pitchFamily="34" charset="0"/>
              </a:rPr>
              <a:t>Interactions between birds and pipeline operations can be identified and managed to minimize risk.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1650" y="2450592"/>
            <a:ext cx="8229600" cy="3664458"/>
          </a:xfrm>
        </p:spPr>
        <p:txBody>
          <a:bodyPr/>
          <a:lstStyle/>
          <a:p>
            <a:r>
              <a:rPr lang="en-CA" dirty="0" smtClean="0"/>
              <a:t>Greatest risks associated with construction of new lines and maintenance activities on existing assets.</a:t>
            </a:r>
          </a:p>
          <a:p>
            <a:pPr lvl="1"/>
            <a:r>
              <a:rPr lang="en-CA" dirty="0" smtClean="0"/>
              <a:t>Maintenance of existing pipelines/infrastructure</a:t>
            </a:r>
          </a:p>
          <a:p>
            <a:pPr lvl="1"/>
            <a:r>
              <a:rPr lang="en-CA" dirty="0" smtClean="0"/>
              <a:t>Maintenance of vegetation on established right-of-way (RoW)</a:t>
            </a:r>
          </a:p>
          <a:p>
            <a:pPr lvl="2"/>
            <a:r>
              <a:rPr lang="en-US" dirty="0" smtClean="0"/>
              <a:t>CSA Z662 Oil and Gas Pipelines Systems 10.6.1 &amp; 10.6.2</a:t>
            </a:r>
          </a:p>
          <a:p>
            <a:pPr lvl="2"/>
            <a:r>
              <a:rPr lang="en-US" dirty="0" smtClean="0"/>
              <a:t>National Energy Board Onshore Pipeline Regulations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Operations and Maintenance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Picture 2" descr="H:\Photos\Richmond Hil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128" y="1390382"/>
            <a:ext cx="3768672" cy="5026293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501650" y="1390382"/>
            <a:ext cx="8185150" cy="838200"/>
          </a:xfrm>
          <a:prstGeom prst="roundRect">
            <a:avLst/>
          </a:prstGeom>
          <a:solidFill>
            <a:srgbClr val="CAD9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0" tIns="0" rIns="0" bIns="0" anchor="ctr"/>
          <a:lstStyle/>
          <a:p>
            <a:pPr marL="0" lvl="2">
              <a:defRPr/>
            </a:pPr>
            <a:r>
              <a:rPr lang="en-CA" sz="2000" b="1" dirty="0" smtClean="0">
                <a:solidFill>
                  <a:srgbClr val="000000"/>
                </a:solidFill>
                <a:latin typeface="+mj-lt"/>
              </a:rPr>
              <a:t>Annually Spectra Energy spends ~ 400 million dollars in Canada inspecting and maintaining existing facilities.</a:t>
            </a:r>
            <a:endParaRPr lang="en-US" sz="2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2" name="Picture 19" descr="DSC00736View downslope to Pine Ri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625" y="2733333"/>
            <a:ext cx="4416478" cy="368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Operations and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CA" dirty="0" smtClean="0"/>
              <a:t>Potential points of conflict:</a:t>
            </a:r>
          </a:p>
          <a:p>
            <a:pPr lvl="1"/>
            <a:r>
              <a:rPr lang="en-CA" dirty="0" smtClean="0"/>
              <a:t>Vegetation Disturbance</a:t>
            </a:r>
          </a:p>
          <a:p>
            <a:pPr lvl="1"/>
            <a:r>
              <a:rPr lang="en-CA" dirty="0" smtClean="0"/>
              <a:t>Noise/ Activity </a:t>
            </a:r>
          </a:p>
          <a:p>
            <a:pPr lvl="1"/>
            <a:r>
              <a:rPr lang="en-CA" dirty="0" smtClean="0"/>
              <a:t>Shared with new line construction</a:t>
            </a:r>
          </a:p>
          <a:p>
            <a:pPr lvl="1"/>
            <a:endParaRPr lang="en-CA" dirty="0" smtClean="0"/>
          </a:p>
          <a:p>
            <a:pPr>
              <a:buNone/>
            </a:pPr>
            <a:r>
              <a:rPr lang="en-CA" dirty="0" smtClean="0"/>
              <a:t>BMP’s</a:t>
            </a:r>
          </a:p>
          <a:p>
            <a:pPr lvl="1"/>
            <a:r>
              <a:rPr lang="en-CA" dirty="0" smtClean="0"/>
              <a:t>Timing</a:t>
            </a:r>
          </a:p>
          <a:p>
            <a:pPr lvl="1"/>
            <a:r>
              <a:rPr lang="en-CA" dirty="0" smtClean="0"/>
              <a:t>Machine free zones</a:t>
            </a:r>
          </a:p>
          <a:p>
            <a:pPr lvl="1"/>
            <a:r>
              <a:rPr lang="en-CA" dirty="0" smtClean="0"/>
              <a:t>Site specific innovation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0" name="Picture 2" descr="C:\Users\dmtisseu\Desktop\2014\IVMA Presentation\triton pictures\IMG_4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4048" y="1580605"/>
            <a:ext cx="4731258" cy="35484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68096" y="4575051"/>
            <a:ext cx="357020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Ribbon delineating travel corridor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Project 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650" y="4925567"/>
            <a:ext cx="4038600" cy="1170433"/>
          </a:xfrm>
        </p:spPr>
        <p:txBody>
          <a:bodyPr/>
          <a:lstStyle/>
          <a:p>
            <a:pPr>
              <a:buNone/>
            </a:pPr>
            <a:r>
              <a:rPr lang="en-CA" dirty="0" smtClean="0"/>
              <a:t>Summer clearing using riparian zone BMPs. 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IVMA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122" name="Picture 2" descr="C:\Users\dmtisseu\Desktop\2014\IVMA Presentation\angus mac creek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1558320"/>
            <a:ext cx="4162382" cy="31217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123" name="Picture 3" descr="C:\Users\dmtisseu\Desktop\2014\IVMA Presentation\angus mac creek 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404" y="1558320"/>
            <a:ext cx="3715846" cy="495446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Project timing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494" y="1304545"/>
            <a:ext cx="8036306" cy="690308"/>
          </a:xfrm>
        </p:spPr>
        <p:txBody>
          <a:bodyPr/>
          <a:lstStyle/>
          <a:p>
            <a:pPr>
              <a:buNone/>
            </a:pPr>
            <a:r>
              <a:rPr lang="en-CA" sz="2400" dirty="0" smtClean="0"/>
              <a:t>Traditional preferred work windows conflict with potential nesting periods.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194" y="1994852"/>
            <a:ext cx="6723888" cy="243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2328672" y="3901440"/>
            <a:ext cx="1304544" cy="530352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39358" y="3995547"/>
            <a:ext cx="1299882" cy="436245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://i.cbc.ca/1.2476920.1388146221!/fileImage/httpImage/image.jpeg_gen/derivatives/original_300/truck-ice-stor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4590288"/>
            <a:ext cx="2489454" cy="1867091"/>
          </a:xfrm>
          <a:prstGeom prst="rect">
            <a:avLst/>
          </a:prstGeom>
          <a:noFill/>
        </p:spPr>
      </p:pic>
      <p:pic>
        <p:nvPicPr>
          <p:cNvPr id="6148" name="Picture 4" descr="http://www.antarctica.gov.au/__data/assets/image/0005/123899/varieties/antarct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590288"/>
            <a:ext cx="2489454" cy="1867091"/>
          </a:xfrm>
          <a:prstGeom prst="rect">
            <a:avLst/>
          </a:prstGeom>
          <a:noFill/>
        </p:spPr>
      </p:pic>
      <p:pic>
        <p:nvPicPr>
          <p:cNvPr id="6150" name="Picture 6" descr="http://mediaassets.naplesnews.com/photo/2014/03/29/0403_NCLO_DA_BEACHMEET185_3880580_ver1.0_640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8680" y="4590288"/>
            <a:ext cx="3194286" cy="2131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Timing 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650" y="1580605"/>
            <a:ext cx="8185150" cy="5000625"/>
          </a:xfrm>
        </p:spPr>
        <p:txBody>
          <a:bodyPr/>
          <a:lstStyle/>
          <a:p>
            <a:pPr>
              <a:buNone/>
            </a:pPr>
            <a:r>
              <a:rPr lang="en-CA" dirty="0" smtClean="0"/>
              <a:t>Culture shift to change project timing</a:t>
            </a:r>
          </a:p>
          <a:p>
            <a:pPr lvl="1"/>
            <a:r>
              <a:rPr lang="en-CA" dirty="0" smtClean="0"/>
              <a:t>Educate staff on migratory bird requirements</a:t>
            </a:r>
          </a:p>
          <a:p>
            <a:pPr lvl="2"/>
            <a:r>
              <a:rPr lang="en-CA" dirty="0" smtClean="0"/>
              <a:t>Shift vegetation removal timing to less- traditional work periods</a:t>
            </a:r>
          </a:p>
          <a:p>
            <a:pPr lvl="3"/>
            <a:r>
              <a:rPr lang="en-CA" dirty="0" smtClean="0"/>
              <a:t>Anticipate and accept changes in cost</a:t>
            </a:r>
          </a:p>
          <a:p>
            <a:pPr lvl="3"/>
            <a:r>
              <a:rPr lang="en-CA" dirty="0" smtClean="0"/>
              <a:t>Cost increase mitigated by increased value of social licence</a:t>
            </a:r>
          </a:p>
          <a:p>
            <a:pPr lvl="3">
              <a:buNone/>
            </a:pPr>
            <a:endParaRPr lang="en-CA" dirty="0" smtClean="0"/>
          </a:p>
          <a:p>
            <a:pPr lvl="1"/>
            <a:r>
              <a:rPr lang="en-CA" dirty="0" smtClean="0"/>
              <a:t>Develop capacity amongst contractors</a:t>
            </a:r>
          </a:p>
          <a:p>
            <a:pPr lvl="2"/>
            <a:r>
              <a:rPr lang="en-CA" dirty="0" smtClean="0"/>
              <a:t>Specialized equipment may be required</a:t>
            </a:r>
          </a:p>
          <a:p>
            <a:pPr lvl="2">
              <a:buNone/>
            </a:pPr>
            <a:endParaRPr lang="en-CA" dirty="0" smtClean="0"/>
          </a:p>
          <a:p>
            <a:pPr lvl="1"/>
            <a:r>
              <a:rPr lang="en-CA" dirty="0" smtClean="0"/>
              <a:t>Implement activities with minimal impact</a:t>
            </a:r>
          </a:p>
          <a:p>
            <a:pPr lvl="2"/>
            <a:r>
              <a:rPr lang="en-CA" dirty="0" smtClean="0"/>
              <a:t>New timing may result in new challenges with permitting, access, and landowner relations</a:t>
            </a:r>
          </a:p>
          <a:p>
            <a:pPr lvl="3"/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Veg. Mgt. In Winter</a:t>
            </a:r>
            <a:endParaRPr lang="en-US" dirty="0"/>
          </a:p>
        </p:txBody>
      </p:sp>
      <p:pic>
        <p:nvPicPr>
          <p:cNvPr id="7" name="Content Placeholder 6" descr="Feb 2010 ROW 0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94385" y="2042730"/>
            <a:ext cx="4510279" cy="3382709"/>
          </a:xfrm>
        </p:spPr>
      </p:pic>
      <p:pic>
        <p:nvPicPr>
          <p:cNvPr id="8" name="Content Placeholder 7" descr="March 2010 ROW 0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8145" r="12723"/>
          <a:stretch>
            <a:fillRect/>
          </a:stretch>
        </p:blipFill>
        <p:spPr>
          <a:xfrm>
            <a:off x="5023104" y="1533093"/>
            <a:ext cx="3792792" cy="4114724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IVMA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Content Placeholder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3104" y="4991925"/>
            <a:ext cx="1197797" cy="62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Tech Check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8532" y="1295400"/>
            <a:ext cx="3935836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Veg. Mgt. In Winter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IVMA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1" name="Content Placeholder 10" descr="March 2010 ROW 0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5571" y="1784858"/>
            <a:ext cx="3345275" cy="4460367"/>
          </a:xfrm>
        </p:spPr>
      </p:pic>
      <p:pic>
        <p:nvPicPr>
          <p:cNvPr id="12" name="Content Placeholder 11" descr="ROW  Oct Nov 2009 0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68497" y="2121408"/>
            <a:ext cx="5023104" cy="3767328"/>
          </a:xfrm>
        </p:spPr>
      </p:pic>
      <p:pic>
        <p:nvPicPr>
          <p:cNvPr id="13" name="Content Placeholder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3804" y="5262086"/>
            <a:ext cx="1197797" cy="62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968497" y="1143000"/>
            <a:ext cx="5023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 routine activity in NE BC, may be considered in southern areas more frequently.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Veg. Mgt. In Winter</a:t>
            </a:r>
            <a:endParaRPr lang="en-US" dirty="0"/>
          </a:p>
        </p:txBody>
      </p:sp>
      <p:pic>
        <p:nvPicPr>
          <p:cNvPr id="7" name="Content Placeholder 6" descr="ROW  jan feb 2010 0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1234" y="1774507"/>
            <a:ext cx="4038600" cy="3028950"/>
          </a:xfrm>
        </p:spPr>
      </p:pic>
      <p:pic>
        <p:nvPicPr>
          <p:cNvPr id="9" name="Content Placeholder 8" descr="Caribou on Mainlin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92650" y="3216275"/>
            <a:ext cx="4038600" cy="302895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" name="Content Placeholder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2037" y="4176807"/>
            <a:ext cx="1197797" cy="62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692651" y="1774507"/>
            <a:ext cx="3994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Required works can be completed with reduced impact, when using other BMPs.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dmtisseu\Desktop\2014\IVMA Presentation\mulc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929" y="1613262"/>
            <a:ext cx="3933500" cy="456131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695613" y="5119995"/>
            <a:ext cx="3715173" cy="1601480"/>
          </a:xfrm>
          <a:prstGeom prst="roundRect">
            <a:avLst/>
          </a:prstGeom>
          <a:solidFill>
            <a:srgbClr val="CAD9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0" tIns="0" rIns="0" bIns="0" anchor="ctr"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CA" sz="2400" b="1" dirty="0" smtClean="0">
                <a:latin typeface="Calibri" pitchFamily="34" charset="0"/>
              </a:rPr>
              <a:t>Interactions between birds and pipeline operations can be identified and managed..</a:t>
            </a:r>
          </a:p>
        </p:txBody>
      </p:sp>
      <p:pic>
        <p:nvPicPr>
          <p:cNvPr id="10" name="Content Placeholder 9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632" y="5547929"/>
            <a:ext cx="1197797" cy="62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 descr="C:\Users\dmtisseu\Desktop\2014\IVMA Presentation\triton pictures\IMG_38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1656" y="1613262"/>
            <a:ext cx="4265144" cy="3198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Vegetation Removal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01650" y="1295399"/>
            <a:ext cx="4606798" cy="4949825"/>
          </a:xfrm>
        </p:spPr>
        <p:txBody>
          <a:bodyPr/>
          <a:lstStyle/>
          <a:p>
            <a:r>
              <a:rPr lang="en-CA" dirty="0" smtClean="0"/>
              <a:t>Timing may conflict despite best efforts</a:t>
            </a:r>
          </a:p>
          <a:p>
            <a:pPr lvl="1"/>
            <a:r>
              <a:rPr lang="en-CA" dirty="0" smtClean="0"/>
              <a:t>Bird nest surveys required</a:t>
            </a:r>
          </a:p>
          <a:p>
            <a:pPr lvl="2"/>
            <a:r>
              <a:rPr lang="en-CA" dirty="0" smtClean="0"/>
              <a:t>May need to be an ongoing activity.</a:t>
            </a:r>
          </a:p>
          <a:p>
            <a:pPr lvl="2"/>
            <a:r>
              <a:rPr lang="en-CA" dirty="0" smtClean="0"/>
              <a:t>Results </a:t>
            </a:r>
            <a:r>
              <a:rPr lang="en-CA" i="1" dirty="0" smtClean="0"/>
              <a:t>will</a:t>
            </a:r>
            <a:r>
              <a:rPr lang="en-CA" dirty="0" smtClean="0"/>
              <a:t> impact project</a:t>
            </a:r>
          </a:p>
          <a:p>
            <a:pPr lvl="2">
              <a:buNone/>
            </a:pPr>
            <a:endParaRPr lang="en-US" sz="1200" dirty="0" smtClean="0"/>
          </a:p>
          <a:p>
            <a:pPr lvl="1"/>
            <a:r>
              <a:rPr lang="en-CA" dirty="0" smtClean="0"/>
              <a:t>Access restrictions may be required</a:t>
            </a:r>
          </a:p>
          <a:p>
            <a:pPr lvl="2"/>
            <a:r>
              <a:rPr lang="en-CA" dirty="0" smtClean="0"/>
              <a:t>For duration of project within risk window</a:t>
            </a:r>
          </a:p>
          <a:p>
            <a:pPr lvl="2"/>
            <a:r>
              <a:rPr lang="en-CA" dirty="0" smtClean="0"/>
              <a:t>Side benefit may be a reduced footprint</a:t>
            </a:r>
          </a:p>
        </p:txBody>
      </p:sp>
      <p:pic>
        <p:nvPicPr>
          <p:cNvPr id="1026" name="Picture 2" descr="C:\Users\dmtisseu\Desktop\2014\IVMA Presentation\triton pictures\IMG_3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5008" y="4047744"/>
            <a:ext cx="3161792" cy="2371344"/>
          </a:xfrm>
          <a:prstGeom prst="rect">
            <a:avLst/>
          </a:prstGeom>
          <a:noFill/>
        </p:spPr>
      </p:pic>
      <p:pic>
        <p:nvPicPr>
          <p:cNvPr id="1027" name="Picture 3" descr="C:\Users\dmtisseu\Desktop\2014\IVMA Presentation\triton pictures\IMG_3875.JPG"/>
          <p:cNvPicPr>
            <a:picLocks noChangeAspect="1" noChangeArrowheads="1"/>
          </p:cNvPicPr>
          <p:nvPr/>
        </p:nvPicPr>
        <p:blipFill>
          <a:blip r:embed="rId4" cstate="print"/>
          <a:srcRect l="34380" t="44640" r="15544"/>
          <a:stretch>
            <a:fillRect/>
          </a:stretch>
        </p:blipFill>
        <p:spPr bwMode="auto">
          <a:xfrm>
            <a:off x="5525008" y="1295399"/>
            <a:ext cx="3161792" cy="2621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Nest surveys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295400"/>
            <a:ext cx="8229600" cy="509016"/>
          </a:xfrm>
        </p:spPr>
        <p:txBody>
          <a:bodyPr/>
          <a:lstStyle/>
          <a:p>
            <a:pPr>
              <a:buNone/>
            </a:pPr>
            <a:r>
              <a:rPr lang="en-CA" dirty="0" smtClean="0"/>
              <a:t>Diligent assessment of area facilitates management...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 descr="IMG_38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1937" y="1804416"/>
            <a:ext cx="6339839" cy="475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Nest Area Management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1650" y="1295400"/>
            <a:ext cx="8229600" cy="509016"/>
          </a:xfrm>
        </p:spPr>
        <p:txBody>
          <a:bodyPr/>
          <a:lstStyle/>
          <a:p>
            <a:pPr algn="ctr">
              <a:buNone/>
            </a:pPr>
            <a:r>
              <a:rPr lang="en-CA" dirty="0" smtClean="0"/>
              <a:t>BMPs followed, activities in area reduced...</a:t>
            </a:r>
            <a:endParaRPr lang="en-US" dirty="0"/>
          </a:p>
        </p:txBody>
      </p:sp>
      <p:pic>
        <p:nvPicPr>
          <p:cNvPr id="13" name="Picture 12" descr="IMG_3880.JPG"/>
          <p:cNvPicPr>
            <a:picLocks noChangeAspect="1"/>
          </p:cNvPicPr>
          <p:nvPr/>
        </p:nvPicPr>
        <p:blipFill>
          <a:blip r:embed="rId3" cstate="print"/>
          <a:srcRect t="10662" r="17503"/>
          <a:stretch>
            <a:fillRect/>
          </a:stretch>
        </p:blipFill>
        <p:spPr>
          <a:xfrm>
            <a:off x="1674954" y="1833562"/>
            <a:ext cx="6018198" cy="4887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Nest Management success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1" name="Picture 10" descr="IMG_3969.JPG"/>
          <p:cNvPicPr>
            <a:picLocks noChangeAspect="1"/>
          </p:cNvPicPr>
          <p:nvPr/>
        </p:nvPicPr>
        <p:blipFill>
          <a:blip r:embed="rId3" cstate="print"/>
          <a:srcRect l="16364" t="26585" r="17879"/>
          <a:stretch>
            <a:fillRect/>
          </a:stretch>
        </p:blipFill>
        <p:spPr>
          <a:xfrm>
            <a:off x="1853184" y="1804416"/>
            <a:ext cx="5693664" cy="476751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1650" y="1295400"/>
            <a:ext cx="8229600" cy="509016"/>
          </a:xfrm>
        </p:spPr>
        <p:txBody>
          <a:bodyPr/>
          <a:lstStyle/>
          <a:p>
            <a:pPr algn="ctr">
              <a:buNone/>
            </a:pPr>
            <a:r>
              <a:rPr lang="en-CA" dirty="0" smtClean="0"/>
              <a:t>Minimized impacts, and a successful brood.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Site Specific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650" y="1580605"/>
            <a:ext cx="4038600" cy="845603"/>
          </a:xfrm>
        </p:spPr>
        <p:txBody>
          <a:bodyPr/>
          <a:lstStyle/>
          <a:p>
            <a:pPr>
              <a:buNone/>
            </a:pPr>
            <a:r>
              <a:rPr lang="en-CA" dirty="0" smtClean="0"/>
              <a:t>Adaptive measures to facilitate activity.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074" name="Picture 2" descr="C:\Users\dmtisseu\Desktop\2014\IVMA Presentation\triton pictures\IMG_4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2609087"/>
            <a:ext cx="4151086" cy="3113315"/>
          </a:xfrm>
          <a:prstGeom prst="rect">
            <a:avLst/>
          </a:prstGeom>
          <a:noFill/>
        </p:spPr>
      </p:pic>
      <p:pic>
        <p:nvPicPr>
          <p:cNvPr id="3075" name="Picture 3" descr="C:\Users\dmtisseu\Desktop\2014\IVMA Presentation\triton pictures\IMG_3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638" y="1530321"/>
            <a:ext cx="3519124" cy="2639343"/>
          </a:xfrm>
          <a:prstGeom prst="rect">
            <a:avLst/>
          </a:prstGeom>
          <a:noFill/>
        </p:spPr>
      </p:pic>
      <p:pic>
        <p:nvPicPr>
          <p:cNvPr id="3077" name="Picture 5" descr="C:\Users\dmtisseu\Desktop\2014\IVMA Presentation\triton pictures\IMG_39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856734"/>
            <a:ext cx="1859026" cy="2478701"/>
          </a:xfrm>
          <a:prstGeom prst="rect">
            <a:avLst/>
          </a:prstGeom>
          <a:noFill/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501650" y="5826803"/>
            <a:ext cx="5995307" cy="508632"/>
          </a:xfrm>
        </p:spPr>
        <p:txBody>
          <a:bodyPr/>
          <a:lstStyle/>
          <a:p>
            <a:pPr>
              <a:buNone/>
            </a:pPr>
            <a:r>
              <a:rPr lang="en-CA" dirty="0" smtClean="0"/>
              <a:t>Hay Bales used as sight/sound barrier.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705600" y="3023616"/>
            <a:ext cx="725424" cy="163779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Site Specific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Innovative approaches require expert advice</a:t>
            </a:r>
          </a:p>
          <a:p>
            <a:pPr lvl="1"/>
            <a:r>
              <a:rPr lang="en-CA" dirty="0" smtClean="0"/>
              <a:t>Utilize BMPs and work with conditions at hand</a:t>
            </a:r>
          </a:p>
          <a:p>
            <a:pPr lvl="1"/>
            <a:r>
              <a:rPr lang="en-CA" dirty="0" smtClean="0"/>
              <a:t>Risk of failure must be articulated to project ownership</a:t>
            </a:r>
          </a:p>
          <a:p>
            <a:pPr lvl="1"/>
            <a:r>
              <a:rPr lang="en-CA" dirty="0" smtClean="0"/>
              <a:t>Regulatory approval preferred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27" name="Picture 3" descr="C:\Users\dmtisseu\Pictures\DT work\EHS 09 conf\eteam sep 24 2009 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5040" y="2409496"/>
            <a:ext cx="3576320" cy="2682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Challenges Remain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295399"/>
            <a:ext cx="8185150" cy="5248275"/>
          </a:xfrm>
        </p:spPr>
        <p:txBody>
          <a:bodyPr/>
          <a:lstStyle/>
          <a:p>
            <a:r>
              <a:rPr lang="en-CA" dirty="0" smtClean="0"/>
              <a:t>No single BMP document is perfect, challenges will be found</a:t>
            </a:r>
          </a:p>
          <a:p>
            <a:pPr lvl="1"/>
            <a:r>
              <a:rPr lang="en-CA" dirty="0" smtClean="0"/>
              <a:t>Industry migratory birds BMP places unrealistic limitations on aerial reconnaissance programs</a:t>
            </a:r>
          </a:p>
          <a:p>
            <a:pPr lvl="2"/>
            <a:r>
              <a:rPr lang="en-CA" dirty="0" smtClean="0"/>
              <a:t>Proposed minimum ceiling height limitations unattainable</a:t>
            </a:r>
          </a:p>
          <a:p>
            <a:pPr lvl="3"/>
            <a:r>
              <a:rPr lang="en-CA" dirty="0" smtClean="0"/>
              <a:t>Integral part of pipeline integrity maintenance program</a:t>
            </a:r>
          </a:p>
          <a:p>
            <a:pPr lvl="1"/>
            <a:r>
              <a:rPr lang="en-CA" dirty="0" smtClean="0"/>
              <a:t>Contradictions between provincial timelines and industry BMP </a:t>
            </a:r>
          </a:p>
          <a:p>
            <a:pPr lvl="2"/>
            <a:r>
              <a:rPr lang="en-CA" dirty="0" smtClean="0"/>
              <a:t>Manage to the best standard when possible, triage to provincial standard when needed</a:t>
            </a:r>
          </a:p>
          <a:p>
            <a:pPr lvl="3"/>
            <a:r>
              <a:rPr lang="en-CA" dirty="0" smtClean="0"/>
              <a:t>Due diligence still required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608" y="1143000"/>
            <a:ext cx="4279392" cy="555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Natural Gas Pipelines- a primer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61741" y="1186366"/>
            <a:ext cx="4502867" cy="5394865"/>
          </a:xfrm>
        </p:spPr>
        <p:txBody>
          <a:bodyPr/>
          <a:lstStyle/>
          <a:p>
            <a:r>
              <a:rPr lang="en-CA" sz="2400" dirty="0" smtClean="0"/>
              <a:t>Part of the BC landscape since 1955</a:t>
            </a:r>
          </a:p>
          <a:p>
            <a:r>
              <a:rPr lang="en-CA" sz="2200" dirty="0" smtClean="0"/>
              <a:t>Spectra Energy pipelines transport ~ 60% of all natural gas produced in B.C.</a:t>
            </a:r>
          </a:p>
          <a:p>
            <a:r>
              <a:rPr lang="en-CA" sz="2200" dirty="0" smtClean="0"/>
              <a:t>Spectra Energy has over 2,900km of pipeline right-of-way in BC.</a:t>
            </a:r>
          </a:p>
          <a:p>
            <a:r>
              <a:rPr lang="en-CA" sz="2200" dirty="0" smtClean="0"/>
              <a:t>We are not the only pipeline...</a:t>
            </a:r>
          </a:p>
          <a:p>
            <a:pPr lvl="1"/>
            <a:r>
              <a:rPr lang="en-CA" sz="1800" dirty="0" smtClean="0"/>
              <a:t>Kinder Morgan, </a:t>
            </a:r>
            <a:r>
              <a:rPr lang="en-CA" sz="1800" dirty="0" err="1" smtClean="0"/>
              <a:t>FortisBC</a:t>
            </a:r>
            <a:r>
              <a:rPr lang="en-CA" sz="1800" dirty="0" smtClean="0"/>
              <a:t>, Pembina</a:t>
            </a:r>
          </a:p>
          <a:p>
            <a:r>
              <a:rPr lang="en-CA" sz="2200" dirty="0" smtClean="0"/>
              <a:t>More pipeline projects in development...</a:t>
            </a:r>
          </a:p>
          <a:p>
            <a:pPr lvl="1"/>
            <a:r>
              <a:rPr lang="en-CA" sz="1800" dirty="0" smtClean="0"/>
              <a:t>Spectra Energy</a:t>
            </a:r>
          </a:p>
          <a:p>
            <a:pPr lvl="1"/>
            <a:r>
              <a:rPr lang="en-CA" sz="1800" dirty="0" smtClean="0"/>
              <a:t>Enbridge</a:t>
            </a:r>
          </a:p>
          <a:p>
            <a:pPr lvl="1"/>
            <a:r>
              <a:rPr lang="en-CA" sz="1800" dirty="0" smtClean="0"/>
              <a:t>Trans-Canada, and others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i="1" dirty="0" smtClean="0"/>
              <a:t>Solutions</a:t>
            </a:r>
            <a:endParaRPr lang="en-US" i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01650" y="1580605"/>
            <a:ext cx="3741738" cy="5000625"/>
          </a:xfrm>
        </p:spPr>
        <p:txBody>
          <a:bodyPr/>
          <a:lstStyle/>
          <a:p>
            <a:r>
              <a:rPr lang="en-CA" dirty="0" smtClean="0"/>
              <a:t>Multiple Best Management Practices</a:t>
            </a:r>
          </a:p>
          <a:p>
            <a:pPr lvl="1"/>
            <a:r>
              <a:rPr lang="en-CA" dirty="0" smtClean="0"/>
              <a:t>Representing industry and regulators</a:t>
            </a:r>
          </a:p>
          <a:p>
            <a:pPr lvl="1"/>
            <a:r>
              <a:rPr lang="en-CA" dirty="0" smtClean="0"/>
              <a:t> All can be referenced in contracts</a:t>
            </a:r>
          </a:p>
          <a:p>
            <a:pPr lvl="1"/>
            <a:r>
              <a:rPr lang="en-CA" dirty="0" smtClean="0"/>
              <a:t>Best use becomes regular practice over time</a:t>
            </a:r>
          </a:p>
          <a:p>
            <a:pPr lvl="1"/>
            <a:r>
              <a:rPr lang="en-CA" dirty="0" smtClean="0"/>
              <a:t>Allows for problem solving  in changing conditions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8" name="Picture 4" descr="http://2.bp.blogspot.com/-akZ_uCSaGJ0/UCWdmHWxg9I/AAAAAAAAAyE/v5ji8UwF2hQ/s1600/Duck-and-Construction-warning-signs-DSCN0348.JPG"/>
          <p:cNvPicPr>
            <a:picLocks noChangeAspect="1" noChangeArrowheads="1"/>
          </p:cNvPicPr>
          <p:nvPr/>
        </p:nvPicPr>
        <p:blipFill>
          <a:blip r:embed="rId3" cstate="print"/>
          <a:srcRect l="26722" t="3901" r="18593"/>
          <a:stretch>
            <a:fillRect/>
          </a:stretch>
        </p:blipFill>
        <p:spPr bwMode="auto">
          <a:xfrm>
            <a:off x="4648200" y="1244600"/>
            <a:ext cx="3810000" cy="5000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1" name="Content Placeholder 10" descr="IMG_46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551431" y="1445322"/>
            <a:ext cx="6119624" cy="4589718"/>
          </a:xfrm>
        </p:spPr>
      </p:pic>
      <p:sp>
        <p:nvSpPr>
          <p:cNvPr id="7" name="TextBox 6"/>
          <p:cNvSpPr txBox="1"/>
          <p:nvPr/>
        </p:nvSpPr>
        <p:spPr>
          <a:xfrm>
            <a:off x="533400" y="5455919"/>
            <a:ext cx="81534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Access route change to avoid nesting areas resulted in the need to add protective matting overtop of active pipelines.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i="1" dirty="0" smtClean="0"/>
              <a:t>Solutions</a:t>
            </a:r>
            <a:endParaRPr lang="en-US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1650" y="1295400"/>
            <a:ext cx="3643180" cy="4949825"/>
          </a:xfrm>
        </p:spPr>
        <p:txBody>
          <a:bodyPr/>
          <a:lstStyle/>
          <a:p>
            <a:r>
              <a:rPr lang="en-CA" dirty="0" smtClean="0"/>
              <a:t>Employee education</a:t>
            </a:r>
          </a:p>
          <a:p>
            <a:pPr lvl="1"/>
            <a:r>
              <a:rPr lang="en-CA" sz="2400" dirty="0" smtClean="0"/>
              <a:t>In-house environmental training required</a:t>
            </a:r>
          </a:p>
          <a:p>
            <a:pPr lvl="1"/>
            <a:r>
              <a:rPr lang="en-CA" sz="2400" dirty="0" smtClean="0"/>
              <a:t>Necessary for all levels (field to management)</a:t>
            </a:r>
            <a:endParaRPr lang="en-US" sz="2400" dirty="0" smtClean="0"/>
          </a:p>
          <a:p>
            <a:pPr lvl="1"/>
            <a:r>
              <a:rPr lang="en-CA" sz="2400" dirty="0" smtClean="0"/>
              <a:t>Complimented by BMPs</a:t>
            </a:r>
          </a:p>
          <a:p>
            <a:pPr lvl="1"/>
            <a:r>
              <a:rPr lang="en-CA" sz="2400" dirty="0" smtClean="0"/>
              <a:t>Facilitates information gathering and promotes active management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4830" y="1783079"/>
            <a:ext cx="4130490" cy="40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650" y="1385889"/>
            <a:ext cx="8185151" cy="4859336"/>
          </a:xfrm>
        </p:spPr>
        <p:txBody>
          <a:bodyPr/>
          <a:lstStyle/>
          <a:p>
            <a:r>
              <a:rPr lang="en-CA" sz="2600" dirty="0" smtClean="0"/>
              <a:t>The challenges associated with migratory bird habitat management on industrial right-of-ways are not insurmountable</a:t>
            </a:r>
          </a:p>
          <a:p>
            <a:pPr lvl="1"/>
            <a:r>
              <a:rPr lang="en-CA" dirty="0" smtClean="0"/>
              <a:t>Innovation and BMPs mitigate operational disturbances</a:t>
            </a:r>
          </a:p>
          <a:p>
            <a:pPr lvl="1"/>
            <a:r>
              <a:rPr lang="en-CA" dirty="0" smtClean="0"/>
              <a:t>Appropriate timing of disruptive activities reduces impacts</a:t>
            </a:r>
          </a:p>
          <a:p>
            <a:pPr lvl="1">
              <a:buNone/>
            </a:pPr>
            <a:endParaRPr lang="en-CA" dirty="0" smtClean="0"/>
          </a:p>
          <a:p>
            <a:r>
              <a:rPr lang="en-CA" sz="2600" dirty="0" smtClean="0"/>
              <a:t>Migratory bird considerations will continue to be a part of linear corridor activities.</a:t>
            </a:r>
          </a:p>
          <a:p>
            <a:pPr lvl="1"/>
            <a:r>
              <a:rPr lang="en-CA" dirty="0" smtClean="0"/>
              <a:t>Continued education of workforce required</a:t>
            </a:r>
          </a:p>
          <a:p>
            <a:pPr lvl="1"/>
            <a:r>
              <a:rPr lang="en-CA" dirty="0" smtClean="0"/>
              <a:t>Contractors must also adapt and assist with problem solving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1214437"/>
            <a:ext cx="4829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i="1" dirty="0" smtClean="0">
                <a:latin typeface="+mn-lt"/>
              </a:rPr>
              <a:t>Thank You!</a:t>
            </a:r>
            <a:endParaRPr lang="en-US" sz="4000" i="1" dirty="0">
              <a:latin typeface="+mn-lt"/>
            </a:endParaRPr>
          </a:p>
        </p:txBody>
      </p:sp>
      <p:pic>
        <p:nvPicPr>
          <p:cNvPr id="4097" name="Picture 1" descr="C:\Users\dmtisseu\Pictures\DT work\2014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4286" y="2529840"/>
            <a:ext cx="3112914" cy="208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400" dirty="0">
              <a:latin typeface="+mn-lt"/>
            </a:endParaRPr>
          </a:p>
          <a:p>
            <a:pPr algn="ctr">
              <a:defRPr/>
            </a:pPr>
            <a:endParaRPr lang="en-US" sz="1400" i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2105"/>
            <a:ext cx="6324600" cy="422295"/>
          </a:xfrm>
          <a:noFill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dirty="0" smtClean="0"/>
              <a:t>Sustainability Recognition</a:t>
            </a:r>
            <a:endParaRPr lang="en-GB" sz="2000" dirty="0" smtClean="0">
              <a:solidFill>
                <a:srgbClr val="FF00FF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3195-F7D7-4CB9-AA6D-7F5EE00E34B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2856298" y="1371353"/>
          <a:ext cx="6135302" cy="4977874"/>
        </p:xfrm>
        <a:graphic>
          <a:graphicData uri="http://schemas.openxmlformats.org/drawingml/2006/table">
            <a:tbl>
              <a:tblPr bandRow="1">
                <a:tableStyleId>{69012ECD-51FC-41F1-AA8D-1B2483CD663E}</a:tableStyleId>
              </a:tblPr>
              <a:tblGrid>
                <a:gridCol w="2447222"/>
                <a:gridCol w="3688080"/>
              </a:tblGrid>
              <a:tr h="274627"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600" b="1" i="1" dirty="0" smtClean="0">
                          <a:solidFill>
                            <a:srgbClr val="1C3680"/>
                          </a:solidFill>
                        </a:rPr>
                        <a:t>Environmental Social</a:t>
                      </a:r>
                      <a:r>
                        <a:rPr lang="en-US" sz="1600" b="1" i="1" baseline="0" dirty="0" smtClean="0">
                          <a:solidFill>
                            <a:srgbClr val="1C3680"/>
                          </a:solidFill>
                        </a:rPr>
                        <a:t> Governance Performance</a:t>
                      </a:r>
                      <a:endParaRPr lang="en-US" sz="1600" b="1" i="1" dirty="0">
                        <a:solidFill>
                          <a:srgbClr val="1C3680"/>
                        </a:solidFill>
                      </a:endParaRPr>
                    </a:p>
                  </a:txBody>
                  <a:tcPr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15888" lvl="0" indent="-115888">
                        <a:lnSpc>
                          <a:spcPct val="80000"/>
                        </a:lnSpc>
                        <a:spcBef>
                          <a:spcPts val="300"/>
                        </a:spcBef>
                        <a:buClr>
                          <a:srgbClr val="0070C0"/>
                        </a:buClr>
                        <a:buFont typeface="Arial" pitchFamily="34" charset="0"/>
                        <a:buChar char="•"/>
                      </a:pPr>
                      <a:endParaRPr lang="en-US" sz="1400" dirty="0" smtClean="0"/>
                    </a:p>
                  </a:txBody>
                  <a:tcPr marL="0" marR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7759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600" b="1" dirty="0" smtClean="0"/>
                        <a:t>Dow Jones Sustainability Index (DJSI)</a:t>
                      </a:r>
                      <a:endParaRPr lang="en-US" sz="1600" b="1" dirty="0"/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lvl="0" indent="-115888">
                        <a:lnSpc>
                          <a:spcPct val="80000"/>
                        </a:lnSpc>
                        <a:spcBef>
                          <a:spcPts val="300"/>
                        </a:spcBef>
                        <a:buClr>
                          <a:srgbClr val="0070C0"/>
                        </a:buClr>
                        <a:buFont typeface="Arial" pitchFamily="34" charset="0"/>
                        <a:buChar char="•"/>
                      </a:pPr>
                      <a:r>
                        <a:rPr lang="en-US" sz="1400" dirty="0" smtClean="0"/>
                        <a:t>3</a:t>
                      </a:r>
                      <a:r>
                        <a:rPr lang="en-US" sz="1400" baseline="30000" dirty="0" smtClean="0"/>
                        <a:t>rd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time on the World Index and 5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dirty="0" smtClean="0"/>
                        <a:t> consecutive on North America Index</a:t>
                      </a:r>
                    </a:p>
                  </a:txBody>
                  <a:tcPr marL="0" marR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7759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600" b="1" dirty="0" smtClean="0"/>
                        <a:t>Carbon Disclosure Project (CDP) </a:t>
                      </a:r>
                      <a:endParaRPr lang="en-US" sz="1600" b="1" dirty="0"/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lvl="0" indent="-115888">
                        <a:lnSpc>
                          <a:spcPct val="80000"/>
                        </a:lnSpc>
                        <a:spcBef>
                          <a:spcPts val="300"/>
                        </a:spcBef>
                        <a:buClr>
                          <a:srgbClr val="0070C0"/>
                        </a:buClr>
                        <a:buFont typeface="Arial" pitchFamily="34" charset="0"/>
                        <a:buChar char="•"/>
                      </a:pPr>
                      <a:r>
                        <a:rPr lang="en-US" sz="1400" dirty="0" smtClean="0"/>
                        <a:t>Named to the 2012 Global 500 and S&amp;P Carbon Disclosure Leadership Indexes; 4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dirty="0" smtClean="0"/>
                        <a:t> year to be</a:t>
                      </a:r>
                      <a:r>
                        <a:rPr lang="en-US" sz="1400" baseline="0" dirty="0" smtClean="0"/>
                        <a:t> named to one or more leadership index</a:t>
                      </a:r>
                      <a:endParaRPr lang="en-US" sz="1400" dirty="0" smtClean="0"/>
                    </a:p>
                  </a:txBody>
                  <a:tcPr marL="0" marR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858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 smtClean="0">
                          <a:solidFill>
                            <a:srgbClr val="1C3680"/>
                          </a:solidFill>
                        </a:rPr>
                        <a:t>Recognition</a:t>
                      </a:r>
                      <a:r>
                        <a:rPr lang="en-US" sz="1600" b="1" i="1" baseline="0" dirty="0" smtClean="0">
                          <a:solidFill>
                            <a:srgbClr val="1C3680"/>
                          </a:solidFill>
                        </a:rPr>
                        <a:t> and Awards</a:t>
                      </a:r>
                      <a:endParaRPr lang="en-US" sz="1600" b="1" i="1" dirty="0">
                        <a:solidFill>
                          <a:srgbClr val="1C3680"/>
                        </a:solidFill>
                      </a:endParaRPr>
                    </a:p>
                  </a:txBody>
                  <a:tcPr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15888" marR="0" lvl="1" indent="-115888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400" dirty="0" smtClean="0"/>
                    </a:p>
                  </a:txBody>
                  <a:tcPr marL="0" marR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7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/>
                        <a:t>Ethisphere</a:t>
                      </a:r>
                      <a:endParaRPr lang="en-US" sz="1600" b="1" dirty="0"/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marR="0" lvl="1" indent="-115888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World’s Most Ethical Companies, 2012</a:t>
                      </a:r>
                    </a:p>
                  </a:txBody>
                  <a:tcPr marL="0" marR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7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Newsweek Green Rankings</a:t>
                      </a:r>
                      <a:endParaRPr lang="en-US" sz="1600" b="1" dirty="0"/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marR="0" lvl="1" indent="-115888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/>
                        <a:t>#381 on the top 500 North American companies and 14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dirty="0" smtClean="0"/>
                        <a:t> in the energy sector</a:t>
                      </a:r>
                    </a:p>
                  </a:txBody>
                  <a:tcPr marL="0" marR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7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Corporate Responsibility Magazine </a:t>
                      </a:r>
                      <a:endParaRPr lang="en-US" sz="1600" b="1" dirty="0"/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lvl="0" indent="-115888">
                        <a:lnSpc>
                          <a:spcPct val="80000"/>
                        </a:lnSpc>
                        <a:spcBef>
                          <a:spcPts val="300"/>
                        </a:spcBef>
                        <a:buClr>
                          <a:srgbClr val="0070C0"/>
                        </a:buClr>
                        <a:buFont typeface="Arial" pitchFamily="34" charset="0"/>
                        <a:buChar char="•"/>
                      </a:pPr>
                      <a:r>
                        <a:rPr lang="en-US" sz="1400" dirty="0" smtClean="0"/>
                        <a:t>Top 100 corporate citizens: ranked 7th overall and first</a:t>
                      </a:r>
                      <a:r>
                        <a:rPr lang="en-US" sz="1400" baseline="0" dirty="0" smtClean="0"/>
                        <a:t> among energy companies</a:t>
                      </a:r>
                      <a:endParaRPr lang="en-US" sz="1400" dirty="0" smtClean="0"/>
                    </a:p>
                  </a:txBody>
                  <a:tcPr marL="0" marR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1578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600" b="1" dirty="0" smtClean="0"/>
                        <a:t>Employer Awards</a:t>
                      </a:r>
                      <a:endParaRPr lang="en-US" sz="1600" b="1" dirty="0"/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Top 100 workplaces in Houston;  Top 100 employers in Canada</a:t>
                      </a:r>
                    </a:p>
                    <a:p>
                      <a:pPr marL="115888" marR="0" lvl="0" indent="-115888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Canada’s Greenest Employers - Union Gas among the nation’s most environmentally-aware companies</a:t>
                      </a:r>
                    </a:p>
                    <a:p>
                      <a:pPr marL="115888" marR="0" lvl="0" indent="-115888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Corporate Equality Index</a:t>
                      </a:r>
                    </a:p>
                    <a:p>
                      <a:pPr marL="115888" marR="0" lvl="0" indent="-115888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Anti Defamation League: Community of Respect</a:t>
                      </a:r>
                    </a:p>
                  </a:txBody>
                  <a:tcPr marL="0" marR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7" name="Picture 26" descr="CDP Logo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362200"/>
            <a:ext cx="2350733" cy="246817"/>
          </a:xfrm>
          <a:prstGeom prst="rect">
            <a:avLst/>
          </a:prstGeom>
        </p:spPr>
      </p:pic>
      <p:pic>
        <p:nvPicPr>
          <p:cNvPr id="28" name="Picture 27" descr="COR logo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297" y="4894874"/>
            <a:ext cx="926890" cy="37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http://photos.prnewswire.com/prnthumb/20111017/NY87567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13694" y="2856855"/>
            <a:ext cx="745485" cy="1106700"/>
          </a:xfrm>
          <a:prstGeom prst="rect">
            <a:avLst/>
          </a:prstGeom>
          <a:noFill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184" y="4044820"/>
            <a:ext cx="680508" cy="6179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Picture 30" descr="greenest2012_englis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4058816"/>
            <a:ext cx="1151650" cy="599707"/>
          </a:xfrm>
          <a:prstGeom prst="rect">
            <a:avLst/>
          </a:prstGeom>
        </p:spPr>
      </p:pic>
      <p:pic>
        <p:nvPicPr>
          <p:cNvPr id="32" name="Picture 31" descr="md_492629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563" y="1616598"/>
            <a:ext cx="2192694" cy="385926"/>
          </a:xfrm>
          <a:prstGeom prst="rect">
            <a:avLst/>
          </a:prstGeom>
        </p:spPr>
      </p:pic>
      <p:pic>
        <p:nvPicPr>
          <p:cNvPr id="33" name="Picture 32" descr="WME_20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" y="3124200"/>
            <a:ext cx="1066800" cy="646038"/>
          </a:xfrm>
          <a:prstGeom prst="rect">
            <a:avLst/>
          </a:prstGeom>
        </p:spPr>
      </p:pic>
      <p:pic>
        <p:nvPicPr>
          <p:cNvPr id="34" name="Picture 33" descr="twp-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59296" y="4900904"/>
            <a:ext cx="601824" cy="802432"/>
          </a:xfrm>
          <a:prstGeom prst="rect">
            <a:avLst/>
          </a:prstGeom>
        </p:spPr>
      </p:pic>
      <p:pic>
        <p:nvPicPr>
          <p:cNvPr id="35" name="Picture 34" descr="Can Top 100 2012_logo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1410" y="5520612"/>
            <a:ext cx="783577" cy="783577"/>
          </a:xfrm>
          <a:prstGeom prst="rect">
            <a:avLst/>
          </a:prstGeom>
        </p:spPr>
      </p:pic>
      <p:pic>
        <p:nvPicPr>
          <p:cNvPr id="36" name="Picture 35" descr="Corporate Equality Index 201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3347" y="5820747"/>
            <a:ext cx="924796" cy="576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Proposed Route of New Natural Gas Pipeline Proposed by Spectra Energy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1CA9-20FF-488C-9EAC-E007A28FCFB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6" descr="1203-16197_BG LNG Project Overview_MASTER MAP_Nov-14-1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1196795"/>
            <a:ext cx="8340899" cy="528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690282" y="1386673"/>
            <a:ext cx="5670325" cy="1210223"/>
          </a:xfrm>
          <a:prstGeom prst="roundRect">
            <a:avLst/>
          </a:prstGeom>
          <a:solidFill>
            <a:srgbClr val="CAD9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0" tIns="0" rIns="0" bIns="0" anchor="ctr"/>
          <a:lstStyle/>
          <a:p>
            <a:pPr marL="0" lvl="2"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0000"/>
                </a:solidFill>
                <a:latin typeface="+mj-lt"/>
              </a:rPr>
              <a:t>New line to add ~ 850 </a:t>
            </a:r>
            <a:r>
              <a:rPr lang="en-CA" b="1" dirty="0" err="1" smtClean="0">
                <a:solidFill>
                  <a:srgbClr val="000000"/>
                </a:solidFill>
                <a:latin typeface="+mj-lt"/>
              </a:rPr>
              <a:t>kms</a:t>
            </a:r>
            <a:r>
              <a:rPr lang="en-CA" b="1" dirty="0" smtClean="0">
                <a:solidFill>
                  <a:srgbClr val="000000"/>
                </a:solidFill>
                <a:latin typeface="+mj-lt"/>
              </a:rPr>
              <a:t> of new right-of-way</a:t>
            </a:r>
          </a:p>
          <a:p>
            <a:pPr marL="0" lvl="2"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0000"/>
                </a:solidFill>
                <a:latin typeface="+mj-lt"/>
              </a:rPr>
              <a:t>Avoids congested corridor to be used by other proposals</a:t>
            </a:r>
          </a:p>
          <a:p>
            <a:pPr marL="0" lvl="2"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0000"/>
                </a:solidFill>
                <a:latin typeface="+mj-lt"/>
              </a:rPr>
              <a:t>NE BC to Prince Rupert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Linear Corridors and Birds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lvl="1" indent="-233363">
              <a:buClr>
                <a:srgbClr val="0071BC"/>
              </a:buClr>
              <a:buFontTx/>
              <a:buChar char="•"/>
            </a:pPr>
            <a:r>
              <a:rPr lang="en-CA" dirty="0" smtClean="0"/>
              <a:t>Linear corridors are used by a variety of industries, and share common challenges in terms of environmental management.</a:t>
            </a:r>
            <a:r>
              <a:rPr lang="en-US" dirty="0" smtClean="0"/>
              <a:t> </a:t>
            </a:r>
          </a:p>
          <a:p>
            <a:pPr lvl="1"/>
            <a:r>
              <a:rPr lang="en-CA" sz="2200" dirty="0" smtClean="0"/>
              <a:t>Today's presentation is focussed on managing vegetation while considering the needs of migratory birds</a:t>
            </a:r>
            <a:endParaRPr lang="en-CA" sz="2000" dirty="0" smtClean="0"/>
          </a:p>
          <a:p>
            <a:pPr lvl="2"/>
            <a:r>
              <a:rPr lang="en-CA" sz="2000" dirty="0" smtClean="0"/>
              <a:t>Vegetation management activities have a high potential for conflict with migratory bird concerns.</a:t>
            </a:r>
          </a:p>
          <a:p>
            <a:pPr lvl="2"/>
            <a:endParaRPr lang="en-US" sz="1800" dirty="0" smtClean="0"/>
          </a:p>
          <a:p>
            <a:r>
              <a:rPr lang="en-CA" sz="2600" dirty="0" smtClean="0"/>
              <a:t>Specific challenges and solutions associated with:</a:t>
            </a:r>
            <a:endParaRPr lang="en-US" sz="2600" dirty="0" smtClean="0"/>
          </a:p>
          <a:p>
            <a:pPr lvl="1"/>
            <a:r>
              <a:rPr lang="en-CA" sz="2200" dirty="0" smtClean="0"/>
              <a:t>Treatment types</a:t>
            </a:r>
          </a:p>
          <a:p>
            <a:pPr lvl="1"/>
            <a:r>
              <a:rPr lang="en-CA" sz="2200" dirty="0" smtClean="0"/>
              <a:t>Operations and Maintenance Requirements</a:t>
            </a:r>
          </a:p>
          <a:p>
            <a:pPr lvl="1"/>
            <a:r>
              <a:rPr lang="en-CA" sz="2200" dirty="0" smtClean="0"/>
              <a:t>Scheduling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rtfire.com/uploads/product/0/900/97900/897900/897900/large/antique_1917_louis_agassiz_fuertes_edwardian_natural_history_bird_lithographs_warblers_46df9f7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9680" y="1655664"/>
            <a:ext cx="3627120" cy="506581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Migratory Birds – a Primer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295400"/>
            <a:ext cx="5240782" cy="4056888"/>
          </a:xfrm>
        </p:spPr>
        <p:txBody>
          <a:bodyPr/>
          <a:lstStyle/>
          <a:p>
            <a:r>
              <a:rPr lang="en-CA" dirty="0" smtClean="0"/>
              <a:t>The Migratory Birds Convention Act (MBCA) was first passed in 1917, last updated Sept. 29 2014</a:t>
            </a:r>
          </a:p>
          <a:p>
            <a:pPr lvl="1"/>
            <a:r>
              <a:rPr lang="en-CA" dirty="0" smtClean="0"/>
              <a:t>Federal act bolstered by complimentary provincial regulations</a:t>
            </a:r>
          </a:p>
          <a:p>
            <a:pPr lvl="2"/>
            <a:r>
              <a:rPr lang="en-CA" dirty="0" smtClean="0"/>
              <a:t>In BC:  The Wildlife Act </a:t>
            </a:r>
          </a:p>
          <a:p>
            <a:pPr lvl="1"/>
            <a:r>
              <a:rPr lang="en-CA" dirty="0" smtClean="0"/>
              <a:t>Pertains to species that migrate throughout N. America, Mexico and Japan</a:t>
            </a:r>
          </a:p>
          <a:p>
            <a:pPr lvl="1"/>
            <a:endParaRPr lang="en-CA" dirty="0" smtClean="0"/>
          </a:p>
          <a:p>
            <a:pPr lvl="2"/>
            <a:endParaRPr lang="en-CA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1520" y="5598894"/>
            <a:ext cx="432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Image: Warblers 1917 Louis Agassiz Fuertes Edwardian Bird Lithographs 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Migratory </a:t>
            </a:r>
            <a:r>
              <a:rPr lang="en-CA" dirty="0" err="1" smtClean="0"/>
              <a:t>vs</a:t>
            </a:r>
            <a:r>
              <a:rPr lang="en-CA" dirty="0" smtClean="0"/>
              <a:t> Non-Migratory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1341120"/>
            <a:ext cx="3068836" cy="22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8293" y="1341120"/>
            <a:ext cx="30003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910926"/>
            <a:ext cx="3194304" cy="233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8845" y="3910926"/>
            <a:ext cx="3159823" cy="232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449" y="1143000"/>
            <a:ext cx="446722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Birds and Industry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387543" y="4903823"/>
            <a:ext cx="4331313" cy="1817652"/>
          </a:xfrm>
          <a:prstGeom prst="roundRect">
            <a:avLst/>
          </a:prstGeom>
          <a:solidFill>
            <a:srgbClr val="CAD9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0" tIns="0" rIns="0" bIns="0" anchor="ctr"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CA" sz="2400" b="1" dirty="0" smtClean="0">
                <a:latin typeface="Calibri" pitchFamily="34" charset="0"/>
              </a:rPr>
              <a:t>Interactions between birds and various industries may result in conflict, and must be managed.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7005" y="1338944"/>
            <a:ext cx="2597513" cy="239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634" y="3902956"/>
            <a:ext cx="3798275" cy="234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3020" y="4216019"/>
            <a:ext cx="3830180" cy="250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Birds and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295400"/>
            <a:ext cx="8229600" cy="3057144"/>
          </a:xfrm>
        </p:spPr>
        <p:txBody>
          <a:bodyPr/>
          <a:lstStyle/>
          <a:p>
            <a:pPr>
              <a:buNone/>
            </a:pPr>
            <a:r>
              <a:rPr lang="en-CA" dirty="0" smtClean="0"/>
              <a:t>A long term relationship...</a:t>
            </a:r>
          </a:p>
          <a:p>
            <a:pPr>
              <a:buNone/>
            </a:pPr>
            <a:r>
              <a:rPr lang="en-US" dirty="0" smtClean="0"/>
              <a:t>“Since we cannot conveniently abolish the telegraph, we must be content with fewer birds. The only moral I can discern is that larks must not fly against telegraph wires.”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2000" dirty="0" smtClean="0"/>
              <a:t>Coues, E. The Destruction of Birds by Telegraph. The American Naturalist, Vol. 10, No. 12 (</a:t>
            </a:r>
            <a:r>
              <a:rPr lang="en-US" sz="2000" b="1" dirty="0" smtClean="0"/>
              <a:t>Dec., 1876</a:t>
            </a:r>
            <a:r>
              <a:rPr lang="en-US" sz="2000" dirty="0" smtClean="0"/>
              <a:t>), pp. 734-736</a:t>
            </a:r>
            <a:r>
              <a:rPr lang="en-CA" dirty="0" smtClean="0"/>
              <a:t>		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D3847-7A95-4886-B902-BA0071FDAE5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3200" y="5951482"/>
            <a:ext cx="20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Horned Lark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GT_0609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GT_0609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GT_0609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GT_0609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GT_0609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GT_0609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GT_0609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GT_0609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GT_0609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GT_0609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GT_0609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GT_0609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GT_0609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AEFFF0B1784E438E5C2C8863D6F201" ma:contentTypeVersion="3" ma:contentTypeDescription="Create a new document." ma:contentTypeScope="" ma:versionID="b75729330b16e842082f980f55cb6b1b">
  <xsd:schema xmlns:xsd="http://www.w3.org/2001/XMLSchema" xmlns:xs="http://www.w3.org/2001/XMLSchema" xmlns:p="http://schemas.microsoft.com/office/2006/metadata/properties" xmlns:ns2="389e5a26-967f-4538-bd17-c9593cf10ace" xmlns:ns3="68b2945b-f495-4a98-995e-3eb2a66bd405" targetNamespace="http://schemas.microsoft.com/office/2006/metadata/properties" ma:root="true" ma:fieldsID="392ea458d08033ea9b83b021d5231841" ns2:_="" ns3:_="">
    <xsd:import namespace="389e5a26-967f-4538-bd17-c9593cf10ace"/>
    <xsd:import namespace="68b2945b-f495-4a98-995e-3eb2a66bd405"/>
    <xsd:element name="properties">
      <xsd:complexType>
        <xsd:sequence>
          <xsd:element name="documentManagement">
            <xsd:complexType>
              <xsd:all>
                <xsd:element ref="ns2:Applies_x0020_To"/>
                <xsd:element ref="ns2:Owner"/>
                <xsd:element ref="ns3:Content_x0020_Category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e5a26-967f-4538-bd17-c9593cf10ace" elementFormDefault="qualified">
    <xsd:import namespace="http://schemas.microsoft.com/office/2006/documentManagement/types"/>
    <xsd:import namespace="http://schemas.microsoft.com/office/infopath/2007/PartnerControls"/>
    <xsd:element name="Applies_x0020_To" ma:index="8" ma:displayName="Applies To" ma:default="" ma:format="RadioButtons" ma:internalName="Applies_x0020_To">
      <xsd:simpleType>
        <xsd:restriction base="dms:Choice">
          <xsd:enumeration value="SET US"/>
          <xsd:enumeration value="SET West"/>
          <xsd:enumeration value="Union Gas"/>
          <xsd:enumeration value="All Canada"/>
          <xsd:enumeration value="All Spectra"/>
        </xsd:restriction>
      </xsd:simpleType>
    </xsd:element>
    <xsd:element name="Owner" ma:index="9" ma:displayName="Owner" ma:list="UserInfo" ma:SharePointGroup="0" ma:internalName="Owner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b2945b-f495-4a98-995e-3eb2a66bd405" elementFormDefault="qualified">
    <xsd:import namespace="http://schemas.microsoft.com/office/2006/documentManagement/types"/>
    <xsd:import namespace="http://schemas.microsoft.com/office/infopath/2007/PartnerControls"/>
    <xsd:element name="Content_x0020_Category" ma:index="10" ma:displayName="Content Category" ma:format="Dropdown" ma:internalName="Content_x0020_Category">
      <xsd:simpleType>
        <xsd:restriction base="dms:Choice">
          <xsd:enumeration value="News/Announcement/Bulletin"/>
          <xsd:enumeration value="EHS/Business Continuity/Disaster Recovery"/>
          <xsd:enumeration value="Help/How To/FAQ/Support/Reference/Form"/>
          <xsd:enumeration value="FERC/Regulatory/Compliance/Legal"/>
          <xsd:enumeration value="Operations/Procedure/Standards/Governance"/>
          <xsd:enumeration value="Policy/HR"/>
          <xsd:enumeration value="Services/Facilities/Building Ops/Security"/>
          <xsd:enumeration value="Community/Public Interest/Events"/>
          <xsd:enumeration value="Site Page/Portal Page"/>
          <xsd:enumeration value="Other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Owner xmlns="389e5a26-967f-4538-bd17-c9593cf10ace">
      <UserInfo>
        <DisplayName>Williams, Dana L</DisplayName>
        <AccountId>207</AccountId>
        <AccountType/>
      </UserInfo>
    </Owner>
    <Applies_x0020_To xmlns="389e5a26-967f-4538-bd17-c9593cf10ace">All Spectra</Applies_x0020_To>
    <Content_x0020_Category xmlns="68b2945b-f495-4a98-995e-3eb2a66bd405">Help/How To/FAQ/Support/Reference/Form</Content_x0020_Category>
  </documentManagement>
</p:properties>
</file>

<file path=customXml/itemProps1.xml><?xml version="1.0" encoding="utf-8"?>
<ds:datastoreItem xmlns:ds="http://schemas.openxmlformats.org/officeDocument/2006/customXml" ds:itemID="{AFBF12A5-5491-4B14-AC41-8355049C4D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9e5a26-967f-4538-bd17-c9593cf10ace"/>
    <ds:schemaRef ds:uri="68b2945b-f495-4a98-995e-3eb2a66bd4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B44F34-0C5D-4EA2-A063-06E55A6A08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747536-FF3E-463C-ABCE-A975BC3E83EB}">
  <ds:schemaRefs>
    <ds:schemaRef ds:uri="http://purl.org/dc/terms/"/>
    <ds:schemaRef ds:uri="68b2945b-f495-4a98-995e-3eb2a66bd405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389e5a26-967f-4538-bd17-c9593cf10ac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8295</TotalTime>
  <Words>1515</Words>
  <Application>Microsoft Office PowerPoint</Application>
  <PresentationFormat>On-screen Show (4:3)</PresentationFormat>
  <Paragraphs>293</Paragraphs>
  <Slides>36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DEGT_060906</vt:lpstr>
      <vt:lpstr>Managing right-of-way vegetation in conjunction with the Migratory Birds Convention Act.</vt:lpstr>
      <vt:lpstr>Tech Check</vt:lpstr>
      <vt:lpstr>Natural Gas Pipelines- a primer</vt:lpstr>
      <vt:lpstr>Proposed Route of New Natural Gas Pipeline Proposed by Spectra Energy</vt:lpstr>
      <vt:lpstr>Linear Corridors and Birds</vt:lpstr>
      <vt:lpstr>Migratory Birds – a Primer</vt:lpstr>
      <vt:lpstr>Migratory vs Non-Migratory </vt:lpstr>
      <vt:lpstr>Birds and Industry </vt:lpstr>
      <vt:lpstr>Birds and Industry</vt:lpstr>
      <vt:lpstr>Birds and Industry</vt:lpstr>
      <vt:lpstr>Birds and Industry</vt:lpstr>
      <vt:lpstr>Industry Response</vt:lpstr>
      <vt:lpstr>Birds and Pipelines </vt:lpstr>
      <vt:lpstr>Operations and Maintenance</vt:lpstr>
      <vt:lpstr>Operations and Maintenance</vt:lpstr>
      <vt:lpstr>Project timing</vt:lpstr>
      <vt:lpstr>Project timing</vt:lpstr>
      <vt:lpstr>Timing modifications</vt:lpstr>
      <vt:lpstr>Veg. Mgt. In Winter</vt:lpstr>
      <vt:lpstr>Veg. Mgt. In Winter</vt:lpstr>
      <vt:lpstr>Veg. Mgt. In Winter</vt:lpstr>
      <vt:lpstr>PowerPoint Presentation</vt:lpstr>
      <vt:lpstr>Vegetation Removal</vt:lpstr>
      <vt:lpstr>Nest surveys </vt:lpstr>
      <vt:lpstr>Nest Area Management</vt:lpstr>
      <vt:lpstr>Nest Management success</vt:lpstr>
      <vt:lpstr>Site Specific Innovation</vt:lpstr>
      <vt:lpstr>Site Specific Innovation</vt:lpstr>
      <vt:lpstr>Challenges Remain</vt:lpstr>
      <vt:lpstr> Solutions</vt:lpstr>
      <vt:lpstr>PowerPoint Presentation</vt:lpstr>
      <vt:lpstr> Solutions</vt:lpstr>
      <vt:lpstr>Conclusions</vt:lpstr>
      <vt:lpstr>PowerPoint Presentation</vt:lpstr>
      <vt:lpstr>Sustainability Recognition</vt:lpstr>
      <vt:lpstr>PowerPoint Presentation</vt:lpstr>
    </vt:vector>
  </TitlesOfParts>
  <Company>Duke Energy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04</dc:title>
  <dc:creator>Dana L Williams</dc:creator>
  <cp:lastModifiedBy>Darrell Chambers</cp:lastModifiedBy>
  <cp:revision>338</cp:revision>
  <dcterms:created xsi:type="dcterms:W3CDTF">2006-11-29T15:33:43Z</dcterms:created>
  <dcterms:modified xsi:type="dcterms:W3CDTF">2014-10-29T19:11:21Z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0x010100E6AEFFF0B1784E438E5C2C8863D6F201</vt:lpwstr>
  </property>
</Properties>
</file>