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8" r:id="rId3"/>
    <p:sldId id="299" r:id="rId4"/>
    <p:sldId id="305" r:id="rId5"/>
    <p:sldId id="301" r:id="rId6"/>
    <p:sldId id="327" r:id="rId7"/>
    <p:sldId id="328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30" r:id="rId16"/>
    <p:sldId id="315" r:id="rId17"/>
    <p:sldId id="316" r:id="rId18"/>
    <p:sldId id="337" r:id="rId19"/>
    <p:sldId id="324" r:id="rId20"/>
    <p:sldId id="321" r:id="rId21"/>
    <p:sldId id="322" r:id="rId22"/>
    <p:sldId id="318" r:id="rId23"/>
    <p:sldId id="319" r:id="rId24"/>
    <p:sldId id="325" r:id="rId25"/>
    <p:sldId id="334" r:id="rId26"/>
    <p:sldId id="335" r:id="rId27"/>
    <p:sldId id="336" r:id="rId28"/>
    <p:sldId id="30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945D"/>
    <a:srgbClr val="E8112D"/>
    <a:srgbClr val="6C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73118" autoAdjust="0"/>
  </p:normalViewPr>
  <p:slideViewPr>
    <p:cSldViewPr snapToGrid="0" snapToObjects="1">
      <p:cViewPr>
        <p:scale>
          <a:sx n="50" d="100"/>
          <a:sy n="50" d="100"/>
        </p:scale>
        <p:origin x="-16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054C-674C-2044-B466-FA33E98763FA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6D0E9-D965-CD40-B3A0-96BD02EC44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4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4633-E9AA-9B49-856B-3073FBEAD49B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3919-5D58-F946-8BA0-8E789BA8D2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9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3919-5D58-F946-8BA0-8E789BA8D24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Pic</a:t>
            </a:r>
            <a:r>
              <a:rPr lang="en-CA" dirty="0" smtClean="0"/>
              <a:t> 1964</a:t>
            </a:r>
          </a:p>
          <a:p>
            <a:r>
              <a:rPr lang="en-CA" dirty="0" err="1" smtClean="0"/>
              <a:t>Tric</a:t>
            </a:r>
            <a:r>
              <a:rPr lang="en-CA" dirty="0" smtClean="0"/>
              <a:t> late</a:t>
            </a:r>
            <a:r>
              <a:rPr lang="en-CA" baseline="0" dirty="0" smtClean="0"/>
              <a:t> 1980’s</a:t>
            </a:r>
          </a:p>
          <a:p>
            <a:r>
              <a:rPr lang="en-CA" baseline="0" dirty="0" err="1" smtClean="0"/>
              <a:t>Glyphosate</a:t>
            </a:r>
            <a:r>
              <a:rPr lang="en-CA" baseline="0" dirty="0" smtClean="0"/>
              <a:t> in IVM late 1990’s</a:t>
            </a:r>
          </a:p>
          <a:p>
            <a:r>
              <a:rPr lang="en-CA" baseline="0" dirty="0" err="1" smtClean="0"/>
              <a:t>Clopyralid</a:t>
            </a:r>
            <a:r>
              <a:rPr lang="en-CA" baseline="0" dirty="0" smtClean="0"/>
              <a:t> in IVM early 2000’s</a:t>
            </a:r>
          </a:p>
          <a:p>
            <a:r>
              <a:rPr lang="en-CA" baseline="0" dirty="0" err="1" smtClean="0"/>
              <a:t>Aminopyralid</a:t>
            </a:r>
            <a:r>
              <a:rPr lang="en-CA" baseline="0" dirty="0" smtClean="0"/>
              <a:t> in IVM 2006</a:t>
            </a:r>
          </a:p>
          <a:p>
            <a:r>
              <a:rPr lang="en-CA" baseline="0" dirty="0" err="1" smtClean="0"/>
              <a:t>ClearView</a:t>
            </a:r>
            <a:r>
              <a:rPr lang="en-CA" baseline="0" dirty="0" smtClean="0"/>
              <a:t> 2010, Sightline 2013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3919-5D58-F946-8BA0-8E789BA8D24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3919-5D58-F946-8BA0-8E789BA8D24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927" y="4852006"/>
            <a:ext cx="7772400" cy="1119874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527" y="5956702"/>
            <a:ext cx="6400800" cy="32059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3507-B162-6248-A1E8-CDA70951A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4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96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2013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10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834F-7D5D-2F4C-A924-CFF169547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3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65" y="1399618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165" y="215964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331" y="2160546"/>
            <a:ext cx="2482434" cy="41139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10D9-4D54-774C-BAE4-94AD630F3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2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65" y="1408889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168919"/>
            <a:ext cx="5486400" cy="38941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165" y="2169817"/>
            <a:ext cx="2482434" cy="389322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10D9-4D54-774C-BAE4-94AD630F3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3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441_ClearViewContent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371600" y="1593850"/>
            <a:ext cx="7315200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11900"/>
            <a:ext cx="2414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8420100" y="6448425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700" smtClean="0">
                <a:solidFill>
                  <a:srgbClr val="6C6F70"/>
                </a:solidFill>
                <a:latin typeface="Arial" charset="0"/>
                <a:cs typeface="Arial" charset="0"/>
              </a:rPr>
              <a:t>|</a:t>
            </a:r>
            <a:endParaRPr lang="en-CA" sz="700" smtClean="0">
              <a:solidFill>
                <a:srgbClr val="6C6F7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8537575" y="6448425"/>
            <a:ext cx="146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eaLnBrk="0" hangingPunct="0"/>
            <a:fld id="{17DE814F-A997-470A-B0E5-DB122E9311A9}" type="slidenum">
              <a:rPr lang="en-US" sz="900">
                <a:solidFill>
                  <a:srgbClr val="6C6F70"/>
                </a:solidFill>
                <a:latin typeface="Arial" pitchFamily="34" charset="0"/>
                <a:cs typeface="Arial" pitchFamily="34" charset="0"/>
              </a:rPr>
              <a:pPr algn="ctr" defTabSz="914400" eaLnBrk="0" hangingPunct="0"/>
              <a:t>‹#›</a:t>
            </a:fld>
            <a:endParaRPr lang="en-CA" sz="900">
              <a:solidFill>
                <a:srgbClr val="6C6F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5713413" y="6419850"/>
            <a:ext cx="27432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DOW AGROSCIENCES RESTRICTED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 flipH="1">
            <a:off x="4572000" y="2057400"/>
            <a:ext cx="11113" cy="411480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858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318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3886200" cy="34205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1" y="1828800"/>
            <a:ext cx="3886199" cy="6858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318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743200"/>
            <a:ext cx="3886200" cy="34205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rg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2441_ClearViewContent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1371600" y="1593850"/>
            <a:ext cx="7315200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11900"/>
            <a:ext cx="24145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8420100" y="6448425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700" smtClean="0">
                <a:solidFill>
                  <a:srgbClr val="6C6F70"/>
                </a:solidFill>
                <a:latin typeface="Arial" charset="0"/>
                <a:cs typeface="Arial" charset="0"/>
              </a:rPr>
              <a:t>|</a:t>
            </a:r>
            <a:endParaRPr lang="en-CA" sz="700" smtClean="0">
              <a:solidFill>
                <a:srgbClr val="6C6F7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8537575" y="6448425"/>
            <a:ext cx="146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eaLnBrk="0" hangingPunct="0"/>
            <a:fld id="{36FC4A9D-3E3A-4429-A591-751ED5BD2E9E}" type="slidenum">
              <a:rPr lang="en-US" sz="900">
                <a:solidFill>
                  <a:srgbClr val="6C6F70"/>
                </a:solidFill>
                <a:latin typeface="Arial" pitchFamily="34" charset="0"/>
                <a:cs typeface="Arial" pitchFamily="34" charset="0"/>
              </a:rPr>
              <a:pPr algn="ctr" defTabSz="914400" eaLnBrk="0" hangingPunct="0"/>
              <a:t>‹#›</a:t>
            </a:fld>
            <a:endParaRPr lang="en-CA" sz="900">
              <a:solidFill>
                <a:srgbClr val="6C6F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5713413" y="6419850"/>
            <a:ext cx="27432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DOW AGROSCIENCES RESTRICTED</a:t>
            </a:r>
          </a:p>
        </p:txBody>
      </p: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8775" y="1962150"/>
            <a:ext cx="5578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2051" y="5654578"/>
            <a:ext cx="4983480" cy="3383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baseline="0"/>
            </a:lvl1pPr>
            <a:lvl2pPr marL="288000" indent="0">
              <a:lnSpc>
                <a:spcPts val="1400"/>
              </a:lnSpc>
              <a:buNone/>
              <a:defRPr sz="1100"/>
            </a:lvl2pPr>
            <a:lvl3pPr marL="594000" indent="0">
              <a:lnSpc>
                <a:spcPts val="1400"/>
              </a:lnSpc>
              <a:buNone/>
              <a:defRPr sz="1100"/>
            </a:lvl3pPr>
            <a:lvl4pPr marL="864000" indent="0">
              <a:lnSpc>
                <a:spcPts val="1400"/>
              </a:lnSpc>
              <a:buNone/>
              <a:defRPr sz="1100"/>
            </a:lvl4pPr>
            <a:lvl5pPr marL="1152000" indent="0">
              <a:lnSpc>
                <a:spcPts val="1400"/>
              </a:lnSpc>
              <a:buNone/>
              <a:defRPr sz="1100"/>
            </a:lvl5pPr>
          </a:lstStyle>
          <a:p>
            <a:pPr lvl="0"/>
            <a:r>
              <a:rPr lang="en-CA" noProof="0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1288"/>
            <a:ext cx="8228013" cy="347472"/>
          </a:xfrm>
        </p:spPr>
        <p:txBody>
          <a:bodyPr/>
          <a:lstStyle>
            <a:lvl1pPr algn="r">
              <a:defRPr sz="2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49274" y="2149475"/>
            <a:ext cx="5129784" cy="333756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088737" y="2054318"/>
            <a:ext cx="2621429" cy="4059668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8BD7-1C7F-D549-BE90-71F818885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8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9" y="2357342"/>
            <a:ext cx="7772400" cy="2744526"/>
          </a:xfrm>
        </p:spPr>
        <p:txBody>
          <a:bodyPr anchor="t">
            <a:normAutofit/>
          </a:bodyPr>
          <a:lstStyle>
            <a:lvl1pPr algn="l">
              <a:defRPr sz="2400" b="0" i="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59" y="1374411"/>
            <a:ext cx="7772400" cy="77160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B82F1-7E42-3449-BBED-4ACD7328B4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9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3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30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5D2C-2B96-234B-889D-4CAFCF57C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4E6F-E318-A54C-AB0C-79DD9D9A7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14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54375"/>
            <a:ext cx="4040188" cy="2571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614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54375"/>
            <a:ext cx="4041775" cy="2571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4E6F-E318-A54C-AB0C-79DD9D9A7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4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973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973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973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4263"/>
            <a:ext cx="82296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15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47B82F1-7E42-3449-BBED-4ACD7328B4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263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6" r:id="rId3"/>
    <p:sldLayoutId id="2147483668" r:id="rId4"/>
    <p:sldLayoutId id="2147483669" r:id="rId5"/>
    <p:sldLayoutId id="2147483681" r:id="rId6"/>
    <p:sldLayoutId id="2147483677" r:id="rId7"/>
    <p:sldLayoutId id="2147483678" r:id="rId8"/>
    <p:sldLayoutId id="2147483679" r:id="rId9"/>
    <p:sldLayoutId id="2147483670" r:id="rId10"/>
    <p:sldLayoutId id="2147483671" r:id="rId11"/>
    <p:sldLayoutId id="2147483672" r:id="rId12"/>
    <p:sldLayoutId id="2147483680" r:id="rId13"/>
    <p:sldLayoutId id="2147483682" r:id="rId14"/>
    <p:sldLayoutId id="2147483683" r:id="rId15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-BoldMT"/>
          <a:ea typeface="ＭＳ Ｐゴシック" charset="0"/>
          <a:cs typeface="Arial-Bold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-Bold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927100" y="4533900"/>
            <a:ext cx="7772400" cy="1120775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-BoldMT" charset="0"/>
              </a:rPr>
              <a:t/>
            </a:r>
            <a:br>
              <a:rPr lang="en-US" sz="2400" dirty="0" smtClean="0">
                <a:latin typeface="Arial-BoldMT" charset="0"/>
              </a:rPr>
            </a:br>
            <a:r>
              <a:rPr lang="en-US" sz="4400" dirty="0" smtClean="0">
                <a:latin typeface="Arial-BoldMT" charset="0"/>
              </a:rPr>
              <a:t>IVMA of BC </a:t>
            </a:r>
            <a:endParaRPr lang="en-US" sz="4400" dirty="0">
              <a:latin typeface="Arial-Bold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700" y="6015431"/>
            <a:ext cx="6400800" cy="72151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October 29, 2014</a:t>
            </a:r>
            <a:endParaRPr lang="en-US" dirty="0">
              <a:ea typeface="+mn-ea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0611" y="6015431"/>
            <a:ext cx="1741771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085849"/>
            <a:ext cx="68961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773739" y="623887"/>
            <a:ext cx="8208960" cy="923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9 days AA</a:t>
            </a: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10 days AA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96975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590550"/>
            <a:ext cx="8229600" cy="1143000"/>
          </a:xfrm>
        </p:spPr>
        <p:txBody>
          <a:bodyPr/>
          <a:lstStyle/>
          <a:p>
            <a:r>
              <a:rPr lang="en-CA" dirty="0" smtClean="0"/>
              <a:t>16 days AA</a:t>
            </a:r>
            <a:br>
              <a:rPr lang="en-CA" dirty="0" smtClean="0"/>
            </a:br>
            <a:r>
              <a:rPr lang="en-CA" dirty="0" smtClean="0"/>
              <a:t>Algoma Power, 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838" y="1492250"/>
            <a:ext cx="8218487" cy="432911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3074" name="Picture 2" descr="C:\Users\u392098\AppData\Local\Microsoft\Windows\Temporary Internet Files\Content.Outlook\E98LZKR8\IMG_20140625_153645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733550"/>
            <a:ext cx="6515100" cy="488632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" y="1768475"/>
            <a:ext cx="8229600" cy="1143000"/>
          </a:xfrm>
        </p:spPr>
        <p:txBody>
          <a:bodyPr/>
          <a:lstStyle/>
          <a:p>
            <a:r>
              <a:rPr lang="en-CA" sz="2400" dirty="0" smtClean="0"/>
              <a:t>21 days AA – Broadcast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4.67 L/ha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Beaver County, AB</a:t>
            </a:r>
            <a:endParaRPr lang="en-CA" sz="2400" dirty="0"/>
          </a:p>
        </p:txBody>
      </p:sp>
      <p:pic>
        <p:nvPicPr>
          <p:cNvPr id="4098" name="Picture 2" descr="C:\Users\u392098\AppData\Local\Microsoft\Windows\Temporary Internet Files\Content.Outlook\E98LZKR8\photo (7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40137" y="1516062"/>
            <a:ext cx="5778500" cy="43338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838" y="1771650"/>
            <a:ext cx="8666162" cy="4329113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CA" b="1" dirty="0" smtClean="0"/>
              <a:t> Trusted results</a:t>
            </a:r>
            <a:r>
              <a:rPr lang="en-CA" dirty="0" smtClean="0"/>
              <a:t> – Best control and safe to grass</a:t>
            </a:r>
          </a:p>
          <a:p>
            <a:pPr>
              <a:buFont typeface="Wingdings" pitchFamily="2" charset="2"/>
              <a:buChar char="ü"/>
            </a:pPr>
            <a:endParaRPr lang="en-CA" dirty="0" smtClean="0"/>
          </a:p>
          <a:p>
            <a:pPr>
              <a:buFont typeface="Wingdings" pitchFamily="2" charset="2"/>
              <a:buChar char="ü"/>
            </a:pPr>
            <a:r>
              <a:rPr lang="en-CA" b="1" dirty="0" smtClean="0"/>
              <a:t>Freedom to operate</a:t>
            </a:r>
            <a:r>
              <a:rPr lang="en-CA" dirty="0" smtClean="0"/>
              <a:t> - Removal of applicator restrictions </a:t>
            </a:r>
            <a:endParaRPr lang="en-CA" b="1" dirty="0" smtClean="0"/>
          </a:p>
          <a:p>
            <a:pPr>
              <a:buFont typeface="Wingdings" pitchFamily="2" charset="2"/>
              <a:buChar char="ü"/>
            </a:pPr>
            <a:endParaRPr lang="en-CA" b="1" dirty="0" smtClean="0"/>
          </a:p>
          <a:p>
            <a:pPr>
              <a:buFont typeface="Wingdings" pitchFamily="2" charset="2"/>
              <a:buChar char="ü"/>
            </a:pPr>
            <a:r>
              <a:rPr lang="en-CA" b="1" dirty="0" smtClean="0"/>
              <a:t>Easy to use</a:t>
            </a:r>
            <a:r>
              <a:rPr lang="en-CA" dirty="0" smtClean="0"/>
              <a:t> - formulated as a liquid</a:t>
            </a:r>
          </a:p>
          <a:p>
            <a:pPr>
              <a:buNone/>
            </a:pPr>
            <a:endParaRPr lang="en-CA" dirty="0" smtClean="0"/>
          </a:p>
          <a:p>
            <a:pPr>
              <a:buFont typeface="Wingdings" pitchFamily="2" charset="2"/>
              <a:buChar char="ü"/>
            </a:pPr>
            <a:r>
              <a:rPr lang="en-CA" b="1" dirty="0" smtClean="0"/>
              <a:t>Innovative formulation</a:t>
            </a:r>
            <a:r>
              <a:rPr lang="en-CA" dirty="0" smtClean="0"/>
              <a:t> - lower use rates</a:t>
            </a:r>
          </a:p>
          <a:p>
            <a:pPr>
              <a:buFont typeface="Wingdings" pitchFamily="2" charset="2"/>
              <a:buChar char="ü"/>
            </a:pPr>
            <a:endParaRPr lang="en-CA" dirty="0" smtClean="0"/>
          </a:p>
          <a:p>
            <a:pPr>
              <a:buFont typeface="Wingdings" pitchFamily="2" charset="2"/>
              <a:buChar char="ü"/>
            </a:pPr>
            <a:endParaRPr lang="en-CA" dirty="0" smtClean="0"/>
          </a:p>
        </p:txBody>
      </p:sp>
      <p:pic>
        <p:nvPicPr>
          <p:cNvPr id="5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74674"/>
            <a:ext cx="1457325" cy="91757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7" y="504190"/>
            <a:ext cx="8229600" cy="1143000"/>
          </a:xfrm>
        </p:spPr>
        <p:txBody>
          <a:bodyPr/>
          <a:lstStyle/>
          <a:p>
            <a:r>
              <a:rPr lang="en-CA" dirty="0" smtClean="0"/>
              <a:t>Trusted Results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  <p:pic>
        <p:nvPicPr>
          <p:cNvPr id="5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04190"/>
            <a:ext cx="1457325" cy="9175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1492249"/>
            <a:ext cx="5324475" cy="52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Innovative Formulation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515938" y="2339975"/>
          <a:ext cx="8218488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9496"/>
                <a:gridCol w="2739496"/>
                <a:gridCol w="273949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Aspect L/ha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Tordon</a:t>
                      </a:r>
                      <a:r>
                        <a:rPr lang="en-CA" dirty="0" smtClean="0"/>
                        <a:t> 101 L/ha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Broadcast</a:t>
                      </a:r>
                      <a:r>
                        <a:rPr lang="en-CA" baseline="0" dirty="0" smtClean="0"/>
                        <a:t> weeds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4.67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Directed stem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6.67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Broadcast trees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17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74674"/>
            <a:ext cx="1457325" cy="917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62915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1 jug of Aspect treats 50% more area vs. </a:t>
            </a:r>
            <a:r>
              <a:rPr lang="en-CA" b="1" dirty="0" err="1" smtClean="0">
                <a:latin typeface="Arial" pitchFamily="34" charset="0"/>
                <a:cs typeface="Arial" pitchFamily="34" charset="0"/>
              </a:rPr>
              <a:t>Tordon</a:t>
            </a:r>
            <a:r>
              <a:rPr lang="en-CA" b="1" dirty="0" smtClean="0">
                <a:latin typeface="Arial" pitchFamily="34" charset="0"/>
                <a:cs typeface="Arial" pitchFamily="34" charset="0"/>
              </a:rPr>
              <a:t> 101</a:t>
            </a:r>
            <a:endParaRPr lang="en-C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28650"/>
            <a:ext cx="8229600" cy="1143000"/>
          </a:xfrm>
        </p:spPr>
        <p:txBody>
          <a:bodyPr/>
          <a:lstStyle/>
          <a:p>
            <a:r>
              <a:rPr lang="en-CA" sz="2400" dirty="0" smtClean="0"/>
              <a:t>Applicator Freedom to Operate</a:t>
            </a:r>
            <a:endParaRPr lang="en-CA" sz="2400" dirty="0"/>
          </a:p>
        </p:txBody>
      </p:sp>
      <p:pic>
        <p:nvPicPr>
          <p:cNvPr id="5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526" y="628650"/>
            <a:ext cx="1736691" cy="1093472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77838" y="2081848"/>
            <a:ext cx="8218487" cy="4329113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Removal of applicator restrictions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Daily application limit per person</a:t>
            </a:r>
          </a:p>
          <a:p>
            <a:pPr lvl="1"/>
            <a:r>
              <a:rPr lang="en-CA" dirty="0" smtClean="0"/>
              <a:t>Respirator requirement for handheld applications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Aspect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February 2015 approval</a:t>
            </a:r>
          </a:p>
          <a:p>
            <a:endParaRPr lang="en-CA" dirty="0" smtClean="0"/>
          </a:p>
          <a:p>
            <a:r>
              <a:rPr lang="en-CA" dirty="0" smtClean="0"/>
              <a:t>Aspect will be available for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  <p:pic>
        <p:nvPicPr>
          <p:cNvPr id="5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526" y="628650"/>
            <a:ext cx="1736691" cy="109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65488" y="365126"/>
            <a:ext cx="8763000" cy="6143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ヒラギノ角ゴ Pro W3" pitchFamily="125" charset="-128"/>
              </a:rPr>
              <a:t>ANOTHER CLEAR CHOICE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979488"/>
            <a:ext cx="6400800" cy="13176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ヒラギノ角ゴ Pro W3" pitchFamily="125" charset="-128"/>
              </a:rPr>
              <a:t>FOR PROFESIONAL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ヒラギノ角ゴ Pro W3" pitchFamily="125" charset="-128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ヒラギノ角ゴ Pro W3" pitchFamily="125" charset="-128"/>
              </a:rPr>
              <a:t>RIGHTS-OF-WAY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ヒラギノ角ゴ Pro W3" pitchFamily="125" charset="-128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ヒラギノ角ゴ Pro W3" pitchFamily="125" charset="-128"/>
              </a:rPr>
              <a:t>MANAGERS</a:t>
            </a:r>
          </a:p>
        </p:txBody>
      </p:sp>
      <p:pic>
        <p:nvPicPr>
          <p:cNvPr id="4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239" y="5124449"/>
            <a:ext cx="2031522" cy="123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40" y="1475740"/>
            <a:ext cx="877456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4786312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Global network of experience and expertise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7 field professionals across Canada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5 support personnel for field staff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ivmexperts.ca</a:t>
            </a: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4114800"/>
          </a:xfrm>
          <a:prstGeom prst="rect">
            <a:avLst/>
          </a:prstGeom>
        </p:spPr>
        <p:txBody>
          <a:bodyPr/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Provides control of hard-to-control woody species including Black Spruce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Excellent control of broadleaf and invasive weeds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Contains 3 active ingredients including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aminopyralid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9589" y="512215"/>
            <a:ext cx="1187211" cy="72024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Enables applications up to the drip line of non-target woody species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Easy to use and has an excellent user safety profile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Excellent for sensitive foliar programs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9589" y="512215"/>
            <a:ext cx="1187211" cy="72024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rPr>
              <a:t>30 DAA</a:t>
            </a:r>
          </a:p>
        </p:txBody>
      </p:sp>
      <p:sp>
        <p:nvSpPr>
          <p:cNvPr id="143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800"/>
            <a:ext cx="38862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rPr>
              <a:t>60 DAA</a:t>
            </a:r>
          </a:p>
        </p:txBody>
      </p:sp>
      <p:pic>
        <p:nvPicPr>
          <p:cNvPr id="7" name="Picture 2" descr="F:\DCIM\104NIKON\DSCN1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84143"/>
            <a:ext cx="3886200" cy="31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DCIM\104NIKON\DSCN09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84143"/>
            <a:ext cx="3886200" cy="31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9589" y="512215"/>
            <a:ext cx="1187211" cy="720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300" y="1903910"/>
            <a:ext cx="3553915" cy="42985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rPr>
              <a:t> 90 DAA</a:t>
            </a:r>
          </a:p>
        </p:txBody>
      </p:sp>
      <p:pic>
        <p:nvPicPr>
          <p:cNvPr id="6" name="Picture 2" descr="F:\DCIM\105NIKON\DSCN1003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/>
          <a:srcRect t="6628" b="6628"/>
          <a:stretch>
            <a:fillRect/>
          </a:stretch>
        </p:blipFill>
        <p:spPr bwMode="auto">
          <a:xfrm>
            <a:off x="457200" y="2333768"/>
            <a:ext cx="3719015" cy="365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DCIM\104NIKON\DSCN0929.JPG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409" y="2333767"/>
            <a:ext cx="4193204" cy="36590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35773" y="1719618"/>
            <a:ext cx="227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Untreated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9589" y="512215"/>
            <a:ext cx="1187211" cy="720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77671" y="1678675"/>
          <a:ext cx="8185315" cy="4315774"/>
        </p:xfrm>
        <a:graphic>
          <a:graphicData uri="http://schemas.openxmlformats.org/drawingml/2006/table">
            <a:tbl>
              <a:tblPr/>
              <a:tblGrid>
                <a:gridCol w="41790"/>
                <a:gridCol w="1135384"/>
                <a:gridCol w="1271473"/>
                <a:gridCol w="634369"/>
                <a:gridCol w="524995"/>
                <a:gridCol w="1866788"/>
                <a:gridCol w="41790"/>
                <a:gridCol w="1115615"/>
                <a:gridCol w="1553111"/>
              </a:tblGrid>
              <a:tr h="40032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  </a:t>
                      </a: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Tree Efficacy - Black Spruce 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ClearView Brush Herbicide             versus Standard-Tordon </a:t>
                      </a: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  <a:r>
                        <a:rPr lang="en-C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Mean Control – All Observations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75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26">
                <a:tc>
                  <a:txBody>
                    <a:bodyPr/>
                    <a:lstStyle/>
                    <a:p>
                      <a:pPr algn="ctr" fontAlgn="b"/>
                      <a:endParaRPr lang="en-CA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Trial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Common Name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BAYER Code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Product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T101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ClearView Brush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2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(g </a:t>
                      </a:r>
                      <a:r>
                        <a:rPr lang="en-C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Pr/ha</a:t>
                      </a:r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 V/V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0.4%V/V + 230 g Pr/ha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4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Surfactant Rate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0.375</a:t>
                      </a:r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V/V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0.375</a:t>
                      </a:r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V/V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4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Surfactant 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Sylgard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Sylgard or Intake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4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4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Mean Control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CA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87.2 %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87.3%</a:t>
                      </a:r>
                      <a:endParaRPr lang="en-CA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4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#Observations over time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CA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(6)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(6)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47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CA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DDH1047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Spruce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PIEMA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276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DDH1047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Spruce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PIEMA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369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DDH1047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Spruce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PIEMA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756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DDH1145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Spruce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PIEMA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379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DDH1145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Spruce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PIEMA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723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176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95" marR="8195" marT="8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DDH1347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Black Spruce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PIEMA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8195" marR="8195" marT="81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9589" y="512215"/>
            <a:ext cx="1187211" cy="72024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19800" y="3752850"/>
            <a:ext cx="2643186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16466"/>
            <a:ext cx="8229600" cy="1143000"/>
          </a:xfrm>
        </p:spPr>
        <p:txBody>
          <a:bodyPr/>
          <a:lstStyle/>
          <a:p>
            <a:r>
              <a:rPr lang="en-CA" dirty="0" smtClean="0"/>
              <a:t>Brush Solutions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  <p:pic>
        <p:nvPicPr>
          <p:cNvPr id="5" name="Picture 6" descr="C:\Users\u392098\Documents\2014 Files\Logos IVM\Industrial Vegetation Management\Garlon XRT (TM)\REBRANDED Garlon XRT logo\JPG for Word\Garlon-XRT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483" y="3882226"/>
            <a:ext cx="1463186" cy="1016915"/>
          </a:xfrm>
          <a:prstGeom prst="rect">
            <a:avLst/>
          </a:prstGeom>
          <a:noFill/>
        </p:spPr>
      </p:pic>
      <p:pic>
        <p:nvPicPr>
          <p:cNvPr id="6" name="Picture 9" descr="C:\Users\u392098\Documents\2014 Files\Logos IVM\Industrial Vegetation Management\Garlon RTU (TM)\REBRANDED Garlon RTU\JPG for Word\Garlon-RTU_CAN_05-600x417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483" y="5066385"/>
            <a:ext cx="1463186" cy="1016915"/>
          </a:xfrm>
          <a:prstGeom prst="rect">
            <a:avLst/>
          </a:prstGeom>
          <a:noFill/>
        </p:spPr>
      </p:pic>
      <p:pic>
        <p:nvPicPr>
          <p:cNvPr id="7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7101" y="1359466"/>
            <a:ext cx="1621121" cy="983480"/>
          </a:xfrm>
          <a:prstGeom prst="rect">
            <a:avLst/>
          </a:prstGeom>
          <a:noFill/>
        </p:spPr>
      </p:pic>
      <p:pic>
        <p:nvPicPr>
          <p:cNvPr id="8" name="Picture 2" descr="C:\Users\u392098\AppData\Local\Microsoft\Windows\Temporary Internet Files\Content.Outlook\E98LZKR8\Aspect Badge_CMYK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7101" y="2836706"/>
            <a:ext cx="1255143" cy="790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62668" y="3084299"/>
            <a:ext cx="553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Trusted  brush control, cost effective and easy to use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8222" y="1707932"/>
            <a:ext cx="638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Control of tough brush, perfect for sensitive programs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2668" y="5345668"/>
            <a:ext cx="66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Convenient ready to use product for selective brush control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2244" y="42291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 Reliable deciduous brush control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50" y="625475"/>
            <a:ext cx="8208960" cy="923925"/>
          </a:xfrm>
        </p:spPr>
        <p:txBody>
          <a:bodyPr/>
          <a:lstStyle/>
          <a:p>
            <a:r>
              <a:rPr lang="en-CA" dirty="0" smtClean="0"/>
              <a:t>IVM Adjuvant - Gateway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838" y="1934527"/>
            <a:ext cx="8218487" cy="4329113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Gateway is an adjuvant registered for use with a variety of IVM products in Canada</a:t>
            </a:r>
          </a:p>
          <a:p>
            <a:endParaRPr lang="en-CA" dirty="0" smtClean="0"/>
          </a:p>
          <a:p>
            <a:r>
              <a:rPr lang="en-CA" dirty="0" smtClean="0"/>
              <a:t>Gateway is a blend of non-ionic surfactants and an innovative Paraffinic Oil unique to Dow </a:t>
            </a:r>
            <a:r>
              <a:rPr lang="en-CA" dirty="0" err="1" smtClean="0"/>
              <a:t>AgroSciences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This adjuvant has undergone extensive testing globally and is widely used in AUS and NZ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500"/>
            <a:ext cx="8229600" cy="1143000"/>
          </a:xfrm>
        </p:spPr>
        <p:txBody>
          <a:bodyPr/>
          <a:lstStyle/>
          <a:p>
            <a:r>
              <a:rPr lang="en-CA" dirty="0" smtClean="0"/>
              <a:t>IVM Adjuvant - Gateway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838" y="1943100"/>
            <a:ext cx="8218487" cy="4329113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Registered Rates = 0.25-1% v/v 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Gateway will be included with purchases of </a:t>
            </a:r>
            <a:r>
              <a:rPr lang="en-CA" dirty="0" err="1" smtClean="0"/>
              <a:t>ClearView</a:t>
            </a:r>
            <a:r>
              <a:rPr lang="en-CA" dirty="0" smtClean="0"/>
              <a:t> and Sightline in 2015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Gateway can be used as a replacement to </a:t>
            </a:r>
            <a:r>
              <a:rPr lang="en-CA" dirty="0" err="1" smtClean="0"/>
              <a:t>Sylgard</a:t>
            </a:r>
            <a:r>
              <a:rPr lang="en-CA" dirty="0" smtClean="0"/>
              <a:t> or </a:t>
            </a:r>
            <a:r>
              <a:rPr lang="en-CA" dirty="0" err="1" smtClean="0"/>
              <a:t>Xiameter</a:t>
            </a:r>
            <a:r>
              <a:rPr lang="en-CA" dirty="0" smtClean="0"/>
              <a:t> Fluid for use with products such as </a:t>
            </a:r>
            <a:r>
              <a:rPr lang="en-CA" dirty="0" err="1" smtClean="0"/>
              <a:t>ClearView</a:t>
            </a:r>
            <a:r>
              <a:rPr lang="en-CA" dirty="0" smtClean="0"/>
              <a:t> Brush and Aspect (2015) for hard-to-control brush applications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/>
              <a:t>Thank you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1143000" y="2057400"/>
            <a:ext cx="78232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528" y="2208"/>
              </a:cxn>
              <a:cxn ang="0">
                <a:pos x="528" y="1728"/>
              </a:cxn>
              <a:cxn ang="0">
                <a:pos x="2688" y="1584"/>
              </a:cxn>
              <a:cxn ang="0">
                <a:pos x="1344" y="624"/>
              </a:cxn>
              <a:cxn ang="0">
                <a:pos x="4416" y="720"/>
              </a:cxn>
              <a:cxn ang="0">
                <a:pos x="4416" y="0"/>
              </a:cxn>
            </a:cxnLst>
            <a:rect l="0" t="0" r="r" b="b"/>
            <a:pathLst>
              <a:path w="4928" h="2640">
                <a:moveTo>
                  <a:pt x="0" y="2640"/>
                </a:moveTo>
                <a:cubicBezTo>
                  <a:pt x="220" y="2500"/>
                  <a:pt x="440" y="2360"/>
                  <a:pt x="528" y="2208"/>
                </a:cubicBezTo>
                <a:cubicBezTo>
                  <a:pt x="616" y="2056"/>
                  <a:pt x="168" y="1832"/>
                  <a:pt x="528" y="1728"/>
                </a:cubicBezTo>
                <a:cubicBezTo>
                  <a:pt x="888" y="1624"/>
                  <a:pt x="2552" y="1768"/>
                  <a:pt x="2688" y="1584"/>
                </a:cubicBezTo>
                <a:cubicBezTo>
                  <a:pt x="2824" y="1400"/>
                  <a:pt x="1056" y="768"/>
                  <a:pt x="1344" y="624"/>
                </a:cubicBezTo>
                <a:cubicBezTo>
                  <a:pt x="1632" y="480"/>
                  <a:pt x="3904" y="824"/>
                  <a:pt x="4416" y="720"/>
                </a:cubicBezTo>
                <a:cubicBezTo>
                  <a:pt x="4928" y="616"/>
                  <a:pt x="4672" y="308"/>
                  <a:pt x="4416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2757293" cy="461665"/>
          </a:xfrm>
          <a:prstGeom prst="rect">
            <a:avLst/>
          </a:prstGeom>
          <a:solidFill>
            <a:srgbClr val="FFCC66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66"/>
                </a:solidFill>
                <a:latin typeface="Arial" charset="0"/>
              </a:rPr>
              <a:t>Picloram</a:t>
            </a:r>
            <a:r>
              <a:rPr lang="en-US" sz="2400" b="1" dirty="0" smtClean="0">
                <a:solidFill>
                  <a:srgbClr val="003366"/>
                </a:solidFill>
                <a:latin typeface="Arial" charset="0"/>
              </a:rPr>
              <a:t> – 1960’s</a:t>
            </a:r>
            <a:endParaRPr lang="en-US" sz="24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4078288"/>
            <a:ext cx="2756332" cy="461665"/>
          </a:xfrm>
          <a:prstGeom prst="rect">
            <a:avLst/>
          </a:prstGeom>
          <a:solidFill>
            <a:srgbClr val="99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66"/>
                </a:solidFill>
                <a:latin typeface="Arial" charset="0"/>
              </a:rPr>
              <a:t>Triclopyr</a:t>
            </a:r>
            <a:r>
              <a:rPr lang="en-US" sz="2400" b="1" dirty="0" smtClean="0">
                <a:solidFill>
                  <a:srgbClr val="003366"/>
                </a:solidFill>
                <a:latin typeface="Arial" charset="0"/>
              </a:rPr>
              <a:t> – 1980’s</a:t>
            </a:r>
            <a:endParaRPr lang="en-US" sz="24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32375" y="3621088"/>
            <a:ext cx="2960875" cy="461665"/>
          </a:xfrm>
          <a:prstGeom prst="rect">
            <a:avLst/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66"/>
                </a:solidFill>
                <a:latin typeface="Arial" charset="0"/>
              </a:rPr>
              <a:t>Clopyralid</a:t>
            </a:r>
            <a:r>
              <a:rPr lang="en-US" sz="2400" b="1" dirty="0" smtClean="0">
                <a:solidFill>
                  <a:srgbClr val="003366"/>
                </a:solidFill>
                <a:latin typeface="Arial" charset="0"/>
              </a:rPr>
              <a:t> – 2000’s</a:t>
            </a:r>
            <a:endParaRPr lang="en-US" sz="24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234300" y="1371600"/>
            <a:ext cx="2733441" cy="46166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66"/>
                </a:solidFill>
                <a:latin typeface="Arial" charset="0"/>
              </a:rPr>
              <a:t>Fluroxypyr</a:t>
            </a:r>
            <a:r>
              <a:rPr lang="en-US" sz="2400" b="1" dirty="0" smtClean="0">
                <a:solidFill>
                  <a:srgbClr val="003366"/>
                </a:solidFill>
                <a:latin typeface="Arial" charset="0"/>
              </a:rPr>
              <a:t> - 2012</a:t>
            </a:r>
            <a:endParaRPr lang="en-US" sz="24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984932" y="2288232"/>
            <a:ext cx="3492068" cy="461665"/>
          </a:xfrm>
          <a:prstGeom prst="rect">
            <a:avLst/>
          </a:prstGeom>
          <a:solidFill>
            <a:srgbClr val="00990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Aminopyralid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- 2006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849500" y="215531"/>
            <a:ext cx="7143750" cy="1371600"/>
          </a:xfrm>
          <a:noFill/>
          <a:ln/>
        </p:spPr>
        <p:txBody>
          <a:bodyPr lIns="92075" tIns="46038" rIns="92075" bIns="46038" anchor="b"/>
          <a:lstStyle/>
          <a:p>
            <a:pPr algn="l" eaLnBrk="0" hangingPunct="0">
              <a:spcBef>
                <a:spcPct val="50000"/>
              </a:spcBef>
            </a:pPr>
            <a:r>
              <a:rPr lang="en-US" sz="1800" dirty="0" smtClean="0"/>
              <a:t>Dow </a:t>
            </a:r>
            <a:r>
              <a:rPr lang="en-US" sz="1800" dirty="0" err="1" smtClean="0"/>
              <a:t>AgroSciences</a:t>
            </a:r>
            <a:r>
              <a:rPr lang="en-US" sz="1800" dirty="0" smtClean="0"/>
              <a:t> Pyridine Chemistry</a:t>
            </a:r>
            <a:r>
              <a:rPr lang="en-US" sz="2400" dirty="0"/>
              <a:t/>
            </a:r>
            <a:br>
              <a:rPr lang="en-US" sz="2400" dirty="0"/>
            </a:br>
            <a:endParaRPr lang="en-US" sz="1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1524000" y="6248400"/>
            <a:ext cx="6096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ivmexperts.ca</a:t>
            </a:r>
            <a:endParaRPr lang="en-US"/>
          </a:p>
        </p:txBody>
      </p:sp>
      <p:pic>
        <p:nvPicPr>
          <p:cNvPr id="12" name="Picture 2" descr="C:\Users\u392098\Documents\IVMExperts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19" y="1587131"/>
            <a:ext cx="1772381" cy="4772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 animBg="1"/>
      <p:bldP spid="28678" grpId="0" animBg="1"/>
      <p:bldP spid="286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392098\Documents\2014 Files\Logos IVM\Industrial Vegetation Management\Tordon 22K (TM)\REBRANDED Tordon 22K logo\JPG for Word\Tordon_22K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104" y="5364871"/>
            <a:ext cx="776978" cy="540000"/>
          </a:xfrm>
          <a:prstGeom prst="rect">
            <a:avLst/>
          </a:prstGeom>
          <a:noFill/>
        </p:spPr>
      </p:pic>
      <p:pic>
        <p:nvPicPr>
          <p:cNvPr id="10" name="Picture 3" descr="C:\Users\u392098\Documents\2014 Files\Logos IVM\Industrial Vegetation Management\Tordon 101 (TM)\REBRANDED Tordon 101 logo\JPG for Word\Tordon-101_CAN_05-600x417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104" y="4879248"/>
            <a:ext cx="776978" cy="540000"/>
          </a:xfrm>
          <a:prstGeom prst="rect">
            <a:avLst/>
          </a:prstGeom>
          <a:noFill/>
        </p:spPr>
      </p:pic>
      <p:pic>
        <p:nvPicPr>
          <p:cNvPr id="11" name="Picture 2" descr="C:\Users\u392098\Documents\2014 Files\Logos IVM\Industrial Vegetation Management\Tordon 22K (TM)\REBRANDED Tordon 22K logo\JPG for Word\Tordon_22K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960" y="5386642"/>
            <a:ext cx="776978" cy="540000"/>
          </a:xfrm>
          <a:prstGeom prst="rect">
            <a:avLst/>
          </a:prstGeom>
          <a:noFill/>
        </p:spPr>
      </p:pic>
      <p:pic>
        <p:nvPicPr>
          <p:cNvPr id="12" name="Picture 3" descr="C:\Users\u392098\Documents\2014 Files\Logos IVM\Industrial Vegetation Management\Tordon 101 (TM)\REBRANDED Tordon 101 logo\JPG for Word\Tordon-101_CAN_05-600x417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5069" y="4873378"/>
            <a:ext cx="776978" cy="540000"/>
          </a:xfrm>
          <a:prstGeom prst="rect">
            <a:avLst/>
          </a:prstGeom>
          <a:noFill/>
        </p:spPr>
      </p:pic>
      <p:pic>
        <p:nvPicPr>
          <p:cNvPr id="13" name="Picture 2" descr="C:\Users\u392098\Documents\2014 Files\Logos IVM\Industrial Vegetation Management\Tordon 22K (TM)\REBRANDED Tordon 22K logo\JPG for Word\Tordon_22K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1685" y="5398518"/>
            <a:ext cx="776978" cy="540000"/>
          </a:xfrm>
          <a:prstGeom prst="rect">
            <a:avLst/>
          </a:prstGeom>
          <a:noFill/>
        </p:spPr>
      </p:pic>
      <p:pic>
        <p:nvPicPr>
          <p:cNvPr id="14" name="Picture 3" descr="C:\Users\u392098\Documents\2014 Files\Logos IVM\Industrial Vegetation Management\Tordon 101 (TM)\REBRANDED Tordon 101 logo\JPG for Word\Tordon-101_CAN_05-600x417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794" y="4872540"/>
            <a:ext cx="776978" cy="540000"/>
          </a:xfrm>
          <a:prstGeom prst="rect">
            <a:avLst/>
          </a:prstGeom>
          <a:noFill/>
        </p:spPr>
      </p:pic>
      <p:pic>
        <p:nvPicPr>
          <p:cNvPr id="15" name="Picture 2" descr="C:\Users\u392098\Documents\2014 Files\Logos IVM\Industrial Vegetation Management\Tordon 22K (TM)\REBRANDED Tordon 22K logo\JPG for Word\Tordon_22K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8225" y="5374140"/>
            <a:ext cx="776979" cy="540000"/>
          </a:xfrm>
          <a:prstGeom prst="rect">
            <a:avLst/>
          </a:prstGeom>
          <a:noFill/>
        </p:spPr>
      </p:pic>
      <p:pic>
        <p:nvPicPr>
          <p:cNvPr id="16" name="Picture 3" descr="C:\Users\u392098\Documents\2014 Files\Logos IVM\Industrial Vegetation Management\Tordon 101 (TM)\REBRANDED Tordon 101 logo\JPG for Word\Tordon-101_CAN_05-600x417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37" y="4876137"/>
            <a:ext cx="776978" cy="540000"/>
          </a:xfrm>
          <a:prstGeom prst="rect">
            <a:avLst/>
          </a:prstGeom>
          <a:noFill/>
        </p:spPr>
      </p:pic>
      <p:pic>
        <p:nvPicPr>
          <p:cNvPr id="17" name="Picture 2" descr="C:\Users\u392098\Documents\2014 Files\Logos IVM\Industrial Vegetation Management\Tordon 22K (TM)\REBRANDED Tordon 22K logo\JPG for Word\Tordon_22K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451" y="5352994"/>
            <a:ext cx="776978" cy="540000"/>
          </a:xfrm>
          <a:prstGeom prst="rect">
            <a:avLst/>
          </a:prstGeom>
          <a:noFill/>
        </p:spPr>
      </p:pic>
      <p:pic>
        <p:nvPicPr>
          <p:cNvPr id="18" name="Picture 3" descr="C:\Users\u392098\Documents\2014 Files\Logos IVM\Industrial Vegetation Management\Tordon 101 (TM)\REBRANDED Tordon 101 logo\JPG for Word\Tordon-101_CAN_05-600x417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559" y="4853505"/>
            <a:ext cx="776978" cy="540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728953" y="5922578"/>
            <a:ext cx="82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1970’s</a:t>
            </a:r>
            <a:endParaRPr lang="en-C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90193" y="5906813"/>
            <a:ext cx="69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1990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1077" y="5906813"/>
            <a:ext cx="69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2000</a:t>
            </a:r>
            <a:endParaRPr lang="en-CA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9255" y="5906813"/>
            <a:ext cx="69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2006</a:t>
            </a:r>
            <a:endParaRPr lang="en-C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27077" y="5922578"/>
            <a:ext cx="69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2013</a:t>
            </a:r>
          </a:p>
        </p:txBody>
      </p:sp>
      <p:pic>
        <p:nvPicPr>
          <p:cNvPr id="30" name="Picture 4" descr="C:\Users\u392098\Documents\2014 Files\Logos IVM\Industrial Vegetation Management\Vantage XRT (TM)\REBRANDED Vantage XRT\JPG for Word\Vantage-XRT_CAN_05-637x417p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494" y="4333383"/>
            <a:ext cx="824892" cy="540000"/>
          </a:xfrm>
          <a:prstGeom prst="rect">
            <a:avLst/>
          </a:prstGeom>
          <a:noFill/>
        </p:spPr>
      </p:pic>
      <p:pic>
        <p:nvPicPr>
          <p:cNvPr id="35" name="Picture 5" descr="C:\Users\u392098\Documents\2014 Files\Logos IVM\Forestry\Vantage Forestry (TM)\Vantage Forestry _COLO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6483" y="4366471"/>
            <a:ext cx="699029" cy="540000"/>
          </a:xfrm>
          <a:prstGeom prst="rect">
            <a:avLst/>
          </a:prstGeom>
          <a:noFill/>
        </p:spPr>
      </p:pic>
      <p:pic>
        <p:nvPicPr>
          <p:cNvPr id="36" name="Picture 5" descr="C:\Users\u392098\Documents\2014 Files\Logos IVM\Forestry\Vantage Forestry (TM)\Vantage Forestry _COLOU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3643" y="4345450"/>
            <a:ext cx="699029" cy="540000"/>
          </a:xfrm>
          <a:prstGeom prst="rect">
            <a:avLst/>
          </a:prstGeom>
          <a:noFill/>
        </p:spPr>
      </p:pic>
      <p:pic>
        <p:nvPicPr>
          <p:cNvPr id="40" name="Picture 6" descr="C:\Users\u392098\Documents\2014 Files\Logos IVM\Industrial Vegetation Management\Garlon XRT (TM)\REBRANDED Garlon XRT logo\JPG for Word\Garlon-XRT_CAN_05-600x417p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8595" y="3802606"/>
            <a:ext cx="776978" cy="540000"/>
          </a:xfrm>
          <a:prstGeom prst="rect">
            <a:avLst/>
          </a:prstGeom>
          <a:noFill/>
        </p:spPr>
      </p:pic>
      <p:pic>
        <p:nvPicPr>
          <p:cNvPr id="41" name="Picture 7" descr="C:\Users\u392098\Documents\2014 Files\Logos IVM\Forestry\Release Silvicultural (TM)\Release Silvicultural _COLOU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3561" y="4349338"/>
            <a:ext cx="712871" cy="540000"/>
          </a:xfrm>
          <a:prstGeom prst="rect">
            <a:avLst/>
          </a:prstGeom>
          <a:noFill/>
        </p:spPr>
      </p:pic>
      <p:pic>
        <p:nvPicPr>
          <p:cNvPr id="42" name="Picture 6" descr="C:\Users\u392098\Documents\2014 Files\Logos IVM\Industrial Vegetation Management\Garlon XRT (TM)\REBRANDED Garlon XRT logo\JPG for Word\Garlon-XRT_CAN_05-600x417p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1009" y="3266580"/>
            <a:ext cx="776978" cy="540000"/>
          </a:xfrm>
          <a:prstGeom prst="rect">
            <a:avLst/>
          </a:prstGeom>
          <a:noFill/>
        </p:spPr>
      </p:pic>
      <p:pic>
        <p:nvPicPr>
          <p:cNvPr id="43" name="Picture 7" descr="C:\Users\u392098\Documents\2014 Files\Logos IVM\Forestry\Release Silvicultural (TM)\Release Silvicultural _COLOU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0208" y="3797545"/>
            <a:ext cx="712871" cy="540000"/>
          </a:xfrm>
          <a:prstGeom prst="rect">
            <a:avLst/>
          </a:prstGeom>
          <a:noFill/>
        </p:spPr>
      </p:pic>
      <p:pic>
        <p:nvPicPr>
          <p:cNvPr id="44" name="Picture 6" descr="C:\Users\u392098\Documents\2014 Files\Logos IVM\Industrial Vegetation Management\Garlon XRT (TM)\REBRANDED Garlon XRT logo\JPG for Word\Garlon-XRT_CAN_05-600x417p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3423" y="3282345"/>
            <a:ext cx="776978" cy="540000"/>
          </a:xfrm>
          <a:prstGeom prst="rect">
            <a:avLst/>
          </a:prstGeom>
          <a:noFill/>
        </p:spPr>
      </p:pic>
      <p:pic>
        <p:nvPicPr>
          <p:cNvPr id="45" name="Picture 7" descr="C:\Users\u392098\Documents\2014 Files\Logos IVM\Forestry\Release Silvicultural (TM)\Release Silvicultural _COLOU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2622" y="3813310"/>
            <a:ext cx="712871" cy="540000"/>
          </a:xfrm>
          <a:prstGeom prst="rect">
            <a:avLst/>
          </a:prstGeom>
          <a:noFill/>
        </p:spPr>
      </p:pic>
      <p:pic>
        <p:nvPicPr>
          <p:cNvPr id="46" name="Picture 6" descr="C:\Users\u392098\Documents\2014 Files\Logos IVM\Industrial Vegetation Management\Garlon XRT (TM)\REBRANDED Garlon XRT logo\JPG for Word\Garlon-XRT_CAN_05-600x417p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4816" y="3828883"/>
            <a:ext cx="776978" cy="540000"/>
          </a:xfrm>
          <a:prstGeom prst="rect">
            <a:avLst/>
          </a:prstGeom>
          <a:noFill/>
        </p:spPr>
      </p:pic>
      <p:pic>
        <p:nvPicPr>
          <p:cNvPr id="47" name="Picture 2" descr="C:\Users\u392098\Documents\2014 Files\Logos IVM\Industrial Vegetation Management\Tordon 22K (TM)\REBRANDED Tordon 22K logo\JPG for Word\Tordon_22K_CAN_05-600x417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0843" y="5379270"/>
            <a:ext cx="776978" cy="5400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7588469" y="5917323"/>
            <a:ext cx="69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u="sng" dirty="0" smtClean="0"/>
              <a:t>2015</a:t>
            </a:r>
          </a:p>
        </p:txBody>
      </p:sp>
      <p:pic>
        <p:nvPicPr>
          <p:cNvPr id="50" name="Picture 4" descr="C:\Users\u392098\Documents\2014 Files\Logos IVM\Industrial Vegetation Management\Vantage XRT (TM)\REBRANDED Vantage XRT\JPG for Word\Vantage-XRT_CAN_05-637x417p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886" y="4853838"/>
            <a:ext cx="824892" cy="540000"/>
          </a:xfrm>
          <a:prstGeom prst="rect">
            <a:avLst/>
          </a:prstGeom>
          <a:noFill/>
        </p:spPr>
      </p:pic>
      <p:pic>
        <p:nvPicPr>
          <p:cNvPr id="51" name="Picture 6" descr="C:\Users\u392098\Documents\2014 Files\Logos IVM\Industrial Vegetation Management\Garlon XRT (TM)\REBRANDED Garlon XRT logo\JPG for Word\Garlon-XRT_CAN_05-600x417p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6208" y="4349338"/>
            <a:ext cx="776978" cy="540000"/>
          </a:xfrm>
          <a:prstGeom prst="rect">
            <a:avLst/>
          </a:prstGeom>
          <a:noFill/>
        </p:spPr>
      </p:pic>
      <p:pic>
        <p:nvPicPr>
          <p:cNvPr id="20488" name="Picture 8" descr="C:\Users\u392098\Documents\2014 Files\Logos IVM\Industrial Vegetation Management\Lontrel 360\REBRANDED Lontrel 360\JPG for Word\Lontrel-360_CAN_05-600v417pi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444" y="3324582"/>
            <a:ext cx="776978" cy="540000"/>
          </a:xfrm>
          <a:prstGeom prst="rect">
            <a:avLst/>
          </a:prstGeom>
          <a:noFill/>
        </p:spPr>
      </p:pic>
      <p:pic>
        <p:nvPicPr>
          <p:cNvPr id="54" name="Picture 8" descr="C:\Users\u392098\Documents\2014 Files\Logos IVM\Industrial Vegetation Management\Lontrel 360\REBRANDED Lontrel 360\JPG for Word\Lontrel-360_CAN_05-600v417pi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4306" y="2793615"/>
            <a:ext cx="776978" cy="540000"/>
          </a:xfrm>
          <a:prstGeom prst="rect">
            <a:avLst/>
          </a:prstGeom>
          <a:noFill/>
        </p:spPr>
      </p:pic>
      <p:pic>
        <p:nvPicPr>
          <p:cNvPr id="55" name="Picture 8" descr="C:\Users\u392098\Documents\2014 Files\Logos IVM\Industrial Vegetation Management\Lontrel 360\REBRANDED Lontrel 360\JPG for Word\Lontrel-360_CAN_05-600v417pi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3935" y="2772596"/>
            <a:ext cx="776978" cy="540000"/>
          </a:xfrm>
          <a:prstGeom prst="rect">
            <a:avLst/>
          </a:prstGeom>
          <a:noFill/>
        </p:spPr>
      </p:pic>
      <p:pic>
        <p:nvPicPr>
          <p:cNvPr id="56" name="Picture 8" descr="C:\Users\u392098\Documents\2014 Files\Logos IVM\Industrial Vegetation Management\Lontrel 360\REBRANDED Lontrel 360\JPG for Word\Lontrel-360_CAN_05-600v417pi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01" y="2751575"/>
            <a:ext cx="776978" cy="540000"/>
          </a:xfrm>
          <a:prstGeom prst="rect">
            <a:avLst/>
          </a:prstGeom>
          <a:noFill/>
        </p:spPr>
      </p:pic>
      <p:pic>
        <p:nvPicPr>
          <p:cNvPr id="20489" name="Picture 9" descr="C:\Users\u392098\Documents\2014 Files\Logos IVM\Industrial Vegetation Management\Garlon RTU (TM)\REBRANDED Garlon RTU\JPG for Word\Garlon-RTU_CAN_05-600x417pi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445" y="3844843"/>
            <a:ext cx="776978" cy="540000"/>
          </a:xfrm>
          <a:prstGeom prst="rect">
            <a:avLst/>
          </a:prstGeom>
          <a:noFill/>
        </p:spPr>
      </p:pic>
      <p:pic>
        <p:nvPicPr>
          <p:cNvPr id="58" name="Picture 9" descr="C:\Users\u392098\Documents\2014 Files\Logos IVM\Industrial Vegetation Management\Garlon RTU (TM)\REBRANDED Garlon RTU\JPG for Word\Garlon-RTU_CAN_05-600x417pi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0072" y="3329643"/>
            <a:ext cx="776978" cy="540000"/>
          </a:xfrm>
          <a:prstGeom prst="rect">
            <a:avLst/>
          </a:prstGeom>
          <a:noFill/>
        </p:spPr>
      </p:pic>
      <p:pic>
        <p:nvPicPr>
          <p:cNvPr id="20490" name="Picture 10" descr="C:\Users\u392098\Documents\2014 Files\Logos IVM\Industrial Vegetation Management\Milestone (TM)\REBRANDED Milestone\JPG for Word\Milestone_CAN_05-600x417pi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445" y="2820085"/>
            <a:ext cx="776978" cy="540000"/>
          </a:xfrm>
          <a:prstGeom prst="rect">
            <a:avLst/>
          </a:prstGeom>
          <a:noFill/>
        </p:spPr>
      </p:pic>
      <p:pic>
        <p:nvPicPr>
          <p:cNvPr id="60" name="Picture 10" descr="C:\Users\u392098\Documents\2014 Files\Logos IVM\Industrial Vegetation Management\Milestone (TM)\REBRANDED Milestone\JPG for Word\Milestone_CAN_05-600x417pi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44306" y="2289120"/>
            <a:ext cx="776978" cy="540000"/>
          </a:xfrm>
          <a:prstGeom prst="rect">
            <a:avLst/>
          </a:prstGeom>
          <a:noFill/>
        </p:spPr>
      </p:pic>
      <p:pic>
        <p:nvPicPr>
          <p:cNvPr id="61" name="Picture 10" descr="C:\Users\u392098\Documents\2014 Files\Logos IVM\Industrial Vegetation Management\Milestone (TM)\REBRANDED Milestone\JPG for Word\Milestone_CAN_05-600x417pi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8169" y="2268099"/>
            <a:ext cx="776978" cy="540000"/>
          </a:xfrm>
          <a:prstGeom prst="rect">
            <a:avLst/>
          </a:prstGeom>
          <a:noFill/>
        </p:spPr>
      </p:pic>
      <p:pic>
        <p:nvPicPr>
          <p:cNvPr id="20491" name="Picture 11" descr="C:\Users\u392098\Documents\2014 Files\Logos IVM\Industrial Vegetation Management\ClearView (TM)\REBRANDED Clearview\JPG for Word\ClearView_USA_05-600x4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445" y="2284058"/>
            <a:ext cx="776978" cy="540000"/>
          </a:xfrm>
          <a:prstGeom prst="rect">
            <a:avLst/>
          </a:prstGeom>
          <a:noFill/>
        </p:spPr>
      </p:pic>
      <p:pic>
        <p:nvPicPr>
          <p:cNvPr id="63" name="Picture 11" descr="C:\Users\u392098\Documents\2014 Files\Logos IVM\Industrial Vegetation Management\ClearView (TM)\REBRANDED Clearview\JPG for Word\ClearView_USA_05-600x4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8542" y="1768857"/>
            <a:ext cx="776978" cy="540000"/>
          </a:xfrm>
          <a:prstGeom prst="rect">
            <a:avLst/>
          </a:prstGeom>
          <a:noFill/>
        </p:spPr>
      </p:pic>
      <p:pic>
        <p:nvPicPr>
          <p:cNvPr id="20492" name="Picture 12" descr="C:\Users\u392098\Documents\2014 Files\Logos IVM\Industrial Vegetation Management\Sightline (TM)\Rebranded Sightline logos\JPG for Word\Sightline_CAN_05-600x417pix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16210" y="1748030"/>
            <a:ext cx="776978" cy="540000"/>
          </a:xfrm>
          <a:prstGeom prst="rect">
            <a:avLst/>
          </a:prstGeom>
          <a:noFill/>
        </p:spPr>
      </p:pic>
      <p:pic>
        <p:nvPicPr>
          <p:cNvPr id="65" name="Picture 12" descr="C:\Users\u392098\Documents\2014 Files\Logos IVM\Industrial Vegetation Management\Sightline (TM)\Rebranded Sightline logos\JPG for Word\Sightline_CAN_05-600x417pix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8542" y="1232830"/>
            <a:ext cx="776978" cy="540000"/>
          </a:xfrm>
          <a:prstGeom prst="rect">
            <a:avLst/>
          </a:prstGeom>
          <a:noFill/>
        </p:spPr>
      </p:pic>
      <p:pic>
        <p:nvPicPr>
          <p:cNvPr id="20493" name="Picture 13" descr="C:\Users\u392098\Documents\2014 Files\Logos IVM\Industrial Vegetation Management\ClearView Brush\clearview_logo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88469" y="1208030"/>
            <a:ext cx="890110" cy="540000"/>
          </a:xfrm>
          <a:prstGeom prst="rect">
            <a:avLst/>
          </a:prstGeom>
          <a:noFill/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977460" y="445760"/>
            <a:ext cx="6159590" cy="4227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7" name="Picture 2" descr="C:\Users\u392098\Documents\IVMExperts 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1219" y="1587131"/>
            <a:ext cx="1772381" cy="477233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497725" y="3058510"/>
            <a:ext cx="1150883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Picloram</a:t>
            </a:r>
            <a:endParaRPr lang="en-CA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913588" y="704192"/>
            <a:ext cx="1282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Aminopyralid</a:t>
            </a:r>
            <a:endParaRPr lang="en-CA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2716924" y="2243958"/>
            <a:ext cx="1150883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Triclopyr</a:t>
            </a:r>
            <a:endParaRPr lang="en-CA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799489" y="1481960"/>
            <a:ext cx="1150883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Clopyralid</a:t>
            </a:r>
            <a:endParaRPr lang="en-CA" sz="1400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  <p:pic>
        <p:nvPicPr>
          <p:cNvPr id="1026" name="Picture 2" descr="C:\Users\u392098\AppData\Local\Microsoft\Windows\Temporary Internet Files\Content.Outlook\E98LZKR8\Aspect Badge_CMYK (2)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04496" y="691827"/>
            <a:ext cx="702282" cy="442177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361219" y="5199105"/>
            <a:ext cx="82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u="sng" dirty="0" smtClean="0"/>
              <a:t>1964</a:t>
            </a:r>
            <a:endParaRPr lang="en-CA" sz="1400" b="1" u="sng" dirty="0"/>
          </a:p>
        </p:txBody>
      </p:sp>
      <p:sp>
        <p:nvSpPr>
          <p:cNvPr id="70" name="Right Arrow 69"/>
          <p:cNvSpPr/>
          <p:nvPr/>
        </p:nvSpPr>
        <p:spPr>
          <a:xfrm>
            <a:off x="945930" y="5258652"/>
            <a:ext cx="551795" cy="153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972"/>
            <a:ext cx="8229600" cy="1500877"/>
          </a:xfrm>
        </p:spPr>
        <p:txBody>
          <a:bodyPr/>
          <a:lstStyle/>
          <a:p>
            <a:r>
              <a:rPr lang="en-CA" dirty="0" smtClean="0"/>
              <a:t>Aspect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ClearView</a:t>
            </a:r>
            <a:r>
              <a:rPr lang="en-CA" dirty="0" smtClean="0"/>
              <a:t> Brush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Brush Portfolio </a:t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838" y="1492250"/>
            <a:ext cx="8218487" cy="4329113"/>
          </a:xfrm>
          <a:prstGeom prst="rect">
            <a:avLst/>
          </a:prstGeom>
        </p:spPr>
        <p:txBody>
          <a:bodyPr/>
          <a:lstStyle/>
          <a:p>
            <a:r>
              <a:rPr lang="pt-BR" b="1" dirty="0" smtClean="0"/>
              <a:t>The new Tordon 101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Picloram, present as triisopropanolamine salt 97.5 g/L </a:t>
            </a:r>
          </a:p>
          <a:p>
            <a:pPr>
              <a:buNone/>
            </a:pPr>
            <a:r>
              <a:rPr lang="en-CA" dirty="0" smtClean="0"/>
              <a:t>    2,4-D, present as </a:t>
            </a:r>
            <a:r>
              <a:rPr lang="en-CA" dirty="0" err="1" smtClean="0"/>
              <a:t>choline</a:t>
            </a:r>
            <a:r>
              <a:rPr lang="en-CA" dirty="0" smtClean="0"/>
              <a:t> salt 360 g </a:t>
            </a:r>
            <a:r>
              <a:rPr lang="en-CA" dirty="0" err="1" smtClean="0"/>
              <a:t>a.e</a:t>
            </a:r>
            <a:r>
              <a:rPr lang="en-CA" dirty="0" smtClean="0"/>
              <a:t>./L </a:t>
            </a:r>
          </a:p>
          <a:p>
            <a:endParaRPr lang="en-CA" dirty="0" smtClean="0"/>
          </a:p>
          <a:p>
            <a:r>
              <a:rPr lang="en-CA" dirty="0" smtClean="0"/>
              <a:t>Pending PMRA approval - February 2015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5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526" y="762000"/>
            <a:ext cx="1736691" cy="109347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838" y="1855472"/>
            <a:ext cx="8218487" cy="432911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dirty="0" smtClean="0"/>
              <a:t>2014 Research Authorizations: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24 – 4 ha RA’s across Canada</a:t>
            </a:r>
          </a:p>
          <a:p>
            <a:r>
              <a:rPr lang="en-CA" dirty="0" smtClean="0"/>
              <a:t>Ground application</a:t>
            </a:r>
          </a:p>
          <a:p>
            <a:pPr lvl="1"/>
            <a:r>
              <a:rPr lang="en-CA" dirty="0" smtClean="0"/>
              <a:t>Broadcast</a:t>
            </a:r>
          </a:p>
          <a:p>
            <a:pPr lvl="1"/>
            <a:r>
              <a:rPr lang="en-CA" dirty="0" smtClean="0"/>
              <a:t>Hose &amp; Handgun</a:t>
            </a:r>
          </a:p>
          <a:p>
            <a:r>
              <a:rPr lang="en-CA" dirty="0" smtClean="0"/>
              <a:t>All applications applied with GF-303 surfactant</a:t>
            </a:r>
          </a:p>
          <a:p>
            <a:r>
              <a:rPr lang="en-CA" dirty="0" smtClean="0"/>
              <a:t>Thanks to Great Lakes Power, Algoma Power, CP Rail, Asplundh, JL Vegetation Solutions Ltd, Spectrum Resource Ltd.</a:t>
            </a:r>
            <a:endParaRPr lang="en-CA" dirty="0"/>
          </a:p>
        </p:txBody>
      </p:sp>
      <p:pic>
        <p:nvPicPr>
          <p:cNvPr id="1026" name="Picture 2" descr="C:\Users\u392098\AppData\Local\Microsoft\Windows\Temporary Internet Files\Content.Outlook\E98LZKR8\Aspect Badge_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526" y="762000"/>
            <a:ext cx="1736691" cy="109347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8792" y="2614612"/>
            <a:ext cx="8208960" cy="923925"/>
          </a:xfrm>
        </p:spPr>
        <p:txBody>
          <a:bodyPr/>
          <a:lstStyle/>
          <a:p>
            <a:pPr eaLnBrk="1" hangingPunct="1"/>
            <a:r>
              <a:rPr lang="en-CA" sz="2800" dirty="0" smtClean="0"/>
              <a:t>Aspect  + GF-303 – Applied Directed Stem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6.67L/ha</a:t>
            </a:r>
            <a:br>
              <a:rPr lang="en-CA" sz="2800" dirty="0" smtClean="0"/>
            </a:br>
            <a:r>
              <a:rPr lang="en-CA" sz="2800" b="0" dirty="0" smtClean="0"/>
              <a:t/>
            </a:r>
            <a:br>
              <a:rPr lang="en-CA" sz="2800" b="0" dirty="0" smtClean="0"/>
            </a:br>
            <a:r>
              <a:rPr lang="en-CA" sz="2800" b="0" dirty="0" smtClean="0"/>
              <a:t/>
            </a:r>
            <a:br>
              <a:rPr lang="en-CA" sz="2800" b="0" dirty="0" smtClean="0"/>
            </a:br>
            <a:r>
              <a:rPr lang="en-CA" sz="2800" b="0" dirty="0" smtClean="0"/>
              <a:t>9 days AA</a:t>
            </a:r>
            <a:br>
              <a:rPr lang="en-CA" sz="2800" b="0" dirty="0" smtClean="0"/>
            </a:br>
            <a:r>
              <a:rPr lang="en-CA" sz="2800" b="0" dirty="0" smtClean="0"/>
              <a:t/>
            </a:r>
            <a:br>
              <a:rPr lang="en-CA" sz="2800" b="0" dirty="0" smtClean="0"/>
            </a:br>
            <a:r>
              <a:rPr lang="en-CA" sz="2800" b="0" dirty="0" smtClean="0"/>
              <a:t>Great Lakes</a:t>
            </a:r>
            <a:br>
              <a:rPr lang="en-CA" sz="2800" b="0" dirty="0" smtClean="0"/>
            </a:br>
            <a:r>
              <a:rPr lang="en-CA" sz="2800" b="0" dirty="0" smtClean="0"/>
              <a:t>Power, ON</a:t>
            </a:r>
            <a:endParaRPr lang="en-CA" b="0" dirty="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43198" y="1828164"/>
            <a:ext cx="6400801" cy="48006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1811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5039520" y="300037"/>
            <a:ext cx="8208960" cy="923925"/>
          </a:xfrm>
        </p:spPr>
        <p:txBody>
          <a:bodyPr/>
          <a:lstStyle/>
          <a:p>
            <a:pPr eaLnBrk="1" hangingPunct="1"/>
            <a:r>
              <a:rPr lang="en-CA" dirty="0" smtClean="0"/>
              <a:t>9 days 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ivmexperts.ca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72_1 DAS_Stewardship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36072_1 DAS_Stewardship_PPT.pot</Template>
  <TotalTime>4870</TotalTime>
  <Words>613</Words>
  <Application>Microsoft Office PowerPoint</Application>
  <PresentationFormat>On-screen Show (4:3)</PresentationFormat>
  <Paragraphs>252</Paragraphs>
  <Slides>28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36072_1 DAS_Stewardship_PPT</vt:lpstr>
      <vt:lpstr> IVMA of BC </vt:lpstr>
      <vt:lpstr>PowerPoint Presentation</vt:lpstr>
      <vt:lpstr>Dow AgroSciences Pyridine Chemistry </vt:lpstr>
      <vt:lpstr>PowerPoint Presentation</vt:lpstr>
      <vt:lpstr>Aspect  ClearView Brush  Brush Portfolio  </vt:lpstr>
      <vt:lpstr>PowerPoint Presentation</vt:lpstr>
      <vt:lpstr>PowerPoint Presentation</vt:lpstr>
      <vt:lpstr>Aspect  + GF-303 – Applied Directed Stem  6.67L/ha   9 days AA  Great Lakes Power, ON</vt:lpstr>
      <vt:lpstr>9 days AA</vt:lpstr>
      <vt:lpstr>PowerPoint Presentation</vt:lpstr>
      <vt:lpstr>10 days AA </vt:lpstr>
      <vt:lpstr>16 days AA Algoma Power, ON</vt:lpstr>
      <vt:lpstr>21 days AA – Broadcast  4.67 L/ha  Beaver County, AB</vt:lpstr>
      <vt:lpstr>PowerPoint Presentation</vt:lpstr>
      <vt:lpstr>Trusted Results</vt:lpstr>
      <vt:lpstr>Innovative Formulation</vt:lpstr>
      <vt:lpstr>Applicator Freedom to Operate</vt:lpstr>
      <vt:lpstr>Aspect</vt:lpstr>
      <vt:lpstr>ANOTHER CLEAR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Brush Solutions</vt:lpstr>
      <vt:lpstr>IVM Adjuvant - Gateway</vt:lpstr>
      <vt:lpstr>IVM Adjuvant - Gateway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flint comm</dc:creator>
  <cp:lastModifiedBy>Darrell Chambers</cp:lastModifiedBy>
  <cp:revision>114</cp:revision>
  <cp:lastPrinted>2014-03-28T17:24:43Z</cp:lastPrinted>
  <dcterms:created xsi:type="dcterms:W3CDTF">2014-03-19T20:03:54Z</dcterms:created>
  <dcterms:modified xsi:type="dcterms:W3CDTF">2014-10-29T19:46:52Z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Alberts M u392098</vt:lpwstr>
  </property>
  <property fmtid="{D5CDD505-2E9C-101B-9397-08002B2CF9AE}" pid="3" name="Update_Footer">
    <vt:lpwstr>No</vt:lpwstr>
  </property>
  <property fmtid="{D5CDD505-2E9C-101B-9397-08002B2CF9AE}" pid="4" name="Radio_Button">
    <vt:lpwstr>RadioButton1</vt:lpwstr>
  </property>
  <property fmtid="{D5CDD505-2E9C-101B-9397-08002B2CF9AE}" pid="5" name="Information_Classification">
    <vt:lpwstr>NONE</vt:lpwstr>
  </property>
  <property fmtid="{D5CDD505-2E9C-101B-9397-08002B2CF9AE}" pid="6" name="Record_Title_ID">
    <vt:lpwstr>72</vt:lpwstr>
  </property>
  <property fmtid="{D5CDD505-2E9C-101B-9397-08002B2CF9AE}" pid="7" name="Initial_Creation_Date">
    <vt:filetime>2014-03-19T20:03:53Z</vt:filetime>
  </property>
  <property fmtid="{D5CDD505-2E9C-101B-9397-08002B2CF9AE}" pid="8" name="Retention_Period_Start_Date">
    <vt:filetime>2014-10-29T05:26:47Z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_AdHocReviewCycleID">
    <vt:i4>-1435956411</vt:i4>
  </property>
  <property fmtid="{D5CDD505-2E9C-101B-9397-08002B2CF9AE}" pid="12" name="_NewReviewCycle">
    <vt:lpwstr/>
  </property>
  <property fmtid="{D5CDD505-2E9C-101B-9397-08002B2CF9AE}" pid="13" name="_EmailSubject">
    <vt:lpwstr>OVMA Presentation</vt:lpwstr>
  </property>
  <property fmtid="{D5CDD505-2E9C-101B-9397-08002B2CF9AE}" pid="14" name="_AuthorEmail">
    <vt:lpwstr>MAlberts@dow.com</vt:lpwstr>
  </property>
  <property fmtid="{D5CDD505-2E9C-101B-9397-08002B2CF9AE}" pid="15" name="_AuthorEmailDisplayName">
    <vt:lpwstr>Alberts, Mark (M)</vt:lpwstr>
  </property>
  <property fmtid="{D5CDD505-2E9C-101B-9397-08002B2CF9AE}" pid="16" name="_PreviousAdHocReviewCycleID">
    <vt:i4>-558861557</vt:i4>
  </property>
</Properties>
</file>