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2" r:id="rId21"/>
    <p:sldId id="277" r:id="rId22"/>
    <p:sldId id="278" r:id="rId23"/>
    <p:sldId id="279" r:id="rId24"/>
    <p:sldId id="280" r:id="rId25"/>
    <p:sldId id="285" r:id="rId26"/>
    <p:sldId id="283" r:id="rId27"/>
    <p:sldId id="281" r:id="rId28"/>
    <p:sldId id="284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6F340-2C77-4CE2-8F5C-F69E96A6F38F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04CDD-5EA4-4385-9263-DEBD4417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06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1A5A3-289E-4318-860F-603913D81EB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31D2B-84E4-4B1E-914A-3D7AA1B36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32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845" y="80244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469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0">
              <a:schemeClr val="bg2">
                <a:lumMod val="25000"/>
              </a:schemeClr>
            </a:gs>
            <a:gs pos="35000">
              <a:schemeClr val="accent1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561667"/>
            <a:ext cx="2057400" cy="29633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November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58732" y="6561667"/>
            <a:ext cx="4612992" cy="277756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CA" dirty="0"/>
              <a:t>IVMA Presentation</a:t>
            </a:r>
            <a:endParaRPr lang="en-US" dirty="0"/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107950" y="688061"/>
            <a:ext cx="8928100" cy="0"/>
          </a:xfrm>
          <a:prstGeom prst="line">
            <a:avLst/>
          </a:prstGeom>
          <a:noFill/>
          <a:ln w="31750">
            <a:solidFill>
              <a:schemeClr val="accent5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737600" y="6561667"/>
            <a:ext cx="40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3D82F85-A31F-47D2-8509-CFE57A1F6E83}" type="slidenum">
              <a:rPr lang="en-US" sz="1400" smtClean="0">
                <a:solidFill>
                  <a:schemeClr val="bg1">
                    <a:lumMod val="65000"/>
                  </a:schemeClr>
                </a:solidFill>
              </a:rPr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167475" y="86830"/>
            <a:ext cx="7886700" cy="51746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6740182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35000">
              <a:schemeClr val="accent1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51" y="776614"/>
            <a:ext cx="8874994" cy="5364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60" y="6137868"/>
            <a:ext cx="1518987" cy="68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9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cwildfire.ca/fightingwildfire/firerank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cwildfire.ca/fightingwildfire/firerank.ht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cwildfire.ca/fightingwildfire/firerank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cwildfire.ca/fightingwildfire/firerank.ht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07950" y="5407948"/>
            <a:ext cx="5006245" cy="738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100" b="1" dirty="0"/>
              <a:t>By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100" b="1" dirty="0"/>
              <a:t>Bruce Blackwell</a:t>
            </a:r>
            <a:r>
              <a:rPr lang="en-CA" altLang="en-US" sz="1100" dirty="0"/>
              <a:t>, BA Blackwell &amp; Associates Ltd.</a:t>
            </a:r>
          </a:p>
          <a:p>
            <a:pPr>
              <a:spcBef>
                <a:spcPct val="50000"/>
              </a:spcBef>
              <a:buNone/>
            </a:pPr>
            <a:r>
              <a:rPr lang="en-CA" altLang="en-US" sz="1100" dirty="0"/>
              <a:t>	C</a:t>
            </a:r>
            <a:r>
              <a:rPr lang="en-CA" altLang="en-US" sz="1000" dirty="0"/>
              <a:t>redit: </a:t>
            </a:r>
            <a:r>
              <a:rPr lang="en-CA" altLang="en-US" sz="1000" b="1" dirty="0"/>
              <a:t>Gwen Shrimpton</a:t>
            </a:r>
            <a:r>
              <a:rPr lang="en-CA" altLang="en-US" sz="1000" dirty="0"/>
              <a:t>, Vegetation Management, BC Hydro/BCTC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000" dirty="0"/>
              <a:t> </a:t>
            </a:r>
          </a:p>
        </p:txBody>
      </p:sp>
      <p:pic>
        <p:nvPicPr>
          <p:cNvPr id="7" name="Picture 25" descr="PDR_02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01713"/>
            <a:ext cx="5595733" cy="43894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058" y="1460354"/>
            <a:ext cx="3883025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67475" y="86831"/>
            <a:ext cx="7886700" cy="515044"/>
          </a:xfrm>
        </p:spPr>
        <p:txBody>
          <a:bodyPr/>
          <a:lstStyle/>
          <a:p>
            <a:r>
              <a:rPr lang="en-CA" dirty="0"/>
              <a:t>What’s A Hazard and What’s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24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BC Hydro Fuels Research Project</a:t>
            </a:r>
            <a:endParaRPr lang="en-US" dirty="0"/>
          </a:p>
        </p:txBody>
      </p:sp>
      <p:pic>
        <p:nvPicPr>
          <p:cNvPr id="7" name="Picture 2" descr="ResearchSiteLo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771522"/>
            <a:ext cx="4323538" cy="532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79388" y="823910"/>
            <a:ext cx="3489357" cy="513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457200">
              <a:spcBef>
                <a:spcPct val="20000"/>
              </a:spcBef>
              <a:defRPr/>
            </a:pPr>
            <a:endParaRPr lang="en-US" sz="2800" b="1" u="sng" kern="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42900" indent="-342900" defTabSz="457200">
              <a:spcBef>
                <a:spcPct val="20000"/>
              </a:spcBef>
              <a:defRPr/>
            </a:pPr>
            <a:r>
              <a:rPr lang="en-US" sz="2800" b="1" u="sng" kern="0" dirty="0">
                <a:solidFill>
                  <a:prstClr val="black"/>
                </a:solidFill>
                <a:latin typeface="Century Gothic" panose="020B0502020202020204"/>
              </a:rPr>
              <a:t>Study Sites</a:t>
            </a:r>
          </a:p>
          <a:p>
            <a:pPr marL="342900" indent="-342900" defTabSz="45720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solidFill>
                  <a:prstClr val="black"/>
                </a:solidFill>
                <a:latin typeface="Century Gothic" panose="020B0502020202020204"/>
              </a:rPr>
              <a:t>18 study sites</a:t>
            </a:r>
          </a:p>
          <a:p>
            <a:pPr marL="342900" indent="-342900" defTabSz="45720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solidFill>
                  <a:prstClr val="black"/>
                </a:solidFill>
                <a:latin typeface="Century Gothic" panose="020B0502020202020204"/>
              </a:rPr>
              <a:t>Located between Squamish and Lillooet</a:t>
            </a:r>
          </a:p>
          <a:p>
            <a:pPr marL="342900" indent="-342900" defTabSz="45720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solidFill>
                  <a:prstClr val="black"/>
                </a:solidFill>
                <a:latin typeface="Century Gothic" panose="020B0502020202020204"/>
              </a:rPr>
              <a:t>Wide range of conditions</a:t>
            </a:r>
            <a:endParaRPr lang="en-US" sz="2800" kern="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8308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Fuel Types</a:t>
            </a:r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79388" y="1052513"/>
            <a:ext cx="87503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457200">
              <a:spcBef>
                <a:spcPct val="20000"/>
              </a:spcBef>
              <a:defRPr/>
            </a:pPr>
            <a:r>
              <a:rPr lang="en-US" sz="2800" b="1" u="sng" kern="0" dirty="0">
                <a:solidFill>
                  <a:prstClr val="black"/>
                </a:solidFill>
                <a:latin typeface="Century Gothic" panose="020B0502020202020204"/>
              </a:rPr>
              <a:t>Fuel Conditions in the study area</a:t>
            </a:r>
          </a:p>
          <a:p>
            <a:pPr marL="342900" indent="-342900" defTabSz="457200">
              <a:spcBef>
                <a:spcPct val="20000"/>
              </a:spcBef>
              <a:buFontTx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Arial" charset="0"/>
              </a:rPr>
              <a:t>Standing Fuels</a:t>
            </a:r>
          </a:p>
          <a:p>
            <a:pPr marL="342900" indent="-342900" defTabSz="457200">
              <a:spcBef>
                <a:spcPct val="20000"/>
              </a:spcBef>
              <a:buFontTx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Arial" charset="0"/>
              </a:rPr>
              <a:t>Slash Fuels</a:t>
            </a:r>
          </a:p>
          <a:p>
            <a:pPr marL="342900" indent="-342900" defTabSz="457200">
              <a:spcBef>
                <a:spcPct val="20000"/>
              </a:spcBef>
              <a:buFontTx/>
              <a:buChar char="•"/>
              <a:defRPr/>
            </a:pPr>
            <a:endParaRPr lang="en-US" sz="2800" b="1" dirty="0">
              <a:solidFill>
                <a:prstClr val="black"/>
              </a:solidFill>
              <a:latin typeface="Arial" charset="0"/>
            </a:endParaRPr>
          </a:p>
          <a:p>
            <a:pPr marL="342900" indent="-342900" defTabSz="4572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857500"/>
            <a:ext cx="51435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753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Fuel Types</a:t>
            </a:r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0" y="730779"/>
            <a:ext cx="87503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457200">
              <a:spcBef>
                <a:spcPct val="20000"/>
              </a:spcBef>
              <a:defRPr/>
            </a:pPr>
            <a:r>
              <a:rPr lang="en-US" sz="2800" b="1" u="sng" kern="0" dirty="0" err="1">
                <a:solidFill>
                  <a:prstClr val="black"/>
                </a:solidFill>
                <a:latin typeface="Century Gothic" panose="020B0502020202020204"/>
              </a:rPr>
              <a:t>Fuelbed</a:t>
            </a:r>
            <a:r>
              <a:rPr lang="en-US" sz="2800" b="1" u="sng" kern="0" dirty="0">
                <a:solidFill>
                  <a:prstClr val="black"/>
                </a:solidFill>
                <a:latin typeface="Century Gothic" panose="020B0502020202020204"/>
              </a:rPr>
              <a:t> Type A (Light-Medium slash)</a:t>
            </a:r>
            <a:endParaRPr lang="en-US" sz="2800" b="1" dirty="0">
              <a:solidFill>
                <a:prstClr val="black"/>
              </a:solidFill>
              <a:latin typeface="Arial" charset="0"/>
            </a:endParaRPr>
          </a:p>
          <a:p>
            <a:pPr marL="342900" indent="-342900" defTabSz="457200">
              <a:spcBef>
                <a:spcPct val="20000"/>
              </a:spcBef>
              <a:buFontTx/>
              <a:buChar char="•"/>
              <a:defRPr/>
            </a:pPr>
            <a:endParaRPr lang="en-US" sz="2800" b="1" dirty="0">
              <a:solidFill>
                <a:prstClr val="black"/>
              </a:solidFill>
              <a:latin typeface="Arial" charset="0"/>
            </a:endParaRPr>
          </a:p>
          <a:p>
            <a:pPr marL="342900" indent="-342900" defTabSz="457200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6" name="Picture 2" descr="GRM2-pre-SP1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2" y="1398887"/>
            <a:ext cx="6982229" cy="4663440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46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Fuel Types</a:t>
            </a:r>
            <a:endParaRPr lang="en-US" dirty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167475" y="696205"/>
            <a:ext cx="8364592" cy="501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800" b="1" u="sng" kern="0" dirty="0" err="1">
                <a:latin typeface="+mn-lt"/>
              </a:rPr>
              <a:t>Fuelbed</a:t>
            </a:r>
            <a:r>
              <a:rPr lang="en-US" sz="2800" b="1" u="sng" kern="0" dirty="0">
                <a:latin typeface="+mn-lt"/>
              </a:rPr>
              <a:t> Type B (Heavy Slash)</a:t>
            </a:r>
            <a:endParaRPr lang="en-US" sz="2800" b="1" dirty="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latin typeface="+mn-lt"/>
            </a:endParaRPr>
          </a:p>
        </p:txBody>
      </p:sp>
      <p:pic>
        <p:nvPicPr>
          <p:cNvPr id="8" name="Picture 2" descr="PDR_02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318997"/>
            <a:ext cx="6982206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413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Fuel Types</a:t>
            </a:r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03188" y="798513"/>
            <a:ext cx="87503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800" b="1" u="sng" kern="0" dirty="0" err="1">
                <a:latin typeface="+mn-lt"/>
              </a:rPr>
              <a:t>Fuelbed</a:t>
            </a:r>
            <a:r>
              <a:rPr lang="en-US" sz="2800" b="1" u="sng" kern="0" dirty="0">
                <a:latin typeface="+mn-lt"/>
              </a:rPr>
              <a:t> Type C (Tall Shrubs/Deciduous)</a:t>
            </a:r>
            <a:endParaRPr lang="en-US" sz="2800" b="1" dirty="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latin typeface="+mn-lt"/>
            </a:endParaRPr>
          </a:p>
        </p:txBody>
      </p:sp>
      <p:pic>
        <p:nvPicPr>
          <p:cNvPr id="6" name="Picture 2" descr="BCTC Fuelz Management - CHecking 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393825"/>
            <a:ext cx="6943344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554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Fuel Types</a:t>
            </a:r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69321" y="872067"/>
            <a:ext cx="87503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800" b="1" u="sng" kern="0" dirty="0" err="1">
                <a:latin typeface="+mn-lt"/>
              </a:rPr>
              <a:t>Fuelbed</a:t>
            </a:r>
            <a:r>
              <a:rPr lang="en-US" sz="2800" b="1" u="sng" kern="0" dirty="0">
                <a:latin typeface="+mn-lt"/>
              </a:rPr>
              <a:t> Type D (Coniferous)</a:t>
            </a:r>
            <a:endParaRPr lang="en-US" sz="2800" b="1" dirty="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latin typeface="+mn-lt"/>
            </a:endParaRPr>
          </a:p>
        </p:txBody>
      </p:sp>
      <p:pic>
        <p:nvPicPr>
          <p:cNvPr id="6" name="Picture 2" descr="PDR_02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05" y="1436157"/>
            <a:ext cx="701675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452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Fuel Types</a:t>
            </a:r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28586" y="730775"/>
            <a:ext cx="87503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800" b="1" u="sng" kern="0" dirty="0" err="1">
                <a:latin typeface="+mn-lt"/>
              </a:rPr>
              <a:t>Fuelbed</a:t>
            </a:r>
            <a:r>
              <a:rPr lang="en-US" sz="2800" b="1" u="sng" kern="0" dirty="0">
                <a:latin typeface="+mn-lt"/>
              </a:rPr>
              <a:t> Type E (Mixed)</a:t>
            </a:r>
            <a:endParaRPr lang="en-US" sz="2800" b="1" dirty="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latin typeface="+mn-lt"/>
            </a:endParaRPr>
          </a:p>
        </p:txBody>
      </p:sp>
      <p:pic>
        <p:nvPicPr>
          <p:cNvPr id="6" name="Picture 2" descr="PDR_0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71" y="1359953"/>
            <a:ext cx="7008114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634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Fuel Loading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9" y="795867"/>
            <a:ext cx="6742112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244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Fuel Loading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4" y="1033992"/>
            <a:ext cx="7600420" cy="493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226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Hazard Rating</a:t>
            </a:r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67475" y="781580"/>
            <a:ext cx="87503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800" b="1" u="sng" kern="0" dirty="0">
                <a:latin typeface="+mn-lt"/>
              </a:rPr>
              <a:t>Purpose: 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+mn-lt"/>
              </a:rPr>
              <a:t>Objective and consistent means of assessing Fire hazard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+mn-lt"/>
              </a:rPr>
              <a:t>Prioritize fuel treatment efforts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+mn-lt"/>
              </a:rPr>
              <a:t>Assess effectiveness of treatments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+mn-lt"/>
              </a:rPr>
              <a:t>Build understanding of factors affecting fire hazard</a:t>
            </a:r>
            <a:endParaRPr lang="en-US" sz="28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554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5000" y="2097010"/>
            <a:ext cx="7794625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CA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Educate about fire hazards and liability related to vegetation management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CA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Overview of Fuels Research Project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CA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Introduce </a:t>
            </a:r>
            <a:r>
              <a:rPr lang="en-US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Fire Hazard Rating System</a:t>
            </a:r>
            <a:endParaRPr lang="en-CA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7475" y="86830"/>
            <a:ext cx="7886700" cy="539703"/>
          </a:xfrm>
        </p:spPr>
        <p:txBody>
          <a:bodyPr/>
          <a:lstStyle/>
          <a:p>
            <a:r>
              <a:rPr lang="en-CA" altLang="en-US" b="1" u="sng" dirty="0">
                <a:latin typeface="Century Gothic" panose="020B0502020202020204"/>
              </a:rPr>
              <a:t>Objectives: </a:t>
            </a:r>
            <a:br>
              <a:rPr lang="en-CA" altLang="en-US" b="1" u="sng" dirty="0">
                <a:latin typeface="Century Gothic" panose="020B0502020202020204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12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err="1"/>
              <a:t>RoW</a:t>
            </a:r>
            <a:r>
              <a:rPr lang="en-CA" altLang="en-US" dirty="0"/>
              <a:t> Hazard Rating—</a:t>
            </a:r>
            <a:r>
              <a:rPr lang="en-CA" altLang="en-US" b="1" dirty="0"/>
              <a:t>Fuels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813859"/>
            <a:ext cx="6093355" cy="511236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849465"/>
              </p:ext>
            </p:extLst>
          </p:nvPr>
        </p:nvGraphicFramePr>
        <p:xfrm>
          <a:off x="6971724" y="813859"/>
          <a:ext cx="2113010" cy="5474649"/>
        </p:xfrm>
        <a:graphic>
          <a:graphicData uri="http://schemas.openxmlformats.org/drawingml/2006/table">
            <a:tbl>
              <a:tblPr/>
              <a:tblGrid>
                <a:gridCol w="2113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3573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  <a:r>
                        <a:rPr lang="en-US" sz="13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Flammable fuel is defined as: Lichens, evergreen shrubs, pinegrass, juniper or scotch broom.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66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  <a:r>
                        <a:rPr lang="en-US" sz="13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2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If (3)fine woody fuel continuity is less than 50% (level A, B, or C) then (4) large woody fuel continuity is scored level A.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297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  <a:r>
                        <a:rPr lang="en-US" sz="13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Deciduous Crown Closure is only a factor in conifer dominated stands. If (5) Conifer Crown Closure is 40% or less (level A or B) then (6) Deciduous Crown Closure is scored level A.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7446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  <a:r>
                        <a:rPr lang="en-US" sz="13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If (5) coniferous crown closure is less than 20% (level A), then (7) "Conifer crown base height" and (9) "coniferous forest health" is scored level A.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83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err="1"/>
              <a:t>RoW</a:t>
            </a:r>
            <a:r>
              <a:rPr lang="en-CA" altLang="en-US" dirty="0"/>
              <a:t> Hazard Rating—</a:t>
            </a:r>
            <a:r>
              <a:rPr lang="en-CA" altLang="en-US" b="1" dirty="0"/>
              <a:t>Environment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85875"/>
            <a:ext cx="7099300" cy="278606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57250" y="4143375"/>
          <a:ext cx="7072313" cy="500063"/>
        </p:xfrm>
        <a:graphic>
          <a:graphicData uri="http://schemas.openxmlformats.org/drawingml/2006/table">
            <a:tbl>
              <a:tblPr/>
              <a:tblGrid>
                <a:gridCol w="7072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If (11) Slope is less than 30% (level A or B) then (12) aspect is considered flat (level C).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326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err="1"/>
              <a:t>RoW</a:t>
            </a:r>
            <a:r>
              <a:rPr lang="en-CA" altLang="en-US" dirty="0"/>
              <a:t> Hazard Rating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1" y="1092200"/>
            <a:ext cx="4147757" cy="360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598" y="3954046"/>
            <a:ext cx="3246187" cy="18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554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Treatments</a:t>
            </a:r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79388" y="1052513"/>
            <a:ext cx="8750300" cy="487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800" b="1" u="sng" kern="0" dirty="0">
                <a:latin typeface="+mn-lt"/>
              </a:rPr>
              <a:t>Treatments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800" b="1" dirty="0">
                <a:latin typeface="Arial" charset="0"/>
              </a:rPr>
              <a:t>Pile and burn (PB)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800" b="1" dirty="0">
                <a:latin typeface="Arial" charset="0"/>
              </a:rPr>
              <a:t>Standing Mow (STM)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800" b="1" dirty="0">
                <a:latin typeface="Arial" charset="0"/>
              </a:rPr>
              <a:t>Downed Mow (DM)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800" b="1" dirty="0">
                <a:latin typeface="Arial" charset="0"/>
              </a:rPr>
              <a:t>Chip (CH)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895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Treatment Outcomes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t="431" r="685" b="8424"/>
          <a:stretch/>
        </p:blipFill>
        <p:spPr bwMode="auto">
          <a:xfrm>
            <a:off x="330200" y="1430868"/>
            <a:ext cx="8510742" cy="4047066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107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Treatment Outcomes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r="1747" b="7380"/>
          <a:stretch/>
        </p:blipFill>
        <p:spPr bwMode="auto">
          <a:xfrm>
            <a:off x="321733" y="1428750"/>
            <a:ext cx="8525934" cy="415078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77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Treatment Outcomes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616" b="8345"/>
          <a:stretch/>
        </p:blipFill>
        <p:spPr bwMode="auto">
          <a:xfrm>
            <a:off x="338667" y="1456266"/>
            <a:ext cx="8662458" cy="4064001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299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Treatment Outcomes</a:t>
            </a:r>
            <a:endParaRPr lang="en-US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066800"/>
            <a:ext cx="8264525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232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Treatment Outcomes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82" y="923925"/>
            <a:ext cx="4939242" cy="477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256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Conclusions</a:t>
            </a:r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230187" y="984779"/>
            <a:ext cx="8515879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457200">
              <a:spcBef>
                <a:spcPct val="20000"/>
              </a:spcBef>
              <a:defRPr/>
            </a:pPr>
            <a:r>
              <a:rPr lang="en-US" sz="2200" b="1" u="sng" kern="0" dirty="0">
                <a:solidFill>
                  <a:prstClr val="black"/>
                </a:solidFill>
                <a:latin typeface="Century Gothic" panose="020B0502020202020204"/>
              </a:rPr>
              <a:t>Take-home messages:</a:t>
            </a:r>
          </a:p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prstClr val="black"/>
                </a:solidFill>
                <a:latin typeface="Century Gothic" panose="020B0502020202020204"/>
              </a:rPr>
              <a:t>Amount of fuel is not as important as the type and distribution of fuels</a:t>
            </a:r>
          </a:p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prstClr val="black"/>
                </a:solidFill>
                <a:latin typeface="Century Gothic" panose="020B0502020202020204"/>
              </a:rPr>
              <a:t>Hazards exist in both standing and downed vegetation</a:t>
            </a:r>
          </a:p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prstClr val="black"/>
                </a:solidFill>
                <a:latin typeface="Century Gothic" panose="020B0502020202020204"/>
              </a:rPr>
              <a:t>Fuel management should focus on fine fuels (&lt;7cm)</a:t>
            </a:r>
          </a:p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prstClr val="black"/>
                </a:solidFill>
                <a:latin typeface="Century Gothic" panose="020B0502020202020204"/>
              </a:rPr>
              <a:t>Management should discourage conifers and encourage deciduous shrubs</a:t>
            </a:r>
          </a:p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prstClr val="black"/>
                </a:solidFill>
                <a:latin typeface="Century Gothic" panose="020B0502020202020204"/>
              </a:rPr>
              <a:t>Purpose of management is not to prevent fire, but to prevent damage to infrastructure and adjacent values. </a:t>
            </a:r>
          </a:p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prstClr val="black"/>
                </a:solidFill>
                <a:latin typeface="Century Gothic" panose="020B0502020202020204"/>
              </a:rPr>
              <a:t>Vegetation management and fuels management go hand in hand. </a:t>
            </a:r>
          </a:p>
          <a:p>
            <a:pPr marL="342900" indent="-342900" defTabSz="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prstClr val="black"/>
                </a:solidFill>
                <a:latin typeface="Century Gothic" panose="020B0502020202020204"/>
              </a:rPr>
              <a:t>Fuel-free zones can reduce fuel treatment costs in the rest of the </a:t>
            </a:r>
            <a:r>
              <a:rPr lang="en-US" sz="2200" b="1" kern="0" dirty="0" err="1">
                <a:solidFill>
                  <a:prstClr val="black"/>
                </a:solidFill>
                <a:latin typeface="Century Gothic" panose="020B0502020202020204"/>
              </a:rPr>
              <a:t>RoW</a:t>
            </a:r>
            <a:r>
              <a:rPr lang="en-US" sz="2200" b="1" kern="0" dirty="0">
                <a:solidFill>
                  <a:prstClr val="black"/>
                </a:solidFill>
                <a:latin typeface="Century Gothic" panose="020B0502020202020204"/>
              </a:rPr>
              <a:t>.</a:t>
            </a:r>
          </a:p>
          <a:p>
            <a:pPr marL="342900" indent="-342900" defTabSz="457200">
              <a:spcBef>
                <a:spcPct val="20000"/>
              </a:spcBef>
              <a:defRPr/>
            </a:pPr>
            <a:endParaRPr lang="en-US" sz="2800" b="1" kern="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8058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7950" y="708873"/>
            <a:ext cx="867833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latin typeface="Arial" charset="0"/>
              </a:rPr>
              <a:t>Why Manage Hazardous Fuels?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b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latin typeface="Arial" charset="0"/>
              </a:rPr>
              <a:t>Wildfire Regulation Section 10: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Arial" charset="0"/>
              </a:rPr>
              <a:t>	“A person carrying out an industrial activity that is a utility transmission operation, on or within 300 m of forest land or grass land, must maintain the site in a manner that prevents any fire from spreading from the site.”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b="1" kern="0" dirty="0"/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 dirty="0">
                <a:latin typeface="Arial" charset="0"/>
              </a:rPr>
              <a:t>Vegetation managers must be able to differentiate benign fuels from those that constitute a liability.</a:t>
            </a:r>
            <a:endParaRPr lang="en-US" sz="2400" b="1" kern="0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67475" y="86831"/>
            <a:ext cx="7886700" cy="522770"/>
          </a:xfrm>
        </p:spPr>
        <p:txBody>
          <a:bodyPr/>
          <a:lstStyle/>
          <a:p>
            <a:r>
              <a:rPr lang="en-CA" altLang="en-US" dirty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6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Basic Fire Theory</a:t>
            </a:r>
            <a:endParaRPr lang="en-US" dirty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388533" y="1052513"/>
            <a:ext cx="7576080" cy="5094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Measures of Fire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Behaviour</a:t>
            </a:r>
            <a:endParaRPr kumimoji="0" lang="en-US" altLang="en-US" sz="24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Fireline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Intensity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Rate of Spread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Tx/>
              <a:buNone/>
              <a:tabLst/>
              <a:defRPr/>
            </a:pPr>
            <a:endParaRPr kumimoji="0" lang="en-US" altLang="en-US" sz="24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Weather Effects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Wind Speed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Fuel Moisture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Temperature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88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>
                <a:solidFill>
                  <a:srgbClr val="336699"/>
                </a:solidFill>
              </a:rPr>
              <a:t>Basic Fire Theory</a:t>
            </a:r>
            <a:endParaRPr lang="en-US" b="1" dirty="0"/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050559"/>
              </p:ext>
            </p:extLst>
          </p:nvPr>
        </p:nvGraphicFramePr>
        <p:xfrm>
          <a:off x="285750" y="1406002"/>
          <a:ext cx="5286375" cy="4933951"/>
        </p:xfrm>
        <a:graphic>
          <a:graphicData uri="http://schemas.openxmlformats.org/drawingml/2006/table">
            <a:tbl>
              <a:tblPr/>
              <a:tblGrid>
                <a:gridCol w="1606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0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594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186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Rate of Spread (m/min)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780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Fireline</a:t>
                      </a:r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Intensity (kW/m)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186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20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Smouldering ground or creeping surface fire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239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Qualitative Fire Behaviour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20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These fires have no open flame and produce white smoke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2966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Response to Control Efforts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20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Firebrands and going fires tend to be virtually self-extinguishing unless high DC and/or BUI values prevail, in which case extensive mop-up is generally required.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2" descr="http://bcwildfire.ca/fightingwildfire/firerank/rank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853" y="902237"/>
            <a:ext cx="28670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214313" y="691627"/>
            <a:ext cx="379571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Fire Intensity Rank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u="sng" dirty="0">
                <a:hlinkClick r:id="rId3"/>
              </a:rPr>
              <a:t>http://bcwildfire.ca/fightingwildfire/firerank.htm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1665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>
                <a:solidFill>
                  <a:srgbClr val="336699"/>
                </a:solidFill>
              </a:rPr>
              <a:t>Basic Fire Theory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331446"/>
              </p:ext>
            </p:extLst>
          </p:nvPr>
        </p:nvGraphicFramePr>
        <p:xfrm>
          <a:off x="315917" y="1431388"/>
          <a:ext cx="5286375" cy="4784725"/>
        </p:xfrm>
        <a:graphic>
          <a:graphicData uri="http://schemas.openxmlformats.org/drawingml/2006/table">
            <a:tbl>
              <a:tblPr/>
              <a:tblGrid>
                <a:gridCol w="1606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830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662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Rate of Spread (m/min)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&lt;1.5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492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Fireline</a:t>
                      </a:r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Intensity (kW/m)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10-500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427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20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Low vigour surface fire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4987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Qualitative Fire Behaviour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20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These fires produce visible open flame; have little or no spread, and have an unorganized flame front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4327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Response to Control Efforts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20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Direct manual attack at fire's head or flanks by fire fighters with hand tools and water possible. Constructed fire guard should hold.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2" descr="http://bcwildfire.ca/fightingwildfire/firerank/rank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742" y="872059"/>
            <a:ext cx="28670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214313" y="708546"/>
            <a:ext cx="379571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Fire Intensity Rank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u="sng" dirty="0">
                <a:hlinkClick r:id="rId3"/>
              </a:rPr>
              <a:t>http://bcwildfire.ca/fightingwildfire/firerank.htm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768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Basic Fire Theory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340744"/>
              </p:ext>
            </p:extLst>
          </p:nvPr>
        </p:nvGraphicFramePr>
        <p:xfrm>
          <a:off x="298983" y="1418155"/>
          <a:ext cx="5572125" cy="4937145"/>
        </p:xfrm>
        <a:graphic>
          <a:graphicData uri="http://schemas.openxmlformats.org/drawingml/2006/table">
            <a:tbl>
              <a:tblPr/>
              <a:tblGrid>
                <a:gridCol w="1643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247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95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Rate of Spread (m/min)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1.5-3.0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866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Fireline</a:t>
                      </a:r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Intensity (kW/m)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500-2000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545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20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Moderately vigorous surface fire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85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Qualitative Fire Behaviour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20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Vigorous surface fire with a moderate rate of spread. They have an organized front and may display "candling", which is when a tree's fuels ignite and flare up, along the perimeter and/or within the fire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1087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Response to Control Efforts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20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Hand-constructed fire guards likely to be challenged. Heavy equipment generally successful in controlling fire.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2" descr="http://bcwildfire.ca/fightingwildfire/firerank/rank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2" y="859888"/>
            <a:ext cx="28670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214313" y="717013"/>
            <a:ext cx="379571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Fire Intensity Rank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u="sng" dirty="0">
                <a:hlinkClick r:id="rId3"/>
              </a:rPr>
              <a:t>http://bcwildfire.ca/fightingwildfire/firerank.htm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5147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Basic Fire Theory</a:t>
            </a:r>
            <a:endParaRPr lang="en-US" dirty="0"/>
          </a:p>
        </p:txBody>
      </p:sp>
      <p:pic>
        <p:nvPicPr>
          <p:cNvPr id="5" name="Picture 2" descr="http://bcwildfire.ca/fightingwildfire/firerank/rank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342" y="897469"/>
            <a:ext cx="28670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535200"/>
              </p:ext>
            </p:extLst>
          </p:nvPr>
        </p:nvGraphicFramePr>
        <p:xfrm>
          <a:off x="315912" y="1397532"/>
          <a:ext cx="5500687" cy="4941888"/>
        </p:xfrm>
        <a:graphic>
          <a:graphicData uri="http://schemas.openxmlformats.org/drawingml/2006/table">
            <a:tbl>
              <a:tblPr/>
              <a:tblGrid>
                <a:gridCol w="1671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118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858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Rate of Spread (m/min)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to 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620">
                <a:tc>
                  <a:txBody>
                    <a:bodyPr/>
                    <a:lstStyle/>
                    <a:p>
                      <a:pPr algn="l" fontAlgn="t"/>
                      <a:r>
                        <a:rPr lang="en-CA" sz="1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Fireline</a:t>
                      </a:r>
                      <a:r>
                        <a:rPr lang="en-CA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Intensity (kW/m)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2000-4000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858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20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Highly vigorous surface fire, torching (or passive crown fire). 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9576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Qualitative Fire Behaviour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20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Grey to black smoke, has an organized surface flame front, and has a moderate to fast rate of spread along the ground. Short aerial bursts and short range spotting will occur with these fires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858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Response to Control Efforts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20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Control efforts at fire's head may fail.</a:t>
                      </a:r>
                      <a:endParaRPr lang="en-US" sz="2000" b="0" i="0" u="none" strike="noStrike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214313" y="708558"/>
            <a:ext cx="379571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Fire Intensity Rank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u="sng" dirty="0">
                <a:hlinkClick r:id="rId3"/>
              </a:rPr>
              <a:t>http://bcwildfire.ca/fightingwildfire/firerank.htm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3731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IVMA Presentation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Basic Fire Theory</a:t>
            </a:r>
            <a:endParaRPr lang="en-US" dirty="0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931333" y="891647"/>
            <a:ext cx="8058680" cy="5051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Dead Fuel Diameter Classes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1-hour time lag fuels </a:t>
            </a:r>
          </a:p>
          <a:p>
            <a:pPr marL="685800" marR="0" lvl="1" indent="-283464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(&lt; 0.625 cm diameter)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10-hour timelag fuels </a:t>
            </a:r>
          </a:p>
          <a:p>
            <a:pPr marL="685800" marR="0" lvl="1" indent="-283464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(0.625 - 2.5 cm diameter)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100-hour timelag fuels </a:t>
            </a:r>
          </a:p>
          <a:p>
            <a:pPr marL="685800" marR="0" lvl="1" indent="-283464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(2.5 cm - 7.6 cm diameter)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1000-hour timelag fuels </a:t>
            </a:r>
          </a:p>
          <a:p>
            <a:pPr marL="685800" marR="0" lvl="1" indent="-283464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(&gt; 7.6 cm diameter)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219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969</Words>
  <Application>Microsoft Office PowerPoint</Application>
  <PresentationFormat>On-screen Show (4:3)</PresentationFormat>
  <Paragraphs>209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Wingdings 3</vt:lpstr>
      <vt:lpstr>Office Theme</vt:lpstr>
      <vt:lpstr>What’s A Hazard and What’s Not</vt:lpstr>
      <vt:lpstr>Objectives:  </vt:lpstr>
      <vt:lpstr>Outline</vt:lpstr>
      <vt:lpstr>Basic Fire Theory</vt:lpstr>
      <vt:lpstr>Basic Fire Theory</vt:lpstr>
      <vt:lpstr>Basic Fire Theory</vt:lpstr>
      <vt:lpstr>Basic Fire Theory</vt:lpstr>
      <vt:lpstr>Basic Fire Theory</vt:lpstr>
      <vt:lpstr>Basic Fire Theory</vt:lpstr>
      <vt:lpstr>BC Hydro Fuels Research Project</vt:lpstr>
      <vt:lpstr>Fuel Types</vt:lpstr>
      <vt:lpstr>Fuel Types</vt:lpstr>
      <vt:lpstr>Fuel Types</vt:lpstr>
      <vt:lpstr>Fuel Types</vt:lpstr>
      <vt:lpstr>Fuel Types</vt:lpstr>
      <vt:lpstr>Fuel Types</vt:lpstr>
      <vt:lpstr>Fuel Loading</vt:lpstr>
      <vt:lpstr>Fuel Loading</vt:lpstr>
      <vt:lpstr>Hazard Rating</vt:lpstr>
      <vt:lpstr>RoW Hazard Rating—Fuels</vt:lpstr>
      <vt:lpstr>RoW Hazard Rating—Environment</vt:lpstr>
      <vt:lpstr>RoW Hazard Rating</vt:lpstr>
      <vt:lpstr>Treatments</vt:lpstr>
      <vt:lpstr>Treatment Outcomes</vt:lpstr>
      <vt:lpstr>Treatment Outcomes</vt:lpstr>
      <vt:lpstr>Treatment Outcomes</vt:lpstr>
      <vt:lpstr>Treatment Outcomes</vt:lpstr>
      <vt:lpstr>Treatment Outcomes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Avram Sandor</dc:creator>
  <cp:lastModifiedBy>Bruce Blackwell</cp:lastModifiedBy>
  <cp:revision>29</cp:revision>
  <dcterms:created xsi:type="dcterms:W3CDTF">2016-11-07T18:44:00Z</dcterms:created>
  <dcterms:modified xsi:type="dcterms:W3CDTF">2016-11-08T15:15:22Z</dcterms:modified>
</cp:coreProperties>
</file>