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80" r:id="rId3"/>
    <p:sldId id="293" r:id="rId4"/>
    <p:sldId id="294" r:id="rId5"/>
    <p:sldId id="302" r:id="rId6"/>
    <p:sldId id="296" r:id="rId7"/>
    <p:sldId id="297" r:id="rId8"/>
    <p:sldId id="299" r:id="rId9"/>
    <p:sldId id="322" r:id="rId10"/>
    <p:sldId id="300" r:id="rId11"/>
    <p:sldId id="318" r:id="rId12"/>
    <p:sldId id="303" r:id="rId13"/>
    <p:sldId id="306" r:id="rId14"/>
    <p:sldId id="305" r:id="rId15"/>
    <p:sldId id="308" r:id="rId16"/>
    <p:sldId id="309" r:id="rId17"/>
    <p:sldId id="310" r:id="rId18"/>
    <p:sldId id="311" r:id="rId19"/>
    <p:sldId id="312" r:id="rId20"/>
    <p:sldId id="313" r:id="rId21"/>
    <p:sldId id="314" r:id="rId22"/>
    <p:sldId id="315" r:id="rId23"/>
    <p:sldId id="316" r:id="rId24"/>
    <p:sldId id="260" r:id="rId25"/>
    <p:sldId id="264"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3" autoAdjust="0"/>
    <p:restoredTop sz="86501" autoAdjust="0"/>
  </p:normalViewPr>
  <p:slideViewPr>
    <p:cSldViewPr>
      <p:cViewPr varScale="1">
        <p:scale>
          <a:sx n="67" d="100"/>
          <a:sy n="67" d="100"/>
        </p:scale>
        <p:origin x="-1212" y="-102"/>
      </p:cViewPr>
      <p:guideLst>
        <p:guide orient="horz" pos="2160"/>
        <p:guide pos="2880"/>
      </p:guideLst>
    </p:cSldViewPr>
  </p:slideViewPr>
  <p:notesTextViewPr>
    <p:cViewPr>
      <p:scale>
        <a:sx n="100" d="100"/>
        <a:sy n="100" d="100"/>
      </p:scale>
      <p:origin x="0" y="0"/>
    </p:cViewPr>
  </p:notesTextViewPr>
  <p:notesViewPr>
    <p:cSldViewPr>
      <p:cViewPr varScale="1">
        <p:scale>
          <a:sx n="86" d="100"/>
          <a:sy n="86" d="100"/>
        </p:scale>
        <p:origin x="-3114" y="-7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4BF9C6C-F198-48C7-9A02-0E6E16E2449D}" type="datetimeFigureOut">
              <a:rPr lang="en-CA" smtClean="0"/>
              <a:pPr/>
              <a:t>29/10/2014</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D06AB5F-88D0-4B7A-97A8-F66F1826B0A1}" type="slidenum">
              <a:rPr lang="en-CA" smtClean="0"/>
              <a:pPr/>
              <a:t>‹#›</a:t>
            </a:fld>
            <a:endParaRPr lang="en-CA"/>
          </a:p>
        </p:txBody>
      </p:sp>
    </p:spTree>
    <p:extLst>
      <p:ext uri="{BB962C8B-B14F-4D97-AF65-F5344CB8AC3E}">
        <p14:creationId xmlns:p14="http://schemas.microsoft.com/office/powerpoint/2010/main" val="3840933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06AB5F-88D0-4B7A-97A8-F66F1826B0A1}" type="slidenum">
              <a:rPr lang="en-CA" smtClean="0"/>
              <a:pPr/>
              <a:t>1</a:t>
            </a:fld>
            <a:endParaRPr lang="en-CA"/>
          </a:p>
        </p:txBody>
      </p:sp>
    </p:spTree>
    <p:extLst>
      <p:ext uri="{BB962C8B-B14F-4D97-AF65-F5344CB8AC3E}">
        <p14:creationId xmlns:p14="http://schemas.microsoft.com/office/powerpoint/2010/main" val="1588928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32943" indent="-232943" defTabSz="931774">
              <a:buFontTx/>
              <a:buAutoNum type="arabicPeriod"/>
              <a:defRPr/>
            </a:pPr>
            <a:r>
              <a:rPr lang="en-CA" sz="1400" dirty="0">
                <a:solidFill>
                  <a:srgbClr val="000066"/>
                </a:solidFill>
              </a:rPr>
              <a:t>Establish a Prohibited Noxious Weed List</a:t>
            </a:r>
          </a:p>
          <a:p>
            <a:pPr marL="232943" indent="-232943"/>
            <a:endParaRPr lang="en-CA" sz="1400" dirty="0"/>
          </a:p>
          <a:p>
            <a:pPr marL="232943" indent="-232943">
              <a:buAutoNum type="arabicPeriod"/>
            </a:pPr>
            <a:r>
              <a:rPr lang="en-CA" sz="1400" dirty="0"/>
              <a:t>Prohibited noxious weeds will include those species that are deemed to be a significant risk to BC and that are either not yet present in the province, or present in low enough population that eradication is possible.  The intent with control of prohibited weeds is complete eradication.  The IMISWG posted the proposed prohibited list on the website a couple of years ago.</a:t>
            </a:r>
          </a:p>
          <a:p>
            <a:pPr marL="232943" indent="-232943">
              <a:buAutoNum type="arabicPeriod"/>
            </a:pPr>
            <a:r>
              <a:rPr lang="en-CA" sz="1400" dirty="0"/>
              <a:t>Having a clear prohibited list of species ensures EDRR actions can be implemented in the province on these species.</a:t>
            </a:r>
          </a:p>
          <a:p>
            <a:pPr marL="232943" indent="-232943">
              <a:buFont typeface="+mj-lt"/>
              <a:buAutoNum type="arabicPeriod"/>
            </a:pPr>
            <a:r>
              <a:rPr lang="en-CA" sz="1400" dirty="0"/>
              <a:t>The duty to control noxious weeds is stated in the ACT.  However, we recognize that an incursion of a prohibited species into BC may not be a result of any individual landowner/occupier’s activities.  EDRR to these species is a top priority for government, and we are proposing that language be included to enable the province to assist the landowner in accomplishing the “duty to control” that is required under the legislation.  This will maintain the provincial accountability for managing prohibited species, while also providing the flexibility to require the occupier to control the incursion should it be determined they intentionally introduced the prohibited species.    </a:t>
            </a:r>
          </a:p>
        </p:txBody>
      </p:sp>
      <p:sp>
        <p:nvSpPr>
          <p:cNvPr id="4" name="Slide Number Placeholder 3"/>
          <p:cNvSpPr>
            <a:spLocks noGrp="1"/>
          </p:cNvSpPr>
          <p:nvPr>
            <p:ph type="sldNum" sz="quarter" idx="10"/>
          </p:nvPr>
        </p:nvSpPr>
        <p:spPr/>
        <p:txBody>
          <a:bodyPr/>
          <a:lstStyle/>
          <a:p>
            <a:fld id="{4D06AB5F-88D0-4B7A-97A8-F66F1826B0A1}" type="slidenum">
              <a:rPr lang="en-CA" smtClean="0"/>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D06AB5F-88D0-4B7A-97A8-F66F1826B0A1}" type="slidenum">
              <a:rPr lang="en-CA" smtClean="0"/>
              <a:pPr/>
              <a:t>11</a:t>
            </a:fld>
            <a:endParaRPr lang="en-CA"/>
          </a:p>
        </p:txBody>
      </p:sp>
    </p:spTree>
    <p:extLst>
      <p:ext uri="{BB962C8B-B14F-4D97-AF65-F5344CB8AC3E}">
        <p14:creationId xmlns:p14="http://schemas.microsoft.com/office/powerpoint/2010/main" val="4233974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indent="-232943">
              <a:buAutoNum type="arabicPeriod"/>
            </a:pPr>
            <a:endParaRPr lang="en-CA" sz="1400" dirty="0"/>
          </a:p>
          <a:p>
            <a:pPr marL="232943" indent="-232943">
              <a:buAutoNum type="arabicPeriod"/>
            </a:pPr>
            <a:r>
              <a:rPr lang="en-CA" sz="1400" dirty="0"/>
              <a:t>Restricted A:  Pose significant threat to the province and are limited in extent provincially but have potential to spread to numerous areas.  Contain existing infestations, prevent further spread and reducing current population to limit impacts.  Applies to the entire province.  Example species – Knotweeds, Marsh plume thistle, field </a:t>
            </a:r>
            <a:r>
              <a:rPr lang="en-CA" sz="1400" dirty="0" err="1"/>
              <a:t>scabious</a:t>
            </a:r>
            <a:r>
              <a:rPr lang="en-CA" sz="1400" dirty="0"/>
              <a:t>, yellow flag iris, garlic mustard.</a:t>
            </a:r>
          </a:p>
          <a:p>
            <a:pPr marL="232943" indent="-232943">
              <a:buAutoNum type="arabicPeriod"/>
            </a:pPr>
            <a:endParaRPr lang="en-CA" sz="1400" dirty="0"/>
          </a:p>
        </p:txBody>
      </p:sp>
      <p:sp>
        <p:nvSpPr>
          <p:cNvPr id="4" name="Slide Number Placeholder 3"/>
          <p:cNvSpPr>
            <a:spLocks noGrp="1"/>
          </p:cNvSpPr>
          <p:nvPr>
            <p:ph type="sldNum" sz="quarter" idx="10"/>
          </p:nvPr>
        </p:nvSpPr>
        <p:spPr/>
        <p:txBody>
          <a:bodyPr/>
          <a:lstStyle/>
          <a:p>
            <a:fld id="{4D06AB5F-88D0-4B7A-97A8-F66F1826B0A1}" type="slidenum">
              <a:rPr lang="en-CA" smtClean="0"/>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indent="-232943">
              <a:buAutoNum type="arabicPeriod"/>
            </a:pPr>
            <a:r>
              <a:rPr lang="en-CA" sz="1400" dirty="0"/>
              <a:t>Restricted B:  Invasive plant species that pose significant threat to the province and specific regions and may be widespread in some parts of the province, and rare or not present in other regions.  May also include species that because of their narrow ecological niche do not fit Restricted A (example is European Beach Grass).</a:t>
            </a:r>
          </a:p>
          <a:p>
            <a:pPr marL="232943" indent="-232943">
              <a:buAutoNum type="arabicPeriod"/>
            </a:pPr>
            <a:r>
              <a:rPr lang="en-CA" sz="1400" dirty="0"/>
              <a:t>Intent is to prevent these species from spreading to new areas and to protect values within listed RDs.  Applies to listed Regional Districts  and enables specific listing by RD request.  Example species – common tansy,  scotch thistle, tall yellow hawkweeds, spotted knapweed.</a:t>
            </a:r>
          </a:p>
          <a:p>
            <a:endParaRPr lang="en-CA" sz="1400" dirty="0"/>
          </a:p>
        </p:txBody>
      </p:sp>
      <p:sp>
        <p:nvSpPr>
          <p:cNvPr id="4" name="Slide Number Placeholder 3"/>
          <p:cNvSpPr>
            <a:spLocks noGrp="1"/>
          </p:cNvSpPr>
          <p:nvPr>
            <p:ph type="sldNum" sz="quarter" idx="10"/>
          </p:nvPr>
        </p:nvSpPr>
        <p:spPr/>
        <p:txBody>
          <a:bodyPr/>
          <a:lstStyle/>
          <a:p>
            <a:fld id="{4D06AB5F-88D0-4B7A-97A8-F66F1826B0A1}" type="slidenum">
              <a:rPr lang="en-CA" smtClean="0"/>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indent="-232943"/>
            <a:endParaRPr lang="en-CA" sz="1400" dirty="0"/>
          </a:p>
          <a:p>
            <a:pPr marL="232943" indent="-232943">
              <a:buAutoNum type="arabicPeriod"/>
            </a:pPr>
            <a:r>
              <a:rPr lang="en-CA" sz="1400" dirty="0"/>
              <a:t>Restricted C:  Pose threat to one or more specific values and are generally common and widespread in the province.  May also include species that are under biological control in some but not all areas.</a:t>
            </a:r>
          </a:p>
          <a:p>
            <a:pPr marL="232943" indent="-232943">
              <a:buAutoNum type="arabicPeriod"/>
            </a:pPr>
            <a:r>
              <a:rPr lang="en-CA" sz="1400" dirty="0"/>
              <a:t>Intent is that the main focus for these species would be education and awareness, however it would also provide the opportunity for weed inspectors to require occupiers/owners of land to control  a restricted C species that is threatening a specific value in their area.  Applies to the entire province.  Example species include: field bindweed, Cypress spurge, Russian thistle, </a:t>
            </a:r>
            <a:r>
              <a:rPr lang="en-CA" sz="1400" dirty="0" err="1"/>
              <a:t>sowthistle</a:t>
            </a:r>
            <a:r>
              <a:rPr lang="en-CA" sz="1400" dirty="0"/>
              <a:t>..   </a:t>
            </a:r>
          </a:p>
          <a:p>
            <a:pPr marL="232943" indent="-232943">
              <a:buAutoNum type="arabicPeriod"/>
            </a:pPr>
            <a:endParaRPr lang="en-CA" sz="1400" dirty="0"/>
          </a:p>
        </p:txBody>
      </p:sp>
      <p:sp>
        <p:nvSpPr>
          <p:cNvPr id="4" name="Slide Number Placeholder 3"/>
          <p:cNvSpPr>
            <a:spLocks noGrp="1"/>
          </p:cNvSpPr>
          <p:nvPr>
            <p:ph type="sldNum" sz="quarter" idx="10"/>
          </p:nvPr>
        </p:nvSpPr>
        <p:spPr/>
        <p:txBody>
          <a:bodyPr/>
          <a:lstStyle/>
          <a:p>
            <a:fld id="{4D06AB5F-88D0-4B7A-97A8-F66F1826B0A1}" type="slidenum">
              <a:rPr lang="en-CA" smtClean="0"/>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indent="-232943" defTabSz="931774">
              <a:defRPr/>
            </a:pPr>
            <a:r>
              <a:rPr lang="en-CA" sz="1400" dirty="0">
                <a:solidFill>
                  <a:srgbClr val="000066"/>
                </a:solidFill>
              </a:rPr>
              <a:t>Simplify ability to update the  Notice to Occupier to Control Weeds (Schedule B).</a:t>
            </a:r>
          </a:p>
          <a:p>
            <a:pPr marL="232943" indent="-232943"/>
            <a:endParaRPr lang="en-CA" sz="1400" dirty="0"/>
          </a:p>
          <a:p>
            <a:pPr marL="232943" indent="-232943"/>
            <a:r>
              <a:rPr lang="en-CA" sz="1400" dirty="0"/>
              <a:t>The current Schedule contains a  form that must be used when issuing a Notice to Occupier to Control Weeds.  </a:t>
            </a:r>
            <a:br>
              <a:rPr lang="en-CA" sz="1400" dirty="0"/>
            </a:br>
            <a:r>
              <a:rPr lang="en-CA" sz="1400" dirty="0"/>
              <a:t>This approach is static and not easy to amend if the situation warrants.   Moving to policy and a procedure for Minister approval of forms will simplify this component.</a:t>
            </a:r>
          </a:p>
        </p:txBody>
      </p:sp>
      <p:sp>
        <p:nvSpPr>
          <p:cNvPr id="4" name="Slide Number Placeholder 3"/>
          <p:cNvSpPr>
            <a:spLocks noGrp="1"/>
          </p:cNvSpPr>
          <p:nvPr>
            <p:ph type="sldNum" sz="quarter" idx="10"/>
          </p:nvPr>
        </p:nvSpPr>
        <p:spPr/>
        <p:txBody>
          <a:bodyPr/>
          <a:lstStyle/>
          <a:p>
            <a:fld id="{4D06AB5F-88D0-4B7A-97A8-F66F1826B0A1}" type="slidenum">
              <a:rPr lang="en-CA" smtClean="0"/>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indent="-232943" defTabSz="931774">
              <a:defRPr/>
            </a:pPr>
            <a:r>
              <a:rPr lang="en-CA" sz="1400" dirty="0">
                <a:solidFill>
                  <a:srgbClr val="000066"/>
                </a:solidFill>
              </a:rPr>
              <a:t>Provide a more generous provision to prevent the transport or movement  of noxious weeds</a:t>
            </a:r>
          </a:p>
          <a:p>
            <a:pPr marL="232943" indent="-232943"/>
            <a:endParaRPr lang="en-CA" sz="1400" dirty="0"/>
          </a:p>
          <a:p>
            <a:pPr marL="232943" indent="-232943"/>
            <a:r>
              <a:rPr lang="en-CA" sz="1400" dirty="0"/>
              <a:t>Focus on movement of infested items – vehicles, equipment, trailers, boats, quads, bicycles, float planes, wheelbarrows etc.  And needs to apply to anything on water, land, air in BC. Will address aquatic noxious weed dispersal, along with terrestrial plants. </a:t>
            </a:r>
          </a:p>
        </p:txBody>
      </p:sp>
      <p:sp>
        <p:nvSpPr>
          <p:cNvPr id="4" name="Slide Number Placeholder 3"/>
          <p:cNvSpPr>
            <a:spLocks noGrp="1"/>
          </p:cNvSpPr>
          <p:nvPr>
            <p:ph type="sldNum" sz="quarter" idx="10"/>
          </p:nvPr>
        </p:nvSpPr>
        <p:spPr/>
        <p:txBody>
          <a:bodyPr/>
          <a:lstStyle/>
          <a:p>
            <a:fld id="{4D06AB5F-88D0-4B7A-97A8-F66F1826B0A1}" type="slidenum">
              <a:rPr lang="en-CA" smtClean="0"/>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indent="-232943"/>
            <a:r>
              <a:rPr lang="en-CA" sz="1400" dirty="0"/>
              <a:t>Prevent the introduction of restricted noxious weeds into areas where the particular species is not present.</a:t>
            </a:r>
          </a:p>
          <a:p>
            <a:pPr marL="232943" indent="-232943"/>
            <a:r>
              <a:rPr lang="en-CA" sz="1400" dirty="0"/>
              <a:t>Address sale, importation, or use of contaminated material.</a:t>
            </a:r>
          </a:p>
          <a:p>
            <a:pPr marL="232943" indent="-232943"/>
            <a:r>
              <a:rPr lang="en-CA" sz="1400" dirty="0"/>
              <a:t>Want to also address receiving infested items so that both the importer and exporter are held responsible.</a:t>
            </a:r>
          </a:p>
          <a:p>
            <a:pPr marL="232943" indent="-232943"/>
            <a:endParaRPr lang="en-CA" sz="1400" dirty="0"/>
          </a:p>
        </p:txBody>
      </p:sp>
      <p:sp>
        <p:nvSpPr>
          <p:cNvPr id="4" name="Slide Number Placeholder 3"/>
          <p:cNvSpPr>
            <a:spLocks noGrp="1"/>
          </p:cNvSpPr>
          <p:nvPr>
            <p:ph type="sldNum" sz="quarter" idx="10"/>
          </p:nvPr>
        </p:nvSpPr>
        <p:spPr/>
        <p:txBody>
          <a:bodyPr/>
          <a:lstStyle/>
          <a:p>
            <a:fld id="{4D06AB5F-88D0-4B7A-97A8-F66F1826B0A1}" type="slidenum">
              <a:rPr lang="en-CA" smtClean="0"/>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indent="-232943" defTabSz="931774">
              <a:defRPr/>
            </a:pPr>
            <a:r>
              <a:rPr lang="en-CA" sz="1400" dirty="0">
                <a:solidFill>
                  <a:srgbClr val="000066"/>
                </a:solidFill>
              </a:rPr>
              <a:t>Restrict the disposal of listed species on Crown land, parks, ditches, streams, lakes (bodies of water), roads, highways, etc</a:t>
            </a:r>
            <a:r>
              <a:rPr lang="en-CA" sz="1400" dirty="0"/>
              <a:t>.</a:t>
            </a:r>
          </a:p>
          <a:p>
            <a:pPr marL="232943" indent="-232943"/>
            <a:endParaRPr lang="en-CA" sz="1400" dirty="0"/>
          </a:p>
          <a:p>
            <a:pPr marL="232943" indent="-232943"/>
            <a:r>
              <a:rPr lang="en-CA" sz="1400" dirty="0"/>
              <a:t>Dumping invasive plants on public lands, waste places, and other specified areas is an ongoing challenge.  We would like to address this explicitly in the Regulations.</a:t>
            </a:r>
          </a:p>
          <a:p>
            <a:pPr marL="232943" indent="-232943"/>
            <a:r>
              <a:rPr lang="en-CA" sz="1400" dirty="0"/>
              <a:t>Restricting the movement of invasive plants has to also have allowances for the transport to recognized and appropriate disposal sites.  </a:t>
            </a:r>
          </a:p>
        </p:txBody>
      </p:sp>
      <p:sp>
        <p:nvSpPr>
          <p:cNvPr id="4" name="Slide Number Placeholder 3"/>
          <p:cNvSpPr>
            <a:spLocks noGrp="1"/>
          </p:cNvSpPr>
          <p:nvPr>
            <p:ph type="sldNum" sz="quarter" idx="10"/>
          </p:nvPr>
        </p:nvSpPr>
        <p:spPr/>
        <p:txBody>
          <a:bodyPr/>
          <a:lstStyle/>
          <a:p>
            <a:fld id="{4D06AB5F-88D0-4B7A-97A8-F66F1826B0A1}" type="slidenum">
              <a:rPr lang="en-CA" smtClean="0"/>
              <a:pPr/>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indent="-232943" defTabSz="931774">
              <a:defRPr/>
            </a:pPr>
            <a:r>
              <a:rPr lang="en-CA" sz="1400" dirty="0">
                <a:solidFill>
                  <a:srgbClr val="000066"/>
                </a:solidFill>
              </a:rPr>
              <a:t>Restrict the sale or use of any Prohibited or Restricted Noxious Weed </a:t>
            </a:r>
          </a:p>
          <a:p>
            <a:pPr marL="232943" indent="-232943"/>
            <a:endParaRPr lang="en-CA" sz="1400" dirty="0"/>
          </a:p>
          <a:p>
            <a:pPr marL="232943" indent="-232943"/>
            <a:r>
              <a:rPr lang="en-CA" sz="1400" dirty="0"/>
              <a:t>The sale of noxious weeds - seeds, plants or plant parts – is an ongoing occurrence in BC.  This pathway of introduction needs to be addressed.</a:t>
            </a:r>
          </a:p>
          <a:p>
            <a:pPr marL="232943" indent="-232943"/>
            <a:r>
              <a:rPr lang="en-CA" sz="1400" dirty="0"/>
              <a:t>Will have to ensure there are provisions to allow research, collections, and education.</a:t>
            </a:r>
          </a:p>
        </p:txBody>
      </p:sp>
      <p:sp>
        <p:nvSpPr>
          <p:cNvPr id="4" name="Slide Number Placeholder 3"/>
          <p:cNvSpPr>
            <a:spLocks noGrp="1"/>
          </p:cNvSpPr>
          <p:nvPr>
            <p:ph type="sldNum" sz="quarter" idx="10"/>
          </p:nvPr>
        </p:nvSpPr>
        <p:spPr/>
        <p:txBody>
          <a:bodyPr/>
          <a:lstStyle/>
          <a:p>
            <a:fld id="{4D06AB5F-88D0-4B7A-97A8-F66F1826B0A1}" type="slidenum">
              <a:rPr lang="en-CA" smtClean="0"/>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Areas I will discuss during this presentation.</a:t>
            </a:r>
            <a:endParaRPr lang="en-CA" dirty="0"/>
          </a:p>
        </p:txBody>
      </p:sp>
      <p:sp>
        <p:nvSpPr>
          <p:cNvPr id="4" name="Slide Number Placeholder 3"/>
          <p:cNvSpPr>
            <a:spLocks noGrp="1"/>
          </p:cNvSpPr>
          <p:nvPr>
            <p:ph type="sldNum" sz="quarter" idx="10"/>
          </p:nvPr>
        </p:nvSpPr>
        <p:spPr/>
        <p:txBody>
          <a:bodyPr/>
          <a:lstStyle/>
          <a:p>
            <a:fld id="{4D06AB5F-88D0-4B7A-97A8-F66F1826B0A1}" type="slidenum">
              <a:rPr lang="en-CA" smtClean="0"/>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indent="-232943" defTabSz="931774">
              <a:defRPr/>
            </a:pPr>
            <a:r>
              <a:rPr lang="en-CA" sz="1400" dirty="0">
                <a:solidFill>
                  <a:srgbClr val="000066"/>
                </a:solidFill>
              </a:rPr>
              <a:t>Require any stored material infested with listed noxious weeds to be secured to prevent dispersal</a:t>
            </a:r>
          </a:p>
          <a:p>
            <a:pPr marL="232943" indent="-232943"/>
            <a:endParaRPr lang="en-CA" sz="1400" dirty="0"/>
          </a:p>
          <a:p>
            <a:pPr marL="232943" indent="-232943"/>
            <a:r>
              <a:rPr lang="en-CA" sz="1400" dirty="0"/>
              <a:t>Storing infested material, whether the noxious weeds are locally abundant or not, will require adequate measures so as to prevent the weeds from dispersing.  </a:t>
            </a:r>
          </a:p>
          <a:p>
            <a:pPr marL="232943" indent="-232943"/>
            <a:endParaRPr lang="en-CA" sz="1400" dirty="0"/>
          </a:p>
        </p:txBody>
      </p:sp>
      <p:sp>
        <p:nvSpPr>
          <p:cNvPr id="4" name="Slide Number Placeholder 3"/>
          <p:cNvSpPr>
            <a:spLocks noGrp="1"/>
          </p:cNvSpPr>
          <p:nvPr>
            <p:ph type="sldNum" sz="quarter" idx="10"/>
          </p:nvPr>
        </p:nvSpPr>
        <p:spPr/>
        <p:txBody>
          <a:bodyPr/>
          <a:lstStyle/>
          <a:p>
            <a:fld id="{4D06AB5F-88D0-4B7A-97A8-F66F1826B0A1}" type="slidenum">
              <a:rPr lang="en-CA" smtClean="0"/>
              <a:pPr/>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indent="-232943" defTabSz="931774">
              <a:defRPr/>
            </a:pPr>
            <a:r>
              <a:rPr lang="en-CA" sz="1400" dirty="0">
                <a:solidFill>
                  <a:srgbClr val="000066"/>
                </a:solidFill>
              </a:rPr>
              <a:t>Add offense provisions (ability to ticket)</a:t>
            </a:r>
          </a:p>
          <a:p>
            <a:pPr marL="232943" indent="-232943"/>
            <a:endParaRPr lang="en-CA" sz="1400" dirty="0"/>
          </a:p>
          <a:p>
            <a:pPr marL="232943" indent="-232943"/>
            <a:r>
              <a:rPr lang="en-CA" sz="1400" dirty="0"/>
              <a:t>Having offense provisions that would make it an offense to not comply with a weed notice and control noxious weeds, or sell the plants or their seeds, or transport the plants or plant parts, dump noxious weeds, etc.  </a:t>
            </a:r>
          </a:p>
          <a:p>
            <a:pPr marL="232943" indent="-232943"/>
            <a:r>
              <a:rPr lang="en-CA" sz="1400" dirty="0"/>
              <a:t>This would provide for ticketing  (fines) for contravention of specified sections. </a:t>
            </a:r>
          </a:p>
          <a:p>
            <a:pPr marL="232943" indent="-232943"/>
            <a:endParaRPr lang="en-CA" sz="1400" dirty="0"/>
          </a:p>
        </p:txBody>
      </p:sp>
      <p:sp>
        <p:nvSpPr>
          <p:cNvPr id="4" name="Slide Number Placeholder 3"/>
          <p:cNvSpPr>
            <a:spLocks noGrp="1"/>
          </p:cNvSpPr>
          <p:nvPr>
            <p:ph type="sldNum" sz="quarter" idx="10"/>
          </p:nvPr>
        </p:nvSpPr>
        <p:spPr/>
        <p:txBody>
          <a:bodyPr/>
          <a:lstStyle/>
          <a:p>
            <a:fld id="{4D06AB5F-88D0-4B7A-97A8-F66F1826B0A1}" type="slidenum">
              <a:rPr lang="en-CA" smtClean="0"/>
              <a:pPr/>
              <a:t>21</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indent="-232943"/>
            <a:r>
              <a:rPr lang="en-CA" sz="1400" dirty="0"/>
              <a:t>Adding definitions is very important in the Regulation.  We can each read the same word – such as “control” – but how many of us have the same definition of it?</a:t>
            </a:r>
          </a:p>
          <a:p>
            <a:pPr marL="232943" indent="-232943"/>
            <a:r>
              <a:rPr lang="en-CA" sz="1400" dirty="0"/>
              <a:t>Terminology used in legislation and regulation that is not “common” language needs to be defined.  </a:t>
            </a:r>
          </a:p>
          <a:p>
            <a:pPr marL="232943" indent="-232943"/>
            <a:endParaRPr lang="en-CA" sz="1400" dirty="0"/>
          </a:p>
        </p:txBody>
      </p:sp>
      <p:sp>
        <p:nvSpPr>
          <p:cNvPr id="4" name="Slide Number Placeholder 3"/>
          <p:cNvSpPr>
            <a:spLocks noGrp="1"/>
          </p:cNvSpPr>
          <p:nvPr>
            <p:ph type="sldNum" sz="quarter" idx="10"/>
          </p:nvPr>
        </p:nvSpPr>
        <p:spPr/>
        <p:txBody>
          <a:bodyPr/>
          <a:lstStyle/>
          <a:p>
            <a:fld id="{4D06AB5F-88D0-4B7A-97A8-F66F1826B0A1}" type="slidenum">
              <a:rPr lang="en-CA" smtClean="0"/>
              <a:pPr/>
              <a:t>22</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400" dirty="0"/>
              <a:t>So let’s move on to NEXT STEPS…</a:t>
            </a:r>
          </a:p>
        </p:txBody>
      </p:sp>
      <p:sp>
        <p:nvSpPr>
          <p:cNvPr id="4" name="Slide Number Placeholder 3"/>
          <p:cNvSpPr>
            <a:spLocks noGrp="1"/>
          </p:cNvSpPr>
          <p:nvPr>
            <p:ph type="sldNum" sz="quarter" idx="10"/>
          </p:nvPr>
        </p:nvSpPr>
        <p:spPr/>
        <p:txBody>
          <a:bodyPr/>
          <a:lstStyle/>
          <a:p>
            <a:fld id="{4D06AB5F-88D0-4B7A-97A8-F66F1826B0A1}" type="slidenum">
              <a:rPr lang="en-CA" smtClean="0"/>
              <a:pPr/>
              <a:t>23</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smtClean="0"/>
          </a:p>
          <a:p>
            <a:r>
              <a:rPr lang="en-CA" dirty="0" smtClean="0"/>
              <a:t>Have to submit consequential</a:t>
            </a:r>
            <a:r>
              <a:rPr lang="en-CA" baseline="0" dirty="0" smtClean="0"/>
              <a:t> amendments to FPRA  IP </a:t>
            </a:r>
            <a:r>
              <a:rPr lang="en-CA" baseline="0" dirty="0" err="1" smtClean="0"/>
              <a:t>Regs</a:t>
            </a:r>
            <a:r>
              <a:rPr lang="en-CA" baseline="0" dirty="0" smtClean="0"/>
              <a:t> and Community Charters – Spheres of concurrent jurisdiction  - environment and wildlife regulation at the same time.  There may also be a delay as adding offences to the regulations takes a few additional steps within government.  </a:t>
            </a:r>
            <a:endParaRPr lang="en-CA" dirty="0"/>
          </a:p>
        </p:txBody>
      </p:sp>
      <p:sp>
        <p:nvSpPr>
          <p:cNvPr id="4" name="Slide Number Placeholder 3"/>
          <p:cNvSpPr>
            <a:spLocks noGrp="1"/>
          </p:cNvSpPr>
          <p:nvPr>
            <p:ph type="sldNum" sz="quarter" idx="10"/>
          </p:nvPr>
        </p:nvSpPr>
        <p:spPr/>
        <p:txBody>
          <a:bodyPr/>
          <a:lstStyle/>
          <a:p>
            <a:fld id="{4D06AB5F-88D0-4B7A-97A8-F66F1826B0A1}" type="slidenum">
              <a:rPr lang="en-CA" smtClean="0"/>
              <a:pPr/>
              <a:t>24</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I believe Amending</a:t>
            </a:r>
            <a:r>
              <a:rPr lang="en-CA" baseline="0" dirty="0" smtClean="0"/>
              <a:t> the WCA Regulations and  harmonizing with the other regulations is a major improvement to the foundation of invasive plant management in BC.  I hope you do as well.</a:t>
            </a:r>
          </a:p>
          <a:p>
            <a:endParaRPr lang="en-CA" baseline="0" dirty="0" smtClean="0"/>
          </a:p>
          <a:p>
            <a:r>
              <a:rPr lang="en-CA" dirty="0" smtClean="0"/>
              <a:t>I</a:t>
            </a:r>
            <a:r>
              <a:rPr lang="en-CA" baseline="0" dirty="0" smtClean="0"/>
              <a:t> may have time for one or two questions, or you can contact me later.  </a:t>
            </a:r>
          </a:p>
          <a:p>
            <a:r>
              <a:rPr lang="en-CA" baseline="0" dirty="0" smtClean="0"/>
              <a:t>Thank you.</a:t>
            </a:r>
            <a:endParaRPr lang="en-CA" dirty="0"/>
          </a:p>
        </p:txBody>
      </p:sp>
      <p:sp>
        <p:nvSpPr>
          <p:cNvPr id="4" name="Slide Number Placeholder 3"/>
          <p:cNvSpPr>
            <a:spLocks noGrp="1"/>
          </p:cNvSpPr>
          <p:nvPr>
            <p:ph type="sldNum" sz="quarter" idx="10"/>
          </p:nvPr>
        </p:nvSpPr>
        <p:spPr/>
        <p:txBody>
          <a:bodyPr/>
          <a:lstStyle/>
          <a:p>
            <a:fld id="{4D06AB5F-88D0-4B7A-97A8-F66F1826B0A1}" type="slidenum">
              <a:rPr lang="en-CA" smtClean="0"/>
              <a:pPr/>
              <a:t>25</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400" dirty="0"/>
              <a:t>Act contains the administrative processes (must do’s – it is LAW)</a:t>
            </a:r>
          </a:p>
          <a:p>
            <a:r>
              <a:rPr lang="en-CA" sz="1400" dirty="0"/>
              <a:t>Regulation contains the operational processes (how </a:t>
            </a:r>
            <a:r>
              <a:rPr lang="en-CA" sz="1400" dirty="0" err="1"/>
              <a:t>to’s</a:t>
            </a:r>
            <a:r>
              <a:rPr lang="en-CA" sz="1400" dirty="0"/>
              <a:t> – also legal requirement)</a:t>
            </a:r>
          </a:p>
          <a:p>
            <a:r>
              <a:rPr lang="en-CA" sz="1400" dirty="0"/>
              <a:t>Policy – “Big P” policy is the legally enshrined items consisting of Acts, .</a:t>
            </a:r>
          </a:p>
          <a:p>
            <a:r>
              <a:rPr lang="en-CA" sz="1400" dirty="0"/>
              <a:t>Regulations and Orders.  Non-statutory policy  - Internal or administrative policy.</a:t>
            </a:r>
          </a:p>
          <a:p>
            <a:endParaRPr lang="en-CA" dirty="0"/>
          </a:p>
        </p:txBody>
      </p:sp>
      <p:sp>
        <p:nvSpPr>
          <p:cNvPr id="4" name="Slide Number Placeholder 3"/>
          <p:cNvSpPr>
            <a:spLocks noGrp="1"/>
          </p:cNvSpPr>
          <p:nvPr>
            <p:ph type="sldNum" sz="quarter" idx="10"/>
          </p:nvPr>
        </p:nvSpPr>
        <p:spPr/>
        <p:txBody>
          <a:bodyPr/>
          <a:lstStyle/>
          <a:p>
            <a:fld id="{4D06AB5F-88D0-4B7A-97A8-F66F1826B0A1}" type="slidenum">
              <a:rPr lang="en-CA" smtClean="0"/>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9415" indent="-349415">
              <a:buFont typeface="+mj-lt"/>
              <a:buAutoNum type="arabicPeriod"/>
            </a:pPr>
            <a:r>
              <a:rPr lang="en-CA" sz="1400" dirty="0"/>
              <a:t>Too many lists :  WCA list; FRPA IP Reg List; Community Charter List</a:t>
            </a:r>
          </a:p>
          <a:p>
            <a:pPr marL="349415" indent="-349415">
              <a:buFont typeface="+mj-lt"/>
              <a:buAutoNum type="arabicPeriod"/>
            </a:pPr>
            <a:r>
              <a:rPr lang="en-CA" sz="1400" dirty="0"/>
              <a:t>Confusing:  Nomenclature, changing scientific names</a:t>
            </a:r>
          </a:p>
          <a:p>
            <a:pPr marL="349415" indent="-349415">
              <a:buFont typeface="+mj-lt"/>
              <a:buAutoNum type="arabicPeriod"/>
            </a:pPr>
            <a:r>
              <a:rPr lang="en-CA" sz="1400" dirty="0"/>
              <a:t>Current WCA Reg is antiquated.</a:t>
            </a:r>
          </a:p>
          <a:p>
            <a:pPr marL="349415" indent="-349415">
              <a:buFont typeface="+mj-lt"/>
              <a:buAutoNum type="arabicPeriod"/>
            </a:pPr>
            <a:r>
              <a:rPr lang="en-CA" sz="1400" dirty="0"/>
              <a:t>Harmonization:  This has been brought forward in numerous ways and from several areas.  Can’t we just have one list????  YES we can – consequential amendments will happen with the other regulations so they all point to the ONE List in the WCA REG.</a:t>
            </a:r>
          </a:p>
          <a:p>
            <a:pPr marL="349415" indent="-349415">
              <a:buFont typeface="+mj-lt"/>
              <a:buAutoNum type="arabicPeriod"/>
            </a:pPr>
            <a:r>
              <a:rPr lang="en-CA" sz="1400" dirty="0"/>
              <a:t>The Regulatory Reform Initiative promotes clear, simple regulations and policy. Trying </a:t>
            </a:r>
            <a:r>
              <a:rPr lang="en-CA" dirty="0" smtClean="0"/>
              <a:t>to avoid duplication</a:t>
            </a:r>
            <a:r>
              <a:rPr lang="en-CA" baseline="0" dirty="0" smtClean="0"/>
              <a:t> – this proposed amendment fits the bill!</a:t>
            </a:r>
            <a:r>
              <a:rPr lang="en-CA" dirty="0" smtClean="0"/>
              <a:t>  </a:t>
            </a:r>
            <a:endParaRPr lang="en-CA" dirty="0"/>
          </a:p>
        </p:txBody>
      </p:sp>
      <p:sp>
        <p:nvSpPr>
          <p:cNvPr id="4" name="Slide Number Placeholder 3"/>
          <p:cNvSpPr>
            <a:spLocks noGrp="1"/>
          </p:cNvSpPr>
          <p:nvPr>
            <p:ph type="sldNum" sz="quarter" idx="10"/>
          </p:nvPr>
        </p:nvSpPr>
        <p:spPr/>
        <p:txBody>
          <a:bodyPr/>
          <a:lstStyle/>
          <a:p>
            <a:fld id="{4D06AB5F-88D0-4B7A-97A8-F66F1826B0A1}" type="slidenum">
              <a:rPr lang="en-CA" smtClean="0"/>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Another driver for change is the recognition of the increasing potential</a:t>
            </a:r>
            <a:r>
              <a:rPr lang="en-CA" baseline="0" dirty="0" smtClean="0"/>
              <a:t> for new introductions of invasive species, including plants, into BC.</a:t>
            </a:r>
          </a:p>
          <a:p>
            <a:endParaRPr lang="en-CA" baseline="0" dirty="0" smtClean="0"/>
          </a:p>
          <a:p>
            <a:r>
              <a:rPr lang="en-CA" baseline="0" dirty="0" smtClean="0"/>
              <a:t>BC has a very long history of weed control legislation....</a:t>
            </a:r>
            <a:endParaRPr lang="en-CA" dirty="0"/>
          </a:p>
        </p:txBody>
      </p:sp>
      <p:sp>
        <p:nvSpPr>
          <p:cNvPr id="4" name="Slide Number Placeholder 3"/>
          <p:cNvSpPr>
            <a:spLocks noGrp="1"/>
          </p:cNvSpPr>
          <p:nvPr>
            <p:ph type="sldNum" sz="quarter" idx="10"/>
          </p:nvPr>
        </p:nvSpPr>
        <p:spPr/>
        <p:txBody>
          <a:bodyPr/>
          <a:lstStyle/>
          <a:p>
            <a:fld id="{4D06AB5F-88D0-4B7A-97A8-F66F1826B0A1}" type="slidenum">
              <a:rPr lang="en-CA" smtClean="0"/>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400" dirty="0"/>
              <a:t>Until 2010, majority of listed species were of  primary concern to Agriculture.</a:t>
            </a:r>
          </a:p>
          <a:p>
            <a:r>
              <a:rPr lang="en-CA" sz="1400" dirty="0"/>
              <a:t>In 2011, 18 species were added including the </a:t>
            </a:r>
            <a:r>
              <a:rPr lang="en-CA" sz="1400" dirty="0" err="1"/>
              <a:t>Spartinas</a:t>
            </a:r>
            <a:r>
              <a:rPr lang="en-CA" sz="1400" dirty="0"/>
              <a:t>, Giant hogweed, the knotweeds and yellow flag iris to name a few.   The species added are significant threats to BC’s environment – including aquatic habitats, the economy, and as in the case of giant hogweed - human health.</a:t>
            </a:r>
          </a:p>
        </p:txBody>
      </p:sp>
      <p:sp>
        <p:nvSpPr>
          <p:cNvPr id="4" name="Slide Number Placeholder 3"/>
          <p:cNvSpPr>
            <a:spLocks noGrp="1"/>
          </p:cNvSpPr>
          <p:nvPr>
            <p:ph type="sldNum" sz="quarter" idx="10"/>
          </p:nvPr>
        </p:nvSpPr>
        <p:spPr/>
        <p:txBody>
          <a:bodyPr/>
          <a:lstStyle/>
          <a:p>
            <a:fld id="{4D06AB5F-88D0-4B7A-97A8-F66F1826B0A1}" type="slidenum">
              <a:rPr lang="en-CA" smtClean="0"/>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400" dirty="0"/>
              <a:t>The IMISWG and IP Program staff have long recognized gaps in the current regulation.  </a:t>
            </a:r>
          </a:p>
          <a:p>
            <a:pPr marL="349415" indent="-349415">
              <a:buAutoNum type="arabicPeriod"/>
            </a:pPr>
            <a:r>
              <a:rPr lang="en-CA" sz="1400" dirty="0"/>
              <a:t>Listed species – emerging and current threats were not all regulated</a:t>
            </a:r>
          </a:p>
          <a:p>
            <a:pPr marL="349415" indent="-349415">
              <a:buAutoNum type="arabicPeriod"/>
            </a:pPr>
            <a:r>
              <a:rPr lang="en-CA" sz="1400" dirty="0"/>
              <a:t>Limited language in the Regulation that address pathways of introduction and vectors of spread.  </a:t>
            </a:r>
          </a:p>
          <a:p>
            <a:pPr marL="349415" indent="-349415">
              <a:buAutoNum type="arabicPeriod"/>
            </a:pPr>
            <a:r>
              <a:rPr lang="en-CA" sz="1400" dirty="0"/>
              <a:t>Limited  administrative remedies, only cost recovery through property taxes.  </a:t>
            </a:r>
          </a:p>
          <a:p>
            <a:pPr marL="349415" indent="-349415">
              <a:buAutoNum type="arabicPeriod"/>
            </a:pPr>
            <a:endParaRPr lang="en-CA" sz="1400" dirty="0"/>
          </a:p>
          <a:p>
            <a:pPr marL="349415" indent="-349415"/>
            <a:r>
              <a:rPr lang="en-CA" sz="1400" dirty="0"/>
              <a:t>Beginning in 2009, and extensive Legislative Policy review has been undertaken to define options to address these gaps.  </a:t>
            </a:r>
          </a:p>
        </p:txBody>
      </p:sp>
      <p:sp>
        <p:nvSpPr>
          <p:cNvPr id="4" name="Slide Number Placeholder 3"/>
          <p:cNvSpPr>
            <a:spLocks noGrp="1"/>
          </p:cNvSpPr>
          <p:nvPr>
            <p:ph type="sldNum" sz="quarter" idx="10"/>
          </p:nvPr>
        </p:nvSpPr>
        <p:spPr/>
        <p:txBody>
          <a:bodyPr/>
          <a:lstStyle/>
          <a:p>
            <a:fld id="{4D06AB5F-88D0-4B7A-97A8-F66F1826B0A1}" type="slidenum">
              <a:rPr lang="en-CA" smtClean="0"/>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400" dirty="0"/>
              <a:t>While I can’t specifically present the language that may appear in the amended regulations, I will now discuss the specific intentions that are being recommended, then move on to the process that has been developed and analysis completed to produce the proposed listing of noxious weeds, and next steps/expectations.</a:t>
            </a:r>
          </a:p>
        </p:txBody>
      </p:sp>
      <p:sp>
        <p:nvSpPr>
          <p:cNvPr id="4" name="Slide Number Placeholder 3"/>
          <p:cNvSpPr>
            <a:spLocks noGrp="1"/>
          </p:cNvSpPr>
          <p:nvPr>
            <p:ph type="sldNum" sz="quarter" idx="10"/>
          </p:nvPr>
        </p:nvSpPr>
        <p:spPr/>
        <p:txBody>
          <a:bodyPr/>
          <a:lstStyle/>
          <a:p>
            <a:fld id="{4D06AB5F-88D0-4B7A-97A8-F66F1826B0A1}" type="slidenum">
              <a:rPr lang="en-CA" smtClean="0"/>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D06AB5F-88D0-4B7A-97A8-F66F1826B0A1}" type="slidenum">
              <a:rPr lang="en-CA" smtClean="0"/>
              <a:pPr/>
              <a:t>9</a:t>
            </a:fld>
            <a:endParaRPr lang="en-CA"/>
          </a:p>
        </p:txBody>
      </p:sp>
    </p:spTree>
    <p:extLst>
      <p:ext uri="{BB962C8B-B14F-4D97-AF65-F5344CB8AC3E}">
        <p14:creationId xmlns:p14="http://schemas.microsoft.com/office/powerpoint/2010/main" val="2071871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3B527250-14B4-42BC-847B-ED7FF8936C35}" type="datetimeFigureOut">
              <a:rPr lang="en-CA" smtClean="0"/>
              <a:pPr/>
              <a:t>29/10/2014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456DC7C-49F9-4BFB-A9B4-D226921DC4D1}" type="slidenum">
              <a:rPr lang="en-CA" smtClean="0"/>
              <a:pPr/>
              <a:t>‹#›</a:t>
            </a:fld>
            <a:endParaRPr lang="en-CA"/>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B527250-14B4-42BC-847B-ED7FF8936C35}" type="datetimeFigureOut">
              <a:rPr lang="en-CA" smtClean="0"/>
              <a:pPr/>
              <a:t>29/10/2014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456DC7C-49F9-4BFB-A9B4-D226921DC4D1}" type="slidenum">
              <a:rPr lang="en-CA" smtClean="0"/>
              <a:pPr/>
              <a:t>‹#›</a:t>
            </a:fld>
            <a:endParaRPr lang="en-CA"/>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B527250-14B4-42BC-847B-ED7FF8936C35}" type="datetimeFigureOut">
              <a:rPr lang="en-CA" smtClean="0"/>
              <a:pPr/>
              <a:t>29/10/2014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456DC7C-49F9-4BFB-A9B4-D226921DC4D1}" type="slidenum">
              <a:rPr lang="en-CA" smtClean="0"/>
              <a:pPr/>
              <a:t>‹#›</a:t>
            </a:fld>
            <a:endParaRPr lang="en-CA"/>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B527250-14B4-42BC-847B-ED7FF8936C35}" type="datetimeFigureOut">
              <a:rPr lang="en-CA" smtClean="0"/>
              <a:pPr/>
              <a:t>29/10/2014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456DC7C-49F9-4BFB-A9B4-D226921DC4D1}" type="slidenum">
              <a:rPr lang="en-CA" smtClean="0"/>
              <a:pPr/>
              <a:t>‹#›</a:t>
            </a:fld>
            <a:endParaRPr lang="en-CA"/>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527250-14B4-42BC-847B-ED7FF8936C35}" type="datetimeFigureOut">
              <a:rPr lang="en-CA" smtClean="0"/>
              <a:pPr/>
              <a:t>29/10/2014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456DC7C-49F9-4BFB-A9B4-D226921DC4D1}" type="slidenum">
              <a:rPr lang="en-CA" smtClean="0"/>
              <a:pPr/>
              <a:t>‹#›</a:t>
            </a:fld>
            <a:endParaRPr lang="en-CA"/>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3B527250-14B4-42BC-847B-ED7FF8936C35}" type="datetimeFigureOut">
              <a:rPr lang="en-CA" smtClean="0"/>
              <a:pPr/>
              <a:t>29/10/2014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456DC7C-49F9-4BFB-A9B4-D226921DC4D1}" type="slidenum">
              <a:rPr lang="en-CA" smtClean="0"/>
              <a:pPr/>
              <a:t>‹#›</a:t>
            </a:fld>
            <a:endParaRPr lang="en-CA"/>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3B527250-14B4-42BC-847B-ED7FF8936C35}" type="datetimeFigureOut">
              <a:rPr lang="en-CA" smtClean="0"/>
              <a:pPr/>
              <a:t>29/10/2014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456DC7C-49F9-4BFB-A9B4-D226921DC4D1}" type="slidenum">
              <a:rPr lang="en-CA" smtClean="0"/>
              <a:pPr/>
              <a:t>‹#›</a:t>
            </a:fld>
            <a:endParaRPr lang="en-CA"/>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3B527250-14B4-42BC-847B-ED7FF8936C35}" type="datetimeFigureOut">
              <a:rPr lang="en-CA" smtClean="0"/>
              <a:pPr/>
              <a:t>29/10/2014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456DC7C-49F9-4BFB-A9B4-D226921DC4D1}" type="slidenum">
              <a:rPr lang="en-CA" smtClean="0"/>
              <a:pPr/>
              <a:t>‹#›</a:t>
            </a:fld>
            <a:endParaRPr lang="en-CA"/>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7250-14B4-42BC-847B-ED7FF8936C35}" type="datetimeFigureOut">
              <a:rPr lang="en-CA" smtClean="0"/>
              <a:pPr/>
              <a:t>29/10/2014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456DC7C-49F9-4BFB-A9B4-D226921DC4D1}" type="slidenum">
              <a:rPr lang="en-CA" smtClean="0"/>
              <a:pPr/>
              <a:t>‹#›</a:t>
            </a:fld>
            <a:endParaRPr lang="en-CA"/>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27250-14B4-42BC-847B-ED7FF8936C35}" type="datetimeFigureOut">
              <a:rPr lang="en-CA" smtClean="0"/>
              <a:pPr/>
              <a:t>29/10/2014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456DC7C-49F9-4BFB-A9B4-D226921DC4D1}" type="slidenum">
              <a:rPr lang="en-CA" smtClean="0"/>
              <a:pPr/>
              <a:t>‹#›</a:t>
            </a:fld>
            <a:endParaRPr lang="en-CA"/>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27250-14B4-42BC-847B-ED7FF8936C35}" type="datetimeFigureOut">
              <a:rPr lang="en-CA" smtClean="0"/>
              <a:pPr/>
              <a:t>29/10/2014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456DC7C-49F9-4BFB-A9B4-D226921DC4D1}" type="slidenum">
              <a:rPr lang="en-CA" smtClean="0"/>
              <a:pPr/>
              <a:t>‹#›</a:t>
            </a:fld>
            <a:endParaRPr lang="en-CA"/>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7250-14B4-42BC-847B-ED7FF8936C35}" type="datetimeFigureOut">
              <a:rPr lang="en-CA" smtClean="0"/>
              <a:pPr/>
              <a:t>29/10/2014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56DC7C-49F9-4BFB-A9B4-D226921DC4D1}"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haredServices_PowerPoint_LtBkgd"/>
          <p:cNvPicPr>
            <a:picLocks noChangeAspect="1" noChangeArrowheads="1"/>
          </p:cNvPicPr>
          <p:nvPr/>
        </p:nvPicPr>
        <p:blipFill>
          <a:blip r:embed="rId3" cstate="print"/>
          <a:srcRect/>
          <a:stretch>
            <a:fillRect/>
          </a:stretch>
        </p:blipFill>
        <p:spPr bwMode="auto">
          <a:xfrm>
            <a:off x="0" y="80963"/>
            <a:ext cx="9144000" cy="6858000"/>
          </a:xfrm>
          <a:prstGeom prst="rect">
            <a:avLst/>
          </a:prstGeom>
          <a:noFill/>
        </p:spPr>
      </p:pic>
      <p:pic>
        <p:nvPicPr>
          <p:cNvPr id="11269" name="Picture 5" descr="Generic_PowerPoint_13"/>
          <p:cNvPicPr>
            <a:picLocks noChangeAspect="1" noChangeArrowheads="1"/>
          </p:cNvPicPr>
          <p:nvPr/>
        </p:nvPicPr>
        <p:blipFill>
          <a:blip r:embed="rId4" cstate="print"/>
          <a:srcRect/>
          <a:stretch>
            <a:fillRect/>
          </a:stretch>
        </p:blipFill>
        <p:spPr bwMode="auto">
          <a:xfrm>
            <a:off x="0" y="0"/>
            <a:ext cx="9144000" cy="1500188"/>
          </a:xfrm>
          <a:prstGeom prst="rect">
            <a:avLst/>
          </a:prstGeom>
          <a:noFill/>
        </p:spPr>
      </p:pic>
      <p:pic>
        <p:nvPicPr>
          <p:cNvPr id="11271" name="Picture 7" descr="BCID_H_key_rgb_rev"/>
          <p:cNvPicPr>
            <a:picLocks noChangeAspect="1" noChangeArrowheads="1"/>
          </p:cNvPicPr>
          <p:nvPr/>
        </p:nvPicPr>
        <p:blipFill>
          <a:blip r:embed="rId5" cstate="print"/>
          <a:srcRect/>
          <a:stretch>
            <a:fillRect/>
          </a:stretch>
        </p:blipFill>
        <p:spPr bwMode="auto">
          <a:xfrm>
            <a:off x="304800" y="80963"/>
            <a:ext cx="3124200" cy="1290637"/>
          </a:xfrm>
          <a:prstGeom prst="rect">
            <a:avLst/>
          </a:prstGeom>
          <a:noFill/>
        </p:spPr>
      </p:pic>
      <p:sp>
        <p:nvSpPr>
          <p:cNvPr id="9" name="Title 8"/>
          <p:cNvSpPr>
            <a:spLocks noGrp="1"/>
          </p:cNvSpPr>
          <p:nvPr>
            <p:ph type="ctrTitle"/>
          </p:nvPr>
        </p:nvSpPr>
        <p:spPr>
          <a:xfrm>
            <a:off x="971600" y="2682538"/>
            <a:ext cx="7772400" cy="1224136"/>
          </a:xfrm>
        </p:spPr>
        <p:txBody>
          <a:bodyPr>
            <a:normAutofit fontScale="90000"/>
          </a:bodyPr>
          <a:lstStyle/>
          <a:p>
            <a:r>
              <a:rPr lang="en-CA" b="1" i="1" dirty="0" smtClean="0"/>
              <a:t>BC Weed Control Act</a:t>
            </a:r>
            <a:r>
              <a:rPr lang="en-CA" b="1" dirty="0" smtClean="0"/>
              <a:t/>
            </a:r>
            <a:br>
              <a:rPr lang="en-CA" b="1" dirty="0" smtClean="0"/>
            </a:br>
            <a:r>
              <a:rPr lang="en-CA" b="1" dirty="0" smtClean="0">
                <a:effectLst>
                  <a:outerShdw blurRad="38100" dist="38100" dir="2700000" algn="tl">
                    <a:srgbClr val="000000">
                      <a:alpha val="43137"/>
                    </a:srgbClr>
                  </a:outerShdw>
                </a:effectLst>
              </a:rPr>
              <a:t>Regulation</a:t>
            </a:r>
            <a:endParaRPr lang="en-CA" b="1" dirty="0">
              <a:effectLst>
                <a:outerShdw blurRad="38100" dist="38100" dir="2700000" algn="tl">
                  <a:srgbClr val="000000">
                    <a:alpha val="43137"/>
                  </a:srgbClr>
                </a:outerShdw>
              </a:effectLst>
            </a:endParaRPr>
          </a:p>
        </p:txBody>
      </p:sp>
      <p:sp>
        <p:nvSpPr>
          <p:cNvPr id="10" name="Subtitle 9"/>
          <p:cNvSpPr>
            <a:spLocks noGrp="1"/>
          </p:cNvSpPr>
          <p:nvPr>
            <p:ph type="subTitle" idx="1"/>
          </p:nvPr>
        </p:nvSpPr>
        <p:spPr>
          <a:xfrm>
            <a:off x="1443608" y="1483812"/>
            <a:ext cx="6400800" cy="1296144"/>
          </a:xfrm>
        </p:spPr>
        <p:txBody>
          <a:bodyPr>
            <a:noAutofit/>
          </a:bodyPr>
          <a:lstStyle/>
          <a:p>
            <a:pPr>
              <a:spcBef>
                <a:spcPts val="0"/>
              </a:spcBef>
            </a:pPr>
            <a:r>
              <a:rPr lang="en-CA" sz="4000" b="1" dirty="0" smtClean="0">
                <a:solidFill>
                  <a:schemeClr val="tx2">
                    <a:lumMod val="75000"/>
                  </a:schemeClr>
                </a:solidFill>
              </a:rPr>
              <a:t>Proposed Amendments </a:t>
            </a:r>
          </a:p>
          <a:p>
            <a:pPr>
              <a:spcBef>
                <a:spcPts val="0"/>
              </a:spcBef>
            </a:pPr>
            <a:r>
              <a:rPr lang="en-CA" sz="4000" b="1" dirty="0" smtClean="0">
                <a:solidFill>
                  <a:schemeClr val="tx2">
                    <a:lumMod val="75000"/>
                  </a:schemeClr>
                </a:solidFill>
              </a:rPr>
              <a:t>to the </a:t>
            </a:r>
            <a:endParaRPr lang="en-CA" sz="4000" b="1" dirty="0">
              <a:solidFill>
                <a:schemeClr val="tx2">
                  <a:lumMod val="75000"/>
                </a:schemeClr>
              </a:solidFill>
            </a:endParaRPr>
          </a:p>
        </p:txBody>
      </p:sp>
      <p:sp>
        <p:nvSpPr>
          <p:cNvPr id="11" name="TextBox 10"/>
          <p:cNvSpPr txBox="1"/>
          <p:nvPr/>
        </p:nvSpPr>
        <p:spPr>
          <a:xfrm>
            <a:off x="683568" y="5657671"/>
            <a:ext cx="7920880" cy="1200329"/>
          </a:xfrm>
          <a:prstGeom prst="rect">
            <a:avLst/>
          </a:prstGeom>
          <a:noFill/>
        </p:spPr>
        <p:txBody>
          <a:bodyPr wrap="square" rtlCol="0">
            <a:spAutoFit/>
          </a:bodyPr>
          <a:lstStyle/>
          <a:p>
            <a:pPr algn="ctr"/>
            <a:r>
              <a:rPr lang="en-CA" sz="2400" b="1" dirty="0" smtClean="0"/>
              <a:t>David Ralph</a:t>
            </a:r>
          </a:p>
          <a:p>
            <a:pPr algn="ctr"/>
            <a:r>
              <a:rPr lang="en-CA" sz="2400" b="1" dirty="0" smtClean="0"/>
              <a:t>Invasive Plant Program</a:t>
            </a:r>
          </a:p>
          <a:p>
            <a:pPr algn="ctr"/>
            <a:r>
              <a:rPr lang="en-CA" sz="2400" b="1" dirty="0" smtClean="0"/>
              <a:t>Ministry of Forests, Lands and Natural Resource Operations</a:t>
            </a:r>
          </a:p>
        </p:txBody>
      </p:sp>
      <p:sp>
        <p:nvSpPr>
          <p:cNvPr id="2" name="TextBox 1"/>
          <p:cNvSpPr txBox="1"/>
          <p:nvPr/>
        </p:nvSpPr>
        <p:spPr>
          <a:xfrm>
            <a:off x="2843808" y="4088011"/>
            <a:ext cx="4154087" cy="1569660"/>
          </a:xfrm>
          <a:prstGeom prst="rect">
            <a:avLst/>
          </a:prstGeom>
          <a:noFill/>
        </p:spPr>
        <p:txBody>
          <a:bodyPr wrap="none" rtlCol="0">
            <a:spAutoFit/>
          </a:bodyPr>
          <a:lstStyle/>
          <a:p>
            <a:pPr algn="ctr"/>
            <a:r>
              <a:rPr lang="en-CA" sz="3200" b="1" i="1" dirty="0" smtClean="0">
                <a:solidFill>
                  <a:schemeClr val="tx2">
                    <a:lumMod val="60000"/>
                    <a:lumOff val="40000"/>
                  </a:schemeClr>
                </a:solidFill>
              </a:rPr>
              <a:t>IVMA of BC Conference</a:t>
            </a:r>
          </a:p>
          <a:p>
            <a:pPr algn="ctr"/>
            <a:r>
              <a:rPr lang="en-CA" sz="3200" b="1" i="1" dirty="0" smtClean="0">
                <a:solidFill>
                  <a:schemeClr val="tx2">
                    <a:lumMod val="60000"/>
                    <a:lumOff val="40000"/>
                  </a:schemeClr>
                </a:solidFill>
              </a:rPr>
              <a:t>October 29, 2014</a:t>
            </a:r>
          </a:p>
          <a:p>
            <a:pPr algn="ctr"/>
            <a:r>
              <a:rPr lang="en-CA" sz="3200" b="1" i="1" dirty="0" smtClean="0">
                <a:solidFill>
                  <a:schemeClr val="tx2">
                    <a:lumMod val="60000"/>
                    <a:lumOff val="40000"/>
                  </a:schemeClr>
                </a:solidFill>
              </a:rPr>
              <a:t>Richmond BC</a:t>
            </a:r>
            <a:endParaRPr lang="en-CA" sz="3200" b="1" i="1" dirty="0">
              <a:solidFill>
                <a:schemeClr val="tx2">
                  <a:lumMod val="60000"/>
                  <a:lumOff val="40000"/>
                </a:schemeClr>
              </a:solidFil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haredServices_PowerPoint_LtBkgd"/>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1269" name="Picture 5" descr="Generic_PowerPoint_13"/>
          <p:cNvPicPr>
            <a:picLocks noChangeAspect="1" noChangeArrowheads="1"/>
          </p:cNvPicPr>
          <p:nvPr/>
        </p:nvPicPr>
        <p:blipFill>
          <a:blip r:embed="rId4" cstate="print"/>
          <a:srcRect/>
          <a:stretch>
            <a:fillRect/>
          </a:stretch>
        </p:blipFill>
        <p:spPr bwMode="auto">
          <a:xfrm>
            <a:off x="0" y="0"/>
            <a:ext cx="9144000" cy="1500188"/>
          </a:xfrm>
          <a:prstGeom prst="rect">
            <a:avLst/>
          </a:prstGeom>
          <a:noFill/>
        </p:spPr>
      </p:pic>
      <p:pic>
        <p:nvPicPr>
          <p:cNvPr id="11271" name="Picture 7" descr="BCID_H_key_rgb_rev"/>
          <p:cNvPicPr>
            <a:picLocks noChangeAspect="1" noChangeArrowheads="1"/>
          </p:cNvPicPr>
          <p:nvPr/>
        </p:nvPicPr>
        <p:blipFill>
          <a:blip r:embed="rId5" cstate="print"/>
          <a:srcRect/>
          <a:stretch>
            <a:fillRect/>
          </a:stretch>
        </p:blipFill>
        <p:spPr bwMode="auto">
          <a:xfrm>
            <a:off x="304800" y="80963"/>
            <a:ext cx="3124200" cy="1290637"/>
          </a:xfrm>
          <a:prstGeom prst="rect">
            <a:avLst/>
          </a:prstGeom>
          <a:noFill/>
        </p:spPr>
      </p:pic>
      <p:sp>
        <p:nvSpPr>
          <p:cNvPr id="8" name="Title 7"/>
          <p:cNvSpPr>
            <a:spLocks noGrp="1"/>
          </p:cNvSpPr>
          <p:nvPr>
            <p:ph type="title"/>
          </p:nvPr>
        </p:nvSpPr>
        <p:spPr/>
        <p:txBody>
          <a:bodyPr/>
          <a:lstStyle/>
          <a:p>
            <a:r>
              <a:rPr lang="en-CA" dirty="0" smtClean="0"/>
              <a:t> </a:t>
            </a:r>
            <a:endParaRPr lang="en-CA" dirty="0"/>
          </a:p>
        </p:txBody>
      </p:sp>
      <p:sp>
        <p:nvSpPr>
          <p:cNvPr id="12" name="Content Placeholder 11"/>
          <p:cNvSpPr>
            <a:spLocks noGrp="1"/>
          </p:cNvSpPr>
          <p:nvPr>
            <p:ph idx="1"/>
          </p:nvPr>
        </p:nvSpPr>
        <p:spPr>
          <a:xfrm>
            <a:off x="539552" y="1700808"/>
            <a:ext cx="8229600" cy="4021907"/>
          </a:xfrm>
        </p:spPr>
        <p:txBody>
          <a:bodyPr>
            <a:normAutofit fontScale="70000" lnSpcReduction="20000"/>
          </a:bodyPr>
          <a:lstStyle/>
          <a:p>
            <a:pPr algn="ctr">
              <a:buNone/>
            </a:pPr>
            <a:r>
              <a:rPr lang="en-CA" sz="5700" b="1" dirty="0" smtClean="0">
                <a:latin typeface="+mj-lt"/>
              </a:rPr>
              <a:t>Proposed Amendment – Intentions</a:t>
            </a:r>
          </a:p>
          <a:p>
            <a:pPr marL="742950" indent="-742950">
              <a:buAutoNum type="arabicPeriod"/>
            </a:pPr>
            <a:r>
              <a:rPr lang="en-CA" sz="4600" dirty="0" smtClean="0">
                <a:solidFill>
                  <a:srgbClr val="000066"/>
                </a:solidFill>
              </a:rPr>
              <a:t>Establish a Prohibited Noxious Weed List</a:t>
            </a:r>
          </a:p>
          <a:p>
            <a:pPr marL="1143000" lvl="1" indent="-742950"/>
            <a:r>
              <a:rPr lang="en-CA" sz="4600" dirty="0" smtClean="0"/>
              <a:t>Support Early Detection and Rapid Response</a:t>
            </a:r>
          </a:p>
          <a:p>
            <a:pPr marL="1143000" lvl="1" indent="-742950"/>
            <a:r>
              <a:rPr lang="en-CA" sz="4600" dirty="0" smtClean="0"/>
              <a:t>Enable province to assist the occupier in fulfilling the duty to control                       noxious weeds</a:t>
            </a:r>
          </a:p>
          <a:p>
            <a:pPr>
              <a:buNone/>
            </a:pPr>
            <a:r>
              <a:rPr lang="en-CA" sz="3600" dirty="0" smtClean="0"/>
              <a:t> </a:t>
            </a:r>
          </a:p>
          <a:p>
            <a:endParaRPr lang="en-CA" dirty="0" smtClean="0"/>
          </a:p>
          <a:p>
            <a:pPr lvl="1"/>
            <a:endParaRPr lang="en-CA" dirty="0" smtClean="0"/>
          </a:p>
          <a:p>
            <a:pPr lvl="1"/>
            <a:endParaRPr lang="en-CA" dirty="0" smtClean="0"/>
          </a:p>
          <a:p>
            <a:endParaRPr lang="en-CA" dirty="0"/>
          </a:p>
        </p:txBody>
      </p:sp>
      <p:sp>
        <p:nvSpPr>
          <p:cNvPr id="11" name="TextBox 10"/>
          <p:cNvSpPr txBox="1"/>
          <p:nvPr/>
        </p:nvSpPr>
        <p:spPr>
          <a:xfrm>
            <a:off x="683568" y="4365104"/>
            <a:ext cx="7920880" cy="830997"/>
          </a:xfrm>
          <a:prstGeom prst="rect">
            <a:avLst/>
          </a:prstGeom>
          <a:noFill/>
        </p:spPr>
        <p:txBody>
          <a:bodyPr wrap="square" rtlCol="0">
            <a:spAutoFit/>
          </a:bodyPr>
          <a:lstStyle/>
          <a:p>
            <a:pPr algn="ctr"/>
            <a:endParaRPr lang="en-CA" sz="2400" dirty="0" smtClean="0"/>
          </a:p>
          <a:p>
            <a:pPr algn="ctr"/>
            <a:endParaRPr lang="en-CA" sz="2400" dirty="0" smtClean="0"/>
          </a:p>
        </p:txBody>
      </p:sp>
      <p:pic>
        <p:nvPicPr>
          <p:cNvPr id="9" name="Picture 8" descr="starthistle_flower.jpg"/>
          <p:cNvPicPr>
            <a:picLocks noChangeAspect="1"/>
          </p:cNvPicPr>
          <p:nvPr/>
        </p:nvPicPr>
        <p:blipFill>
          <a:blip r:embed="rId6" cstate="print"/>
          <a:stretch>
            <a:fillRect/>
          </a:stretch>
        </p:blipFill>
        <p:spPr>
          <a:xfrm>
            <a:off x="6300192" y="4437112"/>
            <a:ext cx="2544930" cy="2035944"/>
          </a:xfrm>
          <a:prstGeom prst="rect">
            <a:avLst/>
          </a:prstGeom>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243408"/>
            <a:ext cx="8229600" cy="1143000"/>
          </a:xfrm>
        </p:spPr>
        <p:txBody>
          <a:bodyPr/>
          <a:lstStyle/>
          <a:p>
            <a:r>
              <a:rPr lang="en-CA" sz="4000" dirty="0" smtClean="0">
                <a:solidFill>
                  <a:schemeClr val="bg1"/>
                </a:solidFill>
              </a:rPr>
              <a:t>Prohibited/Provincial EDRR</a:t>
            </a:r>
            <a:endParaRPr lang="en-CA" sz="4000" dirty="0">
              <a:solidFill>
                <a:schemeClr val="bg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22702966"/>
              </p:ext>
            </p:extLst>
          </p:nvPr>
        </p:nvGraphicFramePr>
        <p:xfrm>
          <a:off x="395536" y="764704"/>
          <a:ext cx="8229600" cy="5329692"/>
        </p:xfrm>
        <a:graphic>
          <a:graphicData uri="http://schemas.openxmlformats.org/drawingml/2006/table">
            <a:tbl>
              <a:tblPr firstRow="1" bandRow="1">
                <a:tableStyleId>{69CF1AB2-1976-4502-BF36-3FF5EA218861}</a:tableStyleId>
              </a:tblPr>
              <a:tblGrid>
                <a:gridCol w="2057400"/>
                <a:gridCol w="2057400"/>
                <a:gridCol w="2057400"/>
                <a:gridCol w="2057400"/>
              </a:tblGrid>
              <a:tr h="380058">
                <a:tc>
                  <a:txBody>
                    <a:bodyPr/>
                    <a:lstStyle/>
                    <a:p>
                      <a:r>
                        <a:rPr lang="en-CA" sz="1600" b="0" dirty="0" smtClean="0"/>
                        <a:t>African Rue</a:t>
                      </a:r>
                      <a:endParaRPr lang="en-CA" sz="1600" b="0" dirty="0"/>
                    </a:p>
                  </a:txBody>
                  <a:tcPr/>
                </a:tc>
                <a:tc>
                  <a:txBody>
                    <a:bodyPr/>
                    <a:lstStyle/>
                    <a:p>
                      <a:r>
                        <a:rPr lang="en-CA" sz="1600" b="0" dirty="0" smtClean="0"/>
                        <a:t>Slender Foxtail</a:t>
                      </a:r>
                      <a:endParaRPr lang="en-CA" sz="1600" b="0" dirty="0"/>
                    </a:p>
                  </a:txBody>
                  <a:tcPr/>
                </a:tc>
                <a:tc>
                  <a:txBody>
                    <a:bodyPr/>
                    <a:lstStyle/>
                    <a:p>
                      <a:r>
                        <a:rPr lang="en-CA" sz="1600" b="0" dirty="0" smtClean="0"/>
                        <a:t>Meadow Clary</a:t>
                      </a:r>
                      <a:endParaRPr lang="en-CA" sz="1600" b="0" dirty="0"/>
                    </a:p>
                  </a:txBody>
                  <a:tcPr/>
                </a:tc>
                <a:tc>
                  <a:txBody>
                    <a:bodyPr/>
                    <a:lstStyle/>
                    <a:p>
                      <a:r>
                        <a:rPr lang="en-CA" sz="1600" b="0" dirty="0" smtClean="0"/>
                        <a:t>Spring </a:t>
                      </a:r>
                      <a:r>
                        <a:rPr lang="en-CA" sz="1600" b="0" dirty="0" err="1" smtClean="0"/>
                        <a:t>Milletgrass</a:t>
                      </a:r>
                      <a:endParaRPr lang="en-CA" sz="1600" b="0" dirty="0"/>
                    </a:p>
                  </a:txBody>
                  <a:tcPr/>
                </a:tc>
              </a:tr>
              <a:tr h="380058">
                <a:tc>
                  <a:txBody>
                    <a:bodyPr/>
                    <a:lstStyle/>
                    <a:p>
                      <a:r>
                        <a:rPr lang="en-CA" sz="1600" b="1" i="1" u="sng" dirty="0" smtClean="0">
                          <a:solidFill>
                            <a:srgbClr val="FF0000"/>
                          </a:solidFill>
                        </a:rPr>
                        <a:t>Black Henbane</a:t>
                      </a:r>
                      <a:endParaRPr lang="en-CA" sz="1600" b="1" i="1" u="sng" dirty="0">
                        <a:solidFill>
                          <a:srgbClr val="FF0000"/>
                        </a:solidFill>
                      </a:endParaRPr>
                    </a:p>
                  </a:txBody>
                  <a:tcPr/>
                </a:tc>
                <a:tc>
                  <a:txBody>
                    <a:bodyPr/>
                    <a:lstStyle/>
                    <a:p>
                      <a:endParaRPr lang="en-CA" sz="1600" dirty="0"/>
                    </a:p>
                  </a:txBody>
                  <a:tcPr/>
                </a:tc>
                <a:tc>
                  <a:txBody>
                    <a:bodyPr/>
                    <a:lstStyle/>
                    <a:p>
                      <a:r>
                        <a:rPr lang="en-CA" sz="1600" dirty="0" err="1" smtClean="0"/>
                        <a:t>Medusahead</a:t>
                      </a:r>
                      <a:endParaRPr lang="en-CA" sz="1600" dirty="0"/>
                    </a:p>
                  </a:txBody>
                  <a:tcPr/>
                </a:tc>
                <a:tc>
                  <a:txBody>
                    <a:bodyPr/>
                    <a:lstStyle/>
                    <a:p>
                      <a:r>
                        <a:rPr lang="en-CA" sz="1600" dirty="0" smtClean="0"/>
                        <a:t>Spurge Flax</a:t>
                      </a:r>
                      <a:endParaRPr lang="en-CA" sz="1600" dirty="0"/>
                    </a:p>
                  </a:txBody>
                  <a:tcPr/>
                </a:tc>
              </a:tr>
              <a:tr h="380058">
                <a:tc>
                  <a:txBody>
                    <a:bodyPr/>
                    <a:lstStyle/>
                    <a:p>
                      <a:r>
                        <a:rPr lang="en-CA" sz="1600" dirty="0" err="1" smtClean="0"/>
                        <a:t>Brazillian</a:t>
                      </a:r>
                      <a:r>
                        <a:rPr lang="en-CA" sz="1600" dirty="0" smtClean="0"/>
                        <a:t> Elodea</a:t>
                      </a:r>
                      <a:endParaRPr lang="en-CA" sz="1600" dirty="0"/>
                    </a:p>
                  </a:txBody>
                  <a:tcPr/>
                </a:tc>
                <a:tc>
                  <a:txBody>
                    <a:bodyPr/>
                    <a:lstStyle/>
                    <a:p>
                      <a:r>
                        <a:rPr lang="en-CA" sz="1600" dirty="0" err="1" smtClean="0"/>
                        <a:t>Goatsrue</a:t>
                      </a:r>
                      <a:endParaRPr lang="en-CA" sz="1600" dirty="0"/>
                    </a:p>
                  </a:txBody>
                  <a:tcPr/>
                </a:tc>
                <a:tc>
                  <a:txBody>
                    <a:bodyPr/>
                    <a:lstStyle/>
                    <a:p>
                      <a:r>
                        <a:rPr lang="en-CA" sz="1600" dirty="0" err="1" smtClean="0"/>
                        <a:t>Silverleaf</a:t>
                      </a:r>
                      <a:r>
                        <a:rPr lang="en-CA" sz="1600" dirty="0" smtClean="0"/>
                        <a:t> Nightshade</a:t>
                      </a:r>
                      <a:endParaRPr lang="en-CA" sz="1600" dirty="0"/>
                    </a:p>
                  </a:txBody>
                  <a:tcPr/>
                </a:tc>
                <a:tc>
                  <a:txBody>
                    <a:bodyPr/>
                    <a:lstStyle/>
                    <a:p>
                      <a:r>
                        <a:rPr lang="en-CA" sz="1600" dirty="0" err="1" smtClean="0"/>
                        <a:t>Starthistle</a:t>
                      </a:r>
                      <a:r>
                        <a:rPr lang="en-CA" sz="1600" dirty="0" smtClean="0"/>
                        <a:t>, Iberian/purple/yellow</a:t>
                      </a:r>
                      <a:endParaRPr lang="en-CA" sz="1600" dirty="0"/>
                    </a:p>
                  </a:txBody>
                  <a:tcPr/>
                </a:tc>
              </a:tr>
              <a:tr h="380058">
                <a:tc>
                  <a:txBody>
                    <a:bodyPr/>
                    <a:lstStyle/>
                    <a:p>
                      <a:endParaRPr lang="en-CA" sz="1600" dirty="0"/>
                    </a:p>
                  </a:txBody>
                  <a:tcPr/>
                </a:tc>
                <a:tc>
                  <a:txBody>
                    <a:bodyPr/>
                    <a:lstStyle/>
                    <a:p>
                      <a:r>
                        <a:rPr lang="en-CA" sz="1600" dirty="0" err="1" smtClean="0"/>
                        <a:t>Halogeton</a:t>
                      </a:r>
                      <a:r>
                        <a:rPr lang="en-CA" sz="1600" dirty="0" smtClean="0"/>
                        <a:t>/</a:t>
                      </a:r>
                      <a:r>
                        <a:rPr lang="en-CA" sz="1600" dirty="0" err="1" smtClean="0"/>
                        <a:t>Saltover</a:t>
                      </a:r>
                      <a:endParaRPr lang="en-CA" sz="1600" dirty="0"/>
                    </a:p>
                  </a:txBody>
                  <a:tcPr/>
                </a:tc>
                <a:tc>
                  <a:txBody>
                    <a:bodyPr/>
                    <a:lstStyle/>
                    <a:p>
                      <a:r>
                        <a:rPr lang="en-CA" sz="1600" dirty="0" smtClean="0"/>
                        <a:t>North Africa Grass</a:t>
                      </a:r>
                      <a:endParaRPr lang="en-CA" sz="1600" dirty="0"/>
                    </a:p>
                  </a:txBody>
                  <a:tcPr/>
                </a:tc>
                <a:tc>
                  <a:txBody>
                    <a:bodyPr/>
                    <a:lstStyle/>
                    <a:p>
                      <a:r>
                        <a:rPr lang="en-CA" sz="1600" dirty="0" smtClean="0"/>
                        <a:t>Syrian Bean-Caper</a:t>
                      </a:r>
                      <a:endParaRPr lang="en-CA" sz="1600" dirty="0"/>
                    </a:p>
                  </a:txBody>
                  <a:tcPr/>
                </a:tc>
              </a:tr>
              <a:tr h="380058">
                <a:tc>
                  <a:txBody>
                    <a:bodyPr/>
                    <a:lstStyle/>
                    <a:p>
                      <a:r>
                        <a:rPr lang="en-CA" sz="1600" dirty="0" smtClean="0"/>
                        <a:t>Camel Thorn</a:t>
                      </a:r>
                      <a:endParaRPr lang="en-CA" sz="1600" dirty="0"/>
                    </a:p>
                  </a:txBody>
                  <a:tcPr/>
                </a:tc>
                <a:tc>
                  <a:txBody>
                    <a:bodyPr/>
                    <a:lstStyle/>
                    <a:p>
                      <a:r>
                        <a:rPr lang="en-CA" sz="1600" dirty="0" smtClean="0"/>
                        <a:t>Water Hyacinth</a:t>
                      </a:r>
                      <a:endParaRPr lang="en-CA" sz="1600" dirty="0"/>
                    </a:p>
                  </a:txBody>
                  <a:tcPr/>
                </a:tc>
                <a:tc>
                  <a:txBody>
                    <a:bodyPr/>
                    <a:lstStyle/>
                    <a:p>
                      <a:r>
                        <a:rPr lang="en-CA" sz="1600" b="1" i="1" u="sng" dirty="0" err="1" smtClean="0">
                          <a:solidFill>
                            <a:srgbClr val="FF0000"/>
                          </a:solidFill>
                        </a:rPr>
                        <a:t>Nutsedge</a:t>
                      </a:r>
                      <a:r>
                        <a:rPr lang="en-CA" sz="1600" b="1" i="1" u="sng" dirty="0" smtClean="0">
                          <a:solidFill>
                            <a:srgbClr val="FF0000"/>
                          </a:solidFill>
                        </a:rPr>
                        <a:t>,</a:t>
                      </a:r>
                      <a:r>
                        <a:rPr lang="en-CA" sz="1600" b="1" i="1" u="sng" baseline="0" dirty="0" smtClean="0">
                          <a:solidFill>
                            <a:srgbClr val="FF0000"/>
                          </a:solidFill>
                        </a:rPr>
                        <a:t> purple</a:t>
                      </a:r>
                      <a:r>
                        <a:rPr lang="en-CA" sz="1600" baseline="0" dirty="0" smtClean="0"/>
                        <a:t>/yellow</a:t>
                      </a:r>
                      <a:endParaRPr lang="en-CA" sz="1600" dirty="0"/>
                    </a:p>
                  </a:txBody>
                  <a:tcPr/>
                </a:tc>
                <a:tc>
                  <a:txBody>
                    <a:bodyPr/>
                    <a:lstStyle/>
                    <a:p>
                      <a:r>
                        <a:rPr lang="en-CA" sz="1600" dirty="0" smtClean="0"/>
                        <a:t>Texas Blueweed</a:t>
                      </a:r>
                      <a:endParaRPr lang="en-CA" sz="1600" dirty="0"/>
                    </a:p>
                  </a:txBody>
                  <a:tcPr/>
                </a:tc>
              </a:tr>
              <a:tr h="380058">
                <a:tc>
                  <a:txBody>
                    <a:bodyPr/>
                    <a:lstStyle/>
                    <a:p>
                      <a:r>
                        <a:rPr lang="en-CA" sz="1600" dirty="0" smtClean="0"/>
                        <a:t>Common </a:t>
                      </a:r>
                      <a:r>
                        <a:rPr lang="en-CA" sz="1600" dirty="0" err="1" smtClean="0"/>
                        <a:t>Crupina</a:t>
                      </a:r>
                      <a:endParaRPr lang="en-CA" sz="1600" dirty="0"/>
                    </a:p>
                  </a:txBody>
                  <a:tcPr/>
                </a:tc>
                <a:tc>
                  <a:txBody>
                    <a:bodyPr/>
                    <a:lstStyle/>
                    <a:p>
                      <a:r>
                        <a:rPr lang="en-CA" sz="1600" dirty="0" err="1" smtClean="0"/>
                        <a:t>Hydrilla</a:t>
                      </a:r>
                      <a:endParaRPr lang="en-CA" sz="1600" dirty="0"/>
                    </a:p>
                  </a:txBody>
                  <a:tcPr/>
                </a:tc>
                <a:tc>
                  <a:txBody>
                    <a:bodyPr/>
                    <a:lstStyle/>
                    <a:p>
                      <a:r>
                        <a:rPr lang="en-CA" sz="1600" b="1" i="1" u="sng" dirty="0" smtClean="0">
                          <a:solidFill>
                            <a:srgbClr val="FF0000"/>
                          </a:solidFill>
                        </a:rPr>
                        <a:t>Perennial</a:t>
                      </a:r>
                      <a:r>
                        <a:rPr lang="en-CA" sz="1600" b="1" i="1" u="sng" baseline="0" dirty="0" smtClean="0">
                          <a:solidFill>
                            <a:srgbClr val="FF0000"/>
                          </a:solidFill>
                        </a:rPr>
                        <a:t> </a:t>
                      </a:r>
                      <a:r>
                        <a:rPr lang="en-CA" sz="1600" b="1" i="1" u="sng" baseline="0" dirty="0" err="1" smtClean="0">
                          <a:solidFill>
                            <a:srgbClr val="FF0000"/>
                          </a:solidFill>
                        </a:rPr>
                        <a:t>Pepperweed</a:t>
                      </a:r>
                      <a:endParaRPr lang="en-CA" sz="1600" b="1" i="1" u="sng" dirty="0">
                        <a:solidFill>
                          <a:srgbClr val="FF0000"/>
                        </a:solidFill>
                      </a:endParaRPr>
                    </a:p>
                  </a:txBody>
                  <a:tcPr/>
                </a:tc>
                <a:tc>
                  <a:txBody>
                    <a:bodyPr/>
                    <a:lstStyle/>
                    <a:p>
                      <a:r>
                        <a:rPr lang="en-CA" sz="1600" dirty="0" smtClean="0"/>
                        <a:t>Italian Thistle</a:t>
                      </a:r>
                      <a:endParaRPr lang="en-CA" sz="1600" dirty="0"/>
                    </a:p>
                  </a:txBody>
                  <a:tcPr/>
                </a:tc>
              </a:tr>
              <a:tr h="380058">
                <a:tc>
                  <a:txBody>
                    <a:bodyPr/>
                    <a:lstStyle/>
                    <a:p>
                      <a:r>
                        <a:rPr lang="en-CA" sz="1600" b="1" i="1" u="sng" dirty="0" smtClean="0">
                          <a:solidFill>
                            <a:srgbClr val="FF0000"/>
                          </a:solidFill>
                          <a:effectLst/>
                        </a:rPr>
                        <a:t>Common</a:t>
                      </a:r>
                      <a:r>
                        <a:rPr lang="en-CA" sz="1600" b="1" i="1" u="sng" baseline="0" dirty="0" smtClean="0">
                          <a:solidFill>
                            <a:srgbClr val="FF0000"/>
                          </a:solidFill>
                          <a:effectLst/>
                        </a:rPr>
                        <a:t> Reed</a:t>
                      </a:r>
                      <a:endParaRPr lang="en-CA" sz="1600" b="1" i="1" u="sng" dirty="0">
                        <a:solidFill>
                          <a:srgbClr val="FF0000"/>
                        </a:solidFill>
                        <a:effectLst/>
                      </a:endParaRPr>
                    </a:p>
                  </a:txBody>
                  <a:tcPr/>
                </a:tc>
                <a:tc>
                  <a:txBody>
                    <a:bodyPr/>
                    <a:lstStyle/>
                    <a:p>
                      <a:r>
                        <a:rPr lang="en-CA" sz="1600" dirty="0" smtClean="0"/>
                        <a:t>Jointed </a:t>
                      </a:r>
                      <a:r>
                        <a:rPr lang="en-CA" sz="1600" dirty="0" err="1" smtClean="0"/>
                        <a:t>Goatgrass</a:t>
                      </a:r>
                      <a:endParaRPr lang="en-CA" sz="1600" dirty="0"/>
                    </a:p>
                  </a:txBody>
                  <a:tcPr/>
                </a:tc>
                <a:tc>
                  <a:txBody>
                    <a:bodyPr/>
                    <a:lstStyle/>
                    <a:p>
                      <a:r>
                        <a:rPr lang="en-CA" sz="1600" dirty="0" smtClean="0"/>
                        <a:t>Giant Reed</a:t>
                      </a:r>
                      <a:endParaRPr lang="en-CA" sz="1600" dirty="0"/>
                    </a:p>
                  </a:txBody>
                  <a:tcPr/>
                </a:tc>
                <a:tc>
                  <a:txBody>
                    <a:bodyPr/>
                    <a:lstStyle/>
                    <a:p>
                      <a:r>
                        <a:rPr lang="en-CA" sz="1600" dirty="0" err="1" smtClean="0"/>
                        <a:t>Slenderflower</a:t>
                      </a:r>
                      <a:r>
                        <a:rPr lang="en-CA" sz="1600" baseline="0" dirty="0" smtClean="0"/>
                        <a:t> Thistle</a:t>
                      </a:r>
                      <a:endParaRPr lang="en-CA" sz="1600" dirty="0"/>
                    </a:p>
                  </a:txBody>
                  <a:tcPr/>
                </a:tc>
              </a:tr>
              <a:tr h="380058">
                <a:tc>
                  <a:txBody>
                    <a:bodyPr/>
                    <a:lstStyle/>
                    <a:p>
                      <a:r>
                        <a:rPr lang="en-CA" sz="1600" b="1" i="1" u="sng" dirty="0" err="1" smtClean="0">
                          <a:solidFill>
                            <a:srgbClr val="FF0000"/>
                          </a:solidFill>
                        </a:rPr>
                        <a:t>Cordgrasses</a:t>
                      </a:r>
                      <a:endParaRPr lang="en-CA" sz="1600" b="1" i="1" u="sng" dirty="0">
                        <a:solidFill>
                          <a:srgbClr val="FF0000"/>
                        </a:solidFill>
                      </a:endParaRPr>
                    </a:p>
                  </a:txBody>
                  <a:tcPr/>
                </a:tc>
                <a:tc>
                  <a:txBody>
                    <a:bodyPr/>
                    <a:lstStyle/>
                    <a:p>
                      <a:r>
                        <a:rPr lang="en-CA" sz="1600" dirty="0" err="1" smtClean="0"/>
                        <a:t>Johnsongrass</a:t>
                      </a:r>
                      <a:endParaRPr lang="en-CA" sz="1600" dirty="0"/>
                    </a:p>
                  </a:txBody>
                  <a:tcPr/>
                </a:tc>
                <a:tc>
                  <a:txBody>
                    <a:bodyPr/>
                    <a:lstStyle/>
                    <a:p>
                      <a:r>
                        <a:rPr lang="en-CA" sz="1600" dirty="0" smtClean="0"/>
                        <a:t>Red </a:t>
                      </a:r>
                      <a:r>
                        <a:rPr lang="en-CA" sz="1600" dirty="0" err="1" smtClean="0"/>
                        <a:t>Bartsia</a:t>
                      </a:r>
                      <a:endParaRPr lang="en-CA" sz="1600" dirty="0"/>
                    </a:p>
                  </a:txBody>
                  <a:tcPr/>
                </a:tc>
                <a:tc>
                  <a:txBody>
                    <a:bodyPr/>
                    <a:lstStyle/>
                    <a:p>
                      <a:r>
                        <a:rPr lang="en-CA" sz="1600" b="1" i="1" u="sng" dirty="0" smtClean="0">
                          <a:solidFill>
                            <a:srgbClr val="FF0000"/>
                          </a:solidFill>
                        </a:rPr>
                        <a:t>Velvetleaf</a:t>
                      </a:r>
                      <a:endParaRPr lang="en-CA" sz="1600" b="1" i="1" u="sng" dirty="0">
                        <a:solidFill>
                          <a:srgbClr val="FF0000"/>
                        </a:solidFill>
                      </a:endParaRPr>
                    </a:p>
                  </a:txBody>
                  <a:tcPr/>
                </a:tc>
              </a:tr>
              <a:tr h="380058">
                <a:tc>
                  <a:txBody>
                    <a:bodyPr/>
                    <a:lstStyle/>
                    <a:p>
                      <a:r>
                        <a:rPr lang="en-CA" sz="1600" dirty="0" smtClean="0"/>
                        <a:t>Dyer’s </a:t>
                      </a:r>
                      <a:r>
                        <a:rPr lang="en-CA" sz="1600" dirty="0" err="1" smtClean="0"/>
                        <a:t>Woad</a:t>
                      </a:r>
                      <a:endParaRPr lang="en-CA" sz="1600" dirty="0"/>
                    </a:p>
                  </a:txBody>
                  <a:tcPr/>
                </a:tc>
                <a:tc>
                  <a:txBody>
                    <a:bodyPr/>
                    <a:lstStyle/>
                    <a:p>
                      <a:endParaRPr lang="en-CA" sz="1600" dirty="0"/>
                    </a:p>
                  </a:txBody>
                  <a:tcPr/>
                </a:tc>
                <a:tc>
                  <a:txBody>
                    <a:bodyPr/>
                    <a:lstStyle/>
                    <a:p>
                      <a:r>
                        <a:rPr lang="en-CA" sz="1600" dirty="0" err="1" smtClean="0"/>
                        <a:t>Ricefield</a:t>
                      </a:r>
                      <a:r>
                        <a:rPr lang="en-CA" sz="1600" dirty="0" smtClean="0"/>
                        <a:t>/</a:t>
                      </a:r>
                      <a:r>
                        <a:rPr lang="en-CA" sz="1600" dirty="0" err="1" smtClean="0"/>
                        <a:t>BogRush</a:t>
                      </a:r>
                      <a:endParaRPr lang="en-CA" sz="1600" dirty="0"/>
                    </a:p>
                  </a:txBody>
                  <a:tcPr/>
                </a:tc>
                <a:tc>
                  <a:txBody>
                    <a:bodyPr/>
                    <a:lstStyle/>
                    <a:p>
                      <a:r>
                        <a:rPr lang="en-CA" sz="1600" dirty="0" err="1" smtClean="0"/>
                        <a:t>Vetiver</a:t>
                      </a:r>
                      <a:r>
                        <a:rPr lang="en-CA" sz="1600" dirty="0" smtClean="0"/>
                        <a:t> Grass</a:t>
                      </a:r>
                      <a:endParaRPr lang="en-CA" sz="1600" dirty="0"/>
                    </a:p>
                  </a:txBody>
                  <a:tcPr/>
                </a:tc>
              </a:tr>
              <a:tr h="655992">
                <a:tc>
                  <a:txBody>
                    <a:bodyPr/>
                    <a:lstStyle/>
                    <a:p>
                      <a:r>
                        <a:rPr lang="en-CA" sz="1600" dirty="0" err="1" smtClean="0"/>
                        <a:t>Eggleaf</a:t>
                      </a:r>
                      <a:r>
                        <a:rPr lang="en-CA" sz="1600" dirty="0" smtClean="0"/>
                        <a:t> Spurge</a:t>
                      </a:r>
                      <a:endParaRPr lang="en-CA" sz="1600" dirty="0"/>
                    </a:p>
                  </a:txBody>
                  <a:tcPr/>
                </a:tc>
                <a:tc>
                  <a:txBody>
                    <a:bodyPr/>
                    <a:lstStyle/>
                    <a:p>
                      <a:r>
                        <a:rPr lang="en-CA" sz="1600" dirty="0" err="1" smtClean="0"/>
                        <a:t>Squarrose</a:t>
                      </a:r>
                      <a:r>
                        <a:rPr lang="en-CA" sz="1600" dirty="0" smtClean="0"/>
                        <a:t> knapweed</a:t>
                      </a:r>
                      <a:endParaRPr lang="en-CA" sz="1600" dirty="0"/>
                    </a:p>
                  </a:txBody>
                  <a:tcPr/>
                </a:tc>
                <a:tc>
                  <a:txBody>
                    <a:bodyPr/>
                    <a:lstStyle/>
                    <a:p>
                      <a:r>
                        <a:rPr lang="en-CA" sz="1600" dirty="0" smtClean="0"/>
                        <a:t>Clary Sage</a:t>
                      </a:r>
                      <a:endParaRPr lang="en-CA" sz="1600" dirty="0"/>
                    </a:p>
                  </a:txBody>
                  <a:tcPr/>
                </a:tc>
                <a:tc>
                  <a:txBody>
                    <a:bodyPr/>
                    <a:lstStyle/>
                    <a:p>
                      <a:r>
                        <a:rPr lang="en-CA" sz="1600" dirty="0" smtClean="0"/>
                        <a:t>Water Chestnut</a:t>
                      </a:r>
                      <a:endParaRPr lang="en-CA" sz="1600" dirty="0"/>
                    </a:p>
                  </a:txBody>
                  <a:tcPr/>
                </a:tc>
              </a:tr>
              <a:tr h="655992">
                <a:tc>
                  <a:txBody>
                    <a:bodyPr/>
                    <a:lstStyle/>
                    <a:p>
                      <a:r>
                        <a:rPr lang="en-CA" sz="1600" dirty="0" smtClean="0"/>
                        <a:t>Slender</a:t>
                      </a:r>
                      <a:r>
                        <a:rPr lang="en-CA" sz="1600" baseline="0" dirty="0" smtClean="0"/>
                        <a:t> False Brome</a:t>
                      </a:r>
                      <a:endParaRPr lang="en-CA" sz="1600" dirty="0"/>
                    </a:p>
                  </a:txBody>
                  <a:tcPr/>
                </a:tc>
                <a:tc>
                  <a:txBody>
                    <a:bodyPr/>
                    <a:lstStyle/>
                    <a:p>
                      <a:r>
                        <a:rPr lang="en-CA" sz="1600" dirty="0" smtClean="0"/>
                        <a:t>Kudzu</a:t>
                      </a:r>
                      <a:endParaRPr lang="en-CA" sz="1600" dirty="0"/>
                    </a:p>
                  </a:txBody>
                  <a:tcPr/>
                </a:tc>
                <a:tc>
                  <a:txBody>
                    <a:bodyPr/>
                    <a:lstStyle/>
                    <a:p>
                      <a:r>
                        <a:rPr lang="en-CA" sz="1600" dirty="0" smtClean="0"/>
                        <a:t>Mediterranean</a:t>
                      </a:r>
                      <a:r>
                        <a:rPr lang="en-CA" sz="1600" baseline="0" dirty="0" smtClean="0"/>
                        <a:t> Sage</a:t>
                      </a:r>
                      <a:endParaRPr lang="en-CA"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dirty="0" smtClean="0"/>
                        <a:t>Shiny Geranium</a:t>
                      </a:r>
                    </a:p>
                    <a:p>
                      <a:endParaRPr lang="en-CA" sz="1600" dirty="0"/>
                    </a:p>
                  </a:txBody>
                  <a:tcPr/>
                </a:tc>
              </a:tr>
            </a:tbl>
          </a:graphicData>
        </a:graphic>
      </p:graphicFrame>
      <p:sp>
        <p:nvSpPr>
          <p:cNvPr id="3" name="TextBox 2"/>
          <p:cNvSpPr txBox="1"/>
          <p:nvPr/>
        </p:nvSpPr>
        <p:spPr>
          <a:xfrm>
            <a:off x="7164288" y="6165303"/>
            <a:ext cx="1319657" cy="276999"/>
          </a:xfrm>
          <a:prstGeom prst="rect">
            <a:avLst/>
          </a:prstGeom>
          <a:noFill/>
        </p:spPr>
        <p:txBody>
          <a:bodyPr wrap="none" rtlCol="0">
            <a:spAutoFit/>
          </a:bodyPr>
          <a:lstStyle/>
          <a:p>
            <a:r>
              <a:rPr lang="en-CA" sz="1200" dirty="0" smtClean="0"/>
              <a:t>Revised May 2014</a:t>
            </a:r>
            <a:endParaRPr lang="en-CA" sz="1200" dirty="0"/>
          </a:p>
        </p:txBody>
      </p:sp>
    </p:spTree>
    <p:extLst>
      <p:ext uri="{BB962C8B-B14F-4D97-AF65-F5344CB8AC3E}">
        <p14:creationId xmlns:p14="http://schemas.microsoft.com/office/powerpoint/2010/main" val="2892658863"/>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haredServices_PowerPoint_LtBkgd"/>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1269" name="Picture 5" descr="Generic_PowerPoint_13"/>
          <p:cNvPicPr>
            <a:picLocks noChangeAspect="1" noChangeArrowheads="1"/>
          </p:cNvPicPr>
          <p:nvPr/>
        </p:nvPicPr>
        <p:blipFill>
          <a:blip r:embed="rId4" cstate="print"/>
          <a:srcRect/>
          <a:stretch>
            <a:fillRect/>
          </a:stretch>
        </p:blipFill>
        <p:spPr bwMode="auto">
          <a:xfrm>
            <a:off x="0" y="0"/>
            <a:ext cx="9144000" cy="1500188"/>
          </a:xfrm>
          <a:prstGeom prst="rect">
            <a:avLst/>
          </a:prstGeom>
          <a:noFill/>
        </p:spPr>
      </p:pic>
      <p:pic>
        <p:nvPicPr>
          <p:cNvPr id="11271" name="Picture 7" descr="BCID_H_key_rgb_rev"/>
          <p:cNvPicPr>
            <a:picLocks noChangeAspect="1" noChangeArrowheads="1"/>
          </p:cNvPicPr>
          <p:nvPr/>
        </p:nvPicPr>
        <p:blipFill>
          <a:blip r:embed="rId5" cstate="print"/>
          <a:srcRect/>
          <a:stretch>
            <a:fillRect/>
          </a:stretch>
        </p:blipFill>
        <p:spPr bwMode="auto">
          <a:xfrm>
            <a:off x="304800" y="80963"/>
            <a:ext cx="3124200" cy="1290637"/>
          </a:xfrm>
          <a:prstGeom prst="rect">
            <a:avLst/>
          </a:prstGeom>
          <a:noFill/>
        </p:spPr>
      </p:pic>
      <p:sp>
        <p:nvSpPr>
          <p:cNvPr id="8" name="Title 7"/>
          <p:cNvSpPr>
            <a:spLocks noGrp="1"/>
          </p:cNvSpPr>
          <p:nvPr>
            <p:ph type="title"/>
          </p:nvPr>
        </p:nvSpPr>
        <p:spPr/>
        <p:txBody>
          <a:bodyPr/>
          <a:lstStyle/>
          <a:p>
            <a:r>
              <a:rPr lang="en-CA" dirty="0" smtClean="0"/>
              <a:t> </a:t>
            </a:r>
            <a:endParaRPr lang="en-CA" dirty="0"/>
          </a:p>
        </p:txBody>
      </p:sp>
      <p:sp>
        <p:nvSpPr>
          <p:cNvPr id="12" name="Content Placeholder 11"/>
          <p:cNvSpPr>
            <a:spLocks noGrp="1"/>
          </p:cNvSpPr>
          <p:nvPr>
            <p:ph idx="1"/>
          </p:nvPr>
        </p:nvSpPr>
        <p:spPr>
          <a:xfrm>
            <a:off x="0" y="1396008"/>
            <a:ext cx="9144000" cy="5461992"/>
          </a:xfrm>
        </p:spPr>
        <p:txBody>
          <a:bodyPr>
            <a:normAutofit/>
          </a:bodyPr>
          <a:lstStyle/>
          <a:p>
            <a:pPr algn="ctr">
              <a:buNone/>
            </a:pPr>
            <a:r>
              <a:rPr lang="en-CA" sz="4300" b="1" dirty="0" smtClean="0"/>
              <a:t>Proposed </a:t>
            </a:r>
            <a:r>
              <a:rPr lang="en-CA" sz="4300" b="1" dirty="0" smtClean="0">
                <a:latin typeface="+mj-lt"/>
              </a:rPr>
              <a:t>Amendment</a:t>
            </a:r>
            <a:r>
              <a:rPr lang="en-CA" sz="4300" b="1" dirty="0" smtClean="0"/>
              <a:t> – Intentions</a:t>
            </a:r>
          </a:p>
          <a:p>
            <a:pPr marL="742950" indent="-742950">
              <a:buAutoNum type="arabicPeriod" startAt="2"/>
            </a:pPr>
            <a:r>
              <a:rPr lang="en-CA" sz="3500" dirty="0">
                <a:solidFill>
                  <a:srgbClr val="000066"/>
                </a:solidFill>
              </a:rPr>
              <a:t>Add three Restricted Noxious Weed Categories – A, B &amp; C </a:t>
            </a:r>
          </a:p>
          <a:p>
            <a:pPr marL="1143000" lvl="1" indent="-742950"/>
            <a:r>
              <a:rPr lang="en-CA" b="1" i="1" dirty="0" smtClean="0">
                <a:effectLst>
                  <a:outerShdw blurRad="38100" dist="38100" dir="2700000" algn="tl">
                    <a:srgbClr val="000000">
                      <a:alpha val="43137"/>
                    </a:srgbClr>
                  </a:outerShdw>
                </a:effectLst>
              </a:rPr>
              <a:t>Restricted A </a:t>
            </a:r>
            <a:r>
              <a:rPr lang="en-CA" dirty="0" smtClean="0"/>
              <a:t>– invasive plants that are limited in extent in BC and pose a significant threat.</a:t>
            </a:r>
          </a:p>
          <a:p>
            <a:pPr marL="1143000" lvl="1" indent="-742950"/>
            <a:r>
              <a:rPr lang="en-CA" dirty="0" smtClean="0"/>
              <a:t>Intent is to prevent these species from spreading to new areas and reduce current populations.</a:t>
            </a:r>
          </a:p>
          <a:p>
            <a:pPr marL="1143000" lvl="1" indent="-742950"/>
            <a:r>
              <a:rPr lang="en-CA" dirty="0" smtClean="0"/>
              <a:t>Applies to the entire province.</a:t>
            </a:r>
          </a:p>
          <a:p>
            <a:pPr marL="1143000" lvl="1" indent="-742950"/>
            <a:r>
              <a:rPr lang="en-CA" dirty="0" smtClean="0"/>
              <a:t>Ex</a:t>
            </a:r>
            <a:r>
              <a:rPr lang="en-CA" i="1" dirty="0" smtClean="0"/>
              <a:t>: Blueweed, Common Bugloss, Rush </a:t>
            </a:r>
            <a:r>
              <a:rPr lang="en-CA" i="1" dirty="0" err="1" smtClean="0"/>
              <a:t>Skeletonweed</a:t>
            </a:r>
            <a:endParaRPr lang="en-CA" i="1" dirty="0" smtClean="0"/>
          </a:p>
          <a:p>
            <a:pPr marL="400050" lvl="1" indent="0">
              <a:buNone/>
            </a:pPr>
            <a:r>
              <a:rPr lang="en-CA" i="1" dirty="0"/>
              <a:t>	</a:t>
            </a:r>
            <a:r>
              <a:rPr lang="en-CA" i="1" dirty="0" smtClean="0"/>
              <a:t>          Field </a:t>
            </a:r>
            <a:r>
              <a:rPr lang="en-CA" i="1" dirty="0" err="1" smtClean="0"/>
              <a:t>Scabious</a:t>
            </a:r>
            <a:r>
              <a:rPr lang="en-CA" i="1" dirty="0" smtClean="0"/>
              <a:t>, Knotweed complex</a:t>
            </a:r>
          </a:p>
          <a:p>
            <a:endParaRPr lang="en-CA" dirty="0" smtClean="0"/>
          </a:p>
          <a:p>
            <a:pPr lvl="1"/>
            <a:endParaRPr lang="en-CA" dirty="0" smtClean="0"/>
          </a:p>
          <a:p>
            <a:pPr lvl="1"/>
            <a:endParaRPr lang="en-CA" dirty="0" smtClean="0"/>
          </a:p>
          <a:p>
            <a:endParaRPr lang="en-CA" dirty="0"/>
          </a:p>
        </p:txBody>
      </p:sp>
      <p:sp>
        <p:nvSpPr>
          <p:cNvPr id="11" name="TextBox 10"/>
          <p:cNvSpPr txBox="1"/>
          <p:nvPr/>
        </p:nvSpPr>
        <p:spPr>
          <a:xfrm>
            <a:off x="683568" y="4365104"/>
            <a:ext cx="7920880" cy="830997"/>
          </a:xfrm>
          <a:prstGeom prst="rect">
            <a:avLst/>
          </a:prstGeom>
          <a:noFill/>
        </p:spPr>
        <p:txBody>
          <a:bodyPr wrap="square" rtlCol="0">
            <a:spAutoFit/>
          </a:bodyPr>
          <a:lstStyle/>
          <a:p>
            <a:pPr algn="ctr"/>
            <a:endParaRPr lang="en-CA" sz="2400" dirty="0" smtClean="0"/>
          </a:p>
          <a:p>
            <a:pPr algn="ctr"/>
            <a:endParaRPr lang="en-CA" sz="2400" dirty="0" smtClean="0"/>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haredServices_PowerPoint_LtBkgd"/>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1269" name="Picture 5" descr="Generic_PowerPoint_13"/>
          <p:cNvPicPr>
            <a:picLocks noChangeAspect="1" noChangeArrowheads="1"/>
          </p:cNvPicPr>
          <p:nvPr/>
        </p:nvPicPr>
        <p:blipFill>
          <a:blip r:embed="rId4" cstate="print"/>
          <a:srcRect/>
          <a:stretch>
            <a:fillRect/>
          </a:stretch>
        </p:blipFill>
        <p:spPr bwMode="auto">
          <a:xfrm>
            <a:off x="0" y="0"/>
            <a:ext cx="9144000" cy="1500188"/>
          </a:xfrm>
          <a:prstGeom prst="rect">
            <a:avLst/>
          </a:prstGeom>
          <a:noFill/>
        </p:spPr>
      </p:pic>
      <p:pic>
        <p:nvPicPr>
          <p:cNvPr id="11271" name="Picture 7" descr="BCID_H_key_rgb_rev"/>
          <p:cNvPicPr>
            <a:picLocks noChangeAspect="1" noChangeArrowheads="1"/>
          </p:cNvPicPr>
          <p:nvPr/>
        </p:nvPicPr>
        <p:blipFill>
          <a:blip r:embed="rId5" cstate="print"/>
          <a:srcRect/>
          <a:stretch>
            <a:fillRect/>
          </a:stretch>
        </p:blipFill>
        <p:spPr bwMode="auto">
          <a:xfrm>
            <a:off x="304800" y="80963"/>
            <a:ext cx="3124200" cy="1290637"/>
          </a:xfrm>
          <a:prstGeom prst="rect">
            <a:avLst/>
          </a:prstGeom>
          <a:noFill/>
        </p:spPr>
      </p:pic>
      <p:sp>
        <p:nvSpPr>
          <p:cNvPr id="8" name="Title 7"/>
          <p:cNvSpPr>
            <a:spLocks noGrp="1"/>
          </p:cNvSpPr>
          <p:nvPr>
            <p:ph type="title"/>
          </p:nvPr>
        </p:nvSpPr>
        <p:spPr/>
        <p:txBody>
          <a:bodyPr/>
          <a:lstStyle/>
          <a:p>
            <a:r>
              <a:rPr lang="en-CA" dirty="0" smtClean="0"/>
              <a:t> </a:t>
            </a:r>
            <a:endParaRPr lang="en-CA" dirty="0"/>
          </a:p>
        </p:txBody>
      </p:sp>
      <p:sp>
        <p:nvSpPr>
          <p:cNvPr id="12" name="Content Placeholder 11"/>
          <p:cNvSpPr>
            <a:spLocks noGrp="1"/>
          </p:cNvSpPr>
          <p:nvPr>
            <p:ph idx="1"/>
          </p:nvPr>
        </p:nvSpPr>
        <p:spPr>
          <a:xfrm>
            <a:off x="0" y="1371600"/>
            <a:ext cx="9144000" cy="5486400"/>
          </a:xfrm>
        </p:spPr>
        <p:txBody>
          <a:bodyPr>
            <a:normAutofit fontScale="92500"/>
          </a:bodyPr>
          <a:lstStyle/>
          <a:p>
            <a:pPr algn="ctr">
              <a:buNone/>
            </a:pPr>
            <a:r>
              <a:rPr lang="en-CA" sz="3600" b="1" dirty="0" smtClean="0"/>
              <a:t>Proposed </a:t>
            </a:r>
            <a:r>
              <a:rPr lang="en-CA" sz="4000" b="1" dirty="0" smtClean="0">
                <a:latin typeface="+mj-lt"/>
              </a:rPr>
              <a:t>Amendment</a:t>
            </a:r>
            <a:r>
              <a:rPr lang="en-CA" sz="3600" b="1" dirty="0" smtClean="0"/>
              <a:t> – Intentions</a:t>
            </a:r>
          </a:p>
          <a:p>
            <a:pPr marL="742950" indent="-742950">
              <a:buAutoNum type="arabicPeriod" startAt="2"/>
            </a:pPr>
            <a:r>
              <a:rPr lang="en-CA" sz="3500" dirty="0">
                <a:solidFill>
                  <a:srgbClr val="000066"/>
                </a:solidFill>
              </a:rPr>
              <a:t>Add three Restricted Noxious Weed Categories – A, B &amp; C </a:t>
            </a:r>
          </a:p>
          <a:p>
            <a:pPr marL="1143000" lvl="1" indent="-742950"/>
            <a:r>
              <a:rPr lang="en-CA" b="1" i="1" dirty="0" smtClean="0">
                <a:effectLst>
                  <a:outerShdw blurRad="38100" dist="38100" dir="2700000" algn="tl">
                    <a:srgbClr val="000000">
                      <a:alpha val="43137"/>
                    </a:srgbClr>
                  </a:outerShdw>
                </a:effectLst>
              </a:rPr>
              <a:t>Restricted B </a:t>
            </a:r>
            <a:r>
              <a:rPr lang="en-CA" dirty="0" smtClean="0"/>
              <a:t>– invasive plant species that may be widespread in some parts of the province, but rare or absent in other parts.</a:t>
            </a:r>
          </a:p>
          <a:p>
            <a:pPr marL="1143000" lvl="1" indent="-742950"/>
            <a:r>
              <a:rPr lang="en-CA" dirty="0" smtClean="0"/>
              <a:t>Intent is to prevent these species from spreading into new areas and protect values within listed Regional District</a:t>
            </a:r>
            <a:r>
              <a:rPr lang="en-CA" b="1" dirty="0" smtClean="0"/>
              <a:t>.</a:t>
            </a:r>
          </a:p>
          <a:p>
            <a:pPr marL="1143000" lvl="1" indent="-742950"/>
            <a:r>
              <a:rPr lang="en-CA" dirty="0" smtClean="0"/>
              <a:t>Applies to listed Regional Districts.</a:t>
            </a:r>
          </a:p>
          <a:p>
            <a:pPr marL="400050" lvl="1" indent="0">
              <a:buNone/>
            </a:pPr>
            <a:r>
              <a:rPr lang="en-CA" dirty="0" smtClean="0"/>
              <a:t>	   Ex: </a:t>
            </a:r>
            <a:r>
              <a:rPr lang="en-CA" i="1" dirty="0" smtClean="0"/>
              <a:t>Scotch Broom, 	Spotted knapweed, Hoary Alyssum, 	   Common Tansy</a:t>
            </a:r>
          </a:p>
          <a:p>
            <a:pPr marL="400050" lvl="1" indent="0">
              <a:buNone/>
            </a:pPr>
            <a:endParaRPr lang="en-CA" dirty="0" smtClean="0"/>
          </a:p>
          <a:p>
            <a:pPr marL="1143000" lvl="1" indent="-742950"/>
            <a:endParaRPr lang="en-CA" b="1" dirty="0" smtClean="0"/>
          </a:p>
          <a:p>
            <a:pPr marL="1143000" lvl="1" indent="-742950"/>
            <a:endParaRPr lang="en-CA" dirty="0" smtClean="0"/>
          </a:p>
          <a:p>
            <a:endParaRPr lang="en-CA" dirty="0" smtClean="0"/>
          </a:p>
          <a:p>
            <a:pPr lvl="1"/>
            <a:endParaRPr lang="en-CA" dirty="0" smtClean="0"/>
          </a:p>
          <a:p>
            <a:pPr lvl="1"/>
            <a:endParaRPr lang="en-CA" dirty="0" smtClean="0"/>
          </a:p>
          <a:p>
            <a:endParaRPr lang="en-CA" dirty="0"/>
          </a:p>
        </p:txBody>
      </p:sp>
      <p:sp>
        <p:nvSpPr>
          <p:cNvPr id="11" name="TextBox 10"/>
          <p:cNvSpPr txBox="1"/>
          <p:nvPr/>
        </p:nvSpPr>
        <p:spPr>
          <a:xfrm>
            <a:off x="683568" y="4365104"/>
            <a:ext cx="7920880" cy="830997"/>
          </a:xfrm>
          <a:prstGeom prst="rect">
            <a:avLst/>
          </a:prstGeom>
          <a:noFill/>
        </p:spPr>
        <p:txBody>
          <a:bodyPr wrap="square" rtlCol="0">
            <a:spAutoFit/>
          </a:bodyPr>
          <a:lstStyle/>
          <a:p>
            <a:pPr algn="ctr"/>
            <a:endParaRPr lang="en-CA" sz="2400" dirty="0" smtClean="0"/>
          </a:p>
          <a:p>
            <a:pPr algn="ctr"/>
            <a:endParaRPr lang="en-CA" sz="2400" dirty="0" smtClean="0"/>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haredServices_PowerPoint_LtBkgd"/>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1269" name="Picture 5" descr="Generic_PowerPoint_13"/>
          <p:cNvPicPr>
            <a:picLocks noChangeAspect="1" noChangeArrowheads="1"/>
          </p:cNvPicPr>
          <p:nvPr/>
        </p:nvPicPr>
        <p:blipFill>
          <a:blip r:embed="rId4" cstate="print"/>
          <a:srcRect/>
          <a:stretch>
            <a:fillRect/>
          </a:stretch>
        </p:blipFill>
        <p:spPr bwMode="auto">
          <a:xfrm>
            <a:off x="0" y="0"/>
            <a:ext cx="9144000" cy="1500188"/>
          </a:xfrm>
          <a:prstGeom prst="rect">
            <a:avLst/>
          </a:prstGeom>
          <a:noFill/>
        </p:spPr>
      </p:pic>
      <p:pic>
        <p:nvPicPr>
          <p:cNvPr id="11271" name="Picture 7" descr="BCID_H_key_rgb_rev"/>
          <p:cNvPicPr>
            <a:picLocks noChangeAspect="1" noChangeArrowheads="1"/>
          </p:cNvPicPr>
          <p:nvPr/>
        </p:nvPicPr>
        <p:blipFill>
          <a:blip r:embed="rId5" cstate="print"/>
          <a:srcRect/>
          <a:stretch>
            <a:fillRect/>
          </a:stretch>
        </p:blipFill>
        <p:spPr bwMode="auto">
          <a:xfrm>
            <a:off x="304800" y="80963"/>
            <a:ext cx="3124200" cy="1290637"/>
          </a:xfrm>
          <a:prstGeom prst="rect">
            <a:avLst/>
          </a:prstGeom>
          <a:noFill/>
        </p:spPr>
      </p:pic>
      <p:sp>
        <p:nvSpPr>
          <p:cNvPr id="8" name="Title 7"/>
          <p:cNvSpPr>
            <a:spLocks noGrp="1"/>
          </p:cNvSpPr>
          <p:nvPr>
            <p:ph type="title"/>
          </p:nvPr>
        </p:nvSpPr>
        <p:spPr/>
        <p:txBody>
          <a:bodyPr/>
          <a:lstStyle/>
          <a:p>
            <a:r>
              <a:rPr lang="en-CA" dirty="0" smtClean="0"/>
              <a:t> </a:t>
            </a:r>
            <a:endParaRPr lang="en-CA" dirty="0"/>
          </a:p>
        </p:txBody>
      </p:sp>
      <p:sp>
        <p:nvSpPr>
          <p:cNvPr id="12" name="Content Placeholder 11"/>
          <p:cNvSpPr>
            <a:spLocks noGrp="1"/>
          </p:cNvSpPr>
          <p:nvPr>
            <p:ph idx="1"/>
          </p:nvPr>
        </p:nvSpPr>
        <p:spPr>
          <a:xfrm>
            <a:off x="0" y="1380768"/>
            <a:ext cx="9144000" cy="5477232"/>
          </a:xfrm>
        </p:spPr>
        <p:txBody>
          <a:bodyPr>
            <a:normAutofit lnSpcReduction="10000"/>
          </a:bodyPr>
          <a:lstStyle/>
          <a:p>
            <a:pPr algn="ctr">
              <a:buNone/>
            </a:pPr>
            <a:r>
              <a:rPr lang="en-CA" sz="3600" b="1" dirty="0" smtClean="0"/>
              <a:t>Proposed </a:t>
            </a:r>
            <a:r>
              <a:rPr lang="en-CA" sz="4000" b="1" dirty="0" smtClean="0">
                <a:latin typeface="+mj-lt"/>
              </a:rPr>
              <a:t>Amendment</a:t>
            </a:r>
            <a:r>
              <a:rPr lang="en-CA" sz="3600" b="1" dirty="0" smtClean="0"/>
              <a:t> – Intentions</a:t>
            </a:r>
          </a:p>
          <a:p>
            <a:pPr marL="742950" indent="-742950">
              <a:buAutoNum type="arabicPeriod" startAt="2"/>
            </a:pPr>
            <a:r>
              <a:rPr lang="en-CA" sz="3500" dirty="0">
                <a:solidFill>
                  <a:srgbClr val="000066"/>
                </a:solidFill>
              </a:rPr>
              <a:t>Add three Restricted Noxious Weed Categories – A, B &amp; C </a:t>
            </a:r>
          </a:p>
          <a:p>
            <a:pPr marL="1143000" lvl="1" indent="-742950"/>
            <a:r>
              <a:rPr lang="en-CA" b="1" dirty="0" smtClean="0"/>
              <a:t>Restricted C </a:t>
            </a:r>
            <a:r>
              <a:rPr lang="en-CA" dirty="0" smtClean="0"/>
              <a:t>– invasive plants that are typically common and widespread in BC  but pose a threat to specified values (e.g. Rare and endangered species; fine seed industry).</a:t>
            </a:r>
          </a:p>
          <a:p>
            <a:pPr marL="1143000" lvl="1" indent="-742950"/>
            <a:r>
              <a:rPr lang="en-CA" dirty="0" smtClean="0"/>
              <a:t>intent is to enable Weed Inspectors to require occupiers to control Restricted C species if necessary</a:t>
            </a:r>
          </a:p>
          <a:p>
            <a:pPr marL="1143000" lvl="1" indent="-742950"/>
            <a:r>
              <a:rPr lang="en-CA" dirty="0" smtClean="0"/>
              <a:t>Applies throughout the province.</a:t>
            </a:r>
          </a:p>
          <a:p>
            <a:pPr marL="400050" lvl="1" indent="0">
              <a:buNone/>
            </a:pPr>
            <a:r>
              <a:rPr lang="en-CA" dirty="0"/>
              <a:t>	</a:t>
            </a:r>
            <a:r>
              <a:rPr lang="en-CA" dirty="0" smtClean="0"/>
              <a:t>    Ex: </a:t>
            </a:r>
            <a:r>
              <a:rPr lang="en-CA" i="1" dirty="0" err="1" smtClean="0"/>
              <a:t>Kochia</a:t>
            </a:r>
            <a:r>
              <a:rPr lang="en-CA" i="1" dirty="0" smtClean="0"/>
              <a:t>, English Ivy, Baby’s-breath, Wild Oats</a:t>
            </a:r>
          </a:p>
          <a:p>
            <a:endParaRPr lang="en-CA" dirty="0" smtClean="0"/>
          </a:p>
          <a:p>
            <a:pPr lvl="1"/>
            <a:endParaRPr lang="en-CA" dirty="0" smtClean="0"/>
          </a:p>
          <a:p>
            <a:pPr lvl="1"/>
            <a:endParaRPr lang="en-CA" dirty="0" smtClean="0"/>
          </a:p>
          <a:p>
            <a:endParaRPr lang="en-CA" dirty="0"/>
          </a:p>
        </p:txBody>
      </p:sp>
      <p:sp>
        <p:nvSpPr>
          <p:cNvPr id="11" name="TextBox 10"/>
          <p:cNvSpPr txBox="1"/>
          <p:nvPr/>
        </p:nvSpPr>
        <p:spPr>
          <a:xfrm>
            <a:off x="683568" y="4365104"/>
            <a:ext cx="7920880" cy="830997"/>
          </a:xfrm>
          <a:prstGeom prst="rect">
            <a:avLst/>
          </a:prstGeom>
          <a:noFill/>
        </p:spPr>
        <p:txBody>
          <a:bodyPr wrap="square" rtlCol="0">
            <a:spAutoFit/>
          </a:bodyPr>
          <a:lstStyle/>
          <a:p>
            <a:pPr algn="ctr"/>
            <a:endParaRPr lang="en-CA" sz="2400" dirty="0" smtClean="0"/>
          </a:p>
          <a:p>
            <a:pPr algn="ctr"/>
            <a:endParaRPr lang="en-CA" sz="2400" dirty="0" smtClean="0"/>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haredServices_PowerPoint_LtBkgd"/>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1269" name="Picture 5" descr="Generic_PowerPoint_13"/>
          <p:cNvPicPr>
            <a:picLocks noChangeAspect="1" noChangeArrowheads="1"/>
          </p:cNvPicPr>
          <p:nvPr/>
        </p:nvPicPr>
        <p:blipFill>
          <a:blip r:embed="rId4" cstate="print"/>
          <a:srcRect/>
          <a:stretch>
            <a:fillRect/>
          </a:stretch>
        </p:blipFill>
        <p:spPr bwMode="auto">
          <a:xfrm>
            <a:off x="0" y="0"/>
            <a:ext cx="9144000" cy="1500188"/>
          </a:xfrm>
          <a:prstGeom prst="rect">
            <a:avLst/>
          </a:prstGeom>
          <a:noFill/>
        </p:spPr>
      </p:pic>
      <p:pic>
        <p:nvPicPr>
          <p:cNvPr id="11271" name="Picture 7" descr="BCID_H_key_rgb_rev"/>
          <p:cNvPicPr>
            <a:picLocks noChangeAspect="1" noChangeArrowheads="1"/>
          </p:cNvPicPr>
          <p:nvPr/>
        </p:nvPicPr>
        <p:blipFill>
          <a:blip r:embed="rId5" cstate="print"/>
          <a:srcRect/>
          <a:stretch>
            <a:fillRect/>
          </a:stretch>
        </p:blipFill>
        <p:spPr bwMode="auto">
          <a:xfrm>
            <a:off x="304800" y="80963"/>
            <a:ext cx="3124200" cy="1290637"/>
          </a:xfrm>
          <a:prstGeom prst="rect">
            <a:avLst/>
          </a:prstGeom>
          <a:noFill/>
        </p:spPr>
      </p:pic>
      <p:sp>
        <p:nvSpPr>
          <p:cNvPr id="8" name="Title 7"/>
          <p:cNvSpPr>
            <a:spLocks noGrp="1"/>
          </p:cNvSpPr>
          <p:nvPr>
            <p:ph type="title"/>
          </p:nvPr>
        </p:nvSpPr>
        <p:spPr/>
        <p:txBody>
          <a:bodyPr/>
          <a:lstStyle/>
          <a:p>
            <a:r>
              <a:rPr lang="en-CA" dirty="0" smtClean="0"/>
              <a:t> </a:t>
            </a:r>
            <a:endParaRPr lang="en-CA" dirty="0"/>
          </a:p>
        </p:txBody>
      </p:sp>
      <p:sp>
        <p:nvSpPr>
          <p:cNvPr id="12" name="Content Placeholder 11"/>
          <p:cNvSpPr>
            <a:spLocks noGrp="1"/>
          </p:cNvSpPr>
          <p:nvPr>
            <p:ph idx="1"/>
          </p:nvPr>
        </p:nvSpPr>
        <p:spPr>
          <a:xfrm>
            <a:off x="539552" y="1700808"/>
            <a:ext cx="8229600" cy="4752528"/>
          </a:xfrm>
        </p:spPr>
        <p:txBody>
          <a:bodyPr>
            <a:normAutofit/>
          </a:bodyPr>
          <a:lstStyle/>
          <a:p>
            <a:pPr algn="ctr">
              <a:buNone/>
            </a:pPr>
            <a:r>
              <a:rPr lang="en-CA" sz="3600" b="1" dirty="0" smtClean="0"/>
              <a:t>Proposed </a:t>
            </a:r>
            <a:r>
              <a:rPr lang="en-CA" sz="4000" b="1" dirty="0" smtClean="0">
                <a:latin typeface="+mj-lt"/>
              </a:rPr>
              <a:t>Amendment</a:t>
            </a:r>
            <a:r>
              <a:rPr lang="en-CA" sz="3600" b="1" dirty="0" smtClean="0"/>
              <a:t> – Intentions</a:t>
            </a:r>
          </a:p>
          <a:p>
            <a:pPr marL="514350" indent="-514350">
              <a:buFont typeface="+mj-lt"/>
              <a:buAutoNum type="arabicPeriod" startAt="3"/>
            </a:pPr>
            <a:r>
              <a:rPr lang="en-CA" sz="3500" dirty="0">
                <a:solidFill>
                  <a:srgbClr val="000066"/>
                </a:solidFill>
              </a:rPr>
              <a:t>Simplify ability to update the  Notice to Occupier to Control Weeds (Schedule B).</a:t>
            </a:r>
          </a:p>
          <a:p>
            <a:pPr marL="914400" lvl="1" indent="-514350"/>
            <a:endParaRPr lang="en-CA" sz="3000" dirty="0" smtClean="0"/>
          </a:p>
          <a:p>
            <a:pPr marL="914400" lvl="1" indent="-514350"/>
            <a:r>
              <a:rPr lang="en-CA" sz="3000" dirty="0" smtClean="0"/>
              <a:t>Put in policy;  form used requires Minister approval</a:t>
            </a:r>
          </a:p>
          <a:p>
            <a:pPr lvl="1">
              <a:buNone/>
            </a:pPr>
            <a:endParaRPr lang="en-CA" sz="3600" b="1" dirty="0" smtClean="0"/>
          </a:p>
          <a:p>
            <a:endParaRPr lang="en-CA" dirty="0"/>
          </a:p>
        </p:txBody>
      </p:sp>
      <p:sp>
        <p:nvSpPr>
          <p:cNvPr id="11" name="TextBox 10"/>
          <p:cNvSpPr txBox="1"/>
          <p:nvPr/>
        </p:nvSpPr>
        <p:spPr>
          <a:xfrm>
            <a:off x="683568" y="4365104"/>
            <a:ext cx="7920880" cy="830997"/>
          </a:xfrm>
          <a:prstGeom prst="rect">
            <a:avLst/>
          </a:prstGeom>
          <a:noFill/>
        </p:spPr>
        <p:txBody>
          <a:bodyPr wrap="square" rtlCol="0">
            <a:spAutoFit/>
          </a:bodyPr>
          <a:lstStyle/>
          <a:p>
            <a:pPr algn="ctr"/>
            <a:endParaRPr lang="en-CA" sz="2400" dirty="0" smtClean="0"/>
          </a:p>
          <a:p>
            <a:pPr algn="ctr"/>
            <a:endParaRPr lang="en-CA" sz="2400" dirty="0" smtClean="0"/>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haredServices_PowerPoint_LtBkgd"/>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1269" name="Picture 5" descr="Generic_PowerPoint_13"/>
          <p:cNvPicPr>
            <a:picLocks noChangeAspect="1" noChangeArrowheads="1"/>
          </p:cNvPicPr>
          <p:nvPr/>
        </p:nvPicPr>
        <p:blipFill>
          <a:blip r:embed="rId4" cstate="print"/>
          <a:srcRect/>
          <a:stretch>
            <a:fillRect/>
          </a:stretch>
        </p:blipFill>
        <p:spPr bwMode="auto">
          <a:xfrm>
            <a:off x="0" y="0"/>
            <a:ext cx="9144000" cy="1500188"/>
          </a:xfrm>
          <a:prstGeom prst="rect">
            <a:avLst/>
          </a:prstGeom>
          <a:noFill/>
        </p:spPr>
      </p:pic>
      <p:pic>
        <p:nvPicPr>
          <p:cNvPr id="11271" name="Picture 7" descr="BCID_H_key_rgb_rev"/>
          <p:cNvPicPr>
            <a:picLocks noChangeAspect="1" noChangeArrowheads="1"/>
          </p:cNvPicPr>
          <p:nvPr/>
        </p:nvPicPr>
        <p:blipFill>
          <a:blip r:embed="rId5" cstate="print"/>
          <a:srcRect/>
          <a:stretch>
            <a:fillRect/>
          </a:stretch>
        </p:blipFill>
        <p:spPr bwMode="auto">
          <a:xfrm>
            <a:off x="304800" y="80963"/>
            <a:ext cx="3124200" cy="1290637"/>
          </a:xfrm>
          <a:prstGeom prst="rect">
            <a:avLst/>
          </a:prstGeom>
          <a:noFill/>
        </p:spPr>
      </p:pic>
      <p:sp>
        <p:nvSpPr>
          <p:cNvPr id="8" name="Title 7"/>
          <p:cNvSpPr>
            <a:spLocks noGrp="1"/>
          </p:cNvSpPr>
          <p:nvPr>
            <p:ph type="title"/>
          </p:nvPr>
        </p:nvSpPr>
        <p:spPr/>
        <p:txBody>
          <a:bodyPr/>
          <a:lstStyle/>
          <a:p>
            <a:r>
              <a:rPr lang="en-CA" dirty="0" smtClean="0"/>
              <a:t> </a:t>
            </a:r>
            <a:endParaRPr lang="en-CA" dirty="0"/>
          </a:p>
        </p:txBody>
      </p:sp>
      <p:sp>
        <p:nvSpPr>
          <p:cNvPr id="12" name="Content Placeholder 11"/>
          <p:cNvSpPr>
            <a:spLocks noGrp="1"/>
          </p:cNvSpPr>
          <p:nvPr>
            <p:ph idx="1"/>
          </p:nvPr>
        </p:nvSpPr>
        <p:spPr>
          <a:xfrm>
            <a:off x="539552" y="1700808"/>
            <a:ext cx="8229600" cy="4752528"/>
          </a:xfrm>
        </p:spPr>
        <p:txBody>
          <a:bodyPr>
            <a:normAutofit/>
          </a:bodyPr>
          <a:lstStyle/>
          <a:p>
            <a:pPr algn="ctr">
              <a:buNone/>
            </a:pPr>
            <a:r>
              <a:rPr lang="en-CA" sz="3600" b="1" dirty="0" smtClean="0"/>
              <a:t>Proposed </a:t>
            </a:r>
            <a:r>
              <a:rPr lang="en-CA" sz="4000" b="1" dirty="0" smtClean="0">
                <a:latin typeface="+mj-lt"/>
              </a:rPr>
              <a:t>Amendment</a:t>
            </a:r>
            <a:r>
              <a:rPr lang="en-CA" sz="3600" b="1" dirty="0" smtClean="0"/>
              <a:t> – Intentions</a:t>
            </a:r>
          </a:p>
          <a:p>
            <a:pPr marL="571500" indent="-514350">
              <a:buAutoNum type="arabicPeriod" startAt="4"/>
            </a:pPr>
            <a:r>
              <a:rPr lang="en-CA" sz="3500" dirty="0">
                <a:solidFill>
                  <a:srgbClr val="000066"/>
                </a:solidFill>
              </a:rPr>
              <a:t>Provide a more generous provision to prevent the transport or movement  of noxious weeds</a:t>
            </a:r>
          </a:p>
          <a:p>
            <a:pPr marL="971550" lvl="1" indent="-514350"/>
            <a:r>
              <a:rPr lang="en-CA" dirty="0" smtClean="0"/>
              <a:t>Address vehicles, equipment, trailers, boats, float planes, bicycles, ATVs, etc.</a:t>
            </a:r>
          </a:p>
          <a:p>
            <a:pPr marL="971550" lvl="1" indent="-514350"/>
            <a:r>
              <a:rPr lang="en-CA" dirty="0" smtClean="0"/>
              <a:t>Easier to enforce than requirements on cleaning vehicles &amp; equipment</a:t>
            </a:r>
          </a:p>
          <a:p>
            <a:endParaRPr lang="en-CA" dirty="0" smtClean="0"/>
          </a:p>
          <a:p>
            <a:pPr lvl="1"/>
            <a:endParaRPr lang="en-CA" dirty="0" smtClean="0"/>
          </a:p>
          <a:p>
            <a:pPr lvl="1"/>
            <a:endParaRPr lang="en-CA" dirty="0" smtClean="0"/>
          </a:p>
          <a:p>
            <a:endParaRPr lang="en-CA" dirty="0"/>
          </a:p>
        </p:txBody>
      </p:sp>
      <p:sp>
        <p:nvSpPr>
          <p:cNvPr id="11" name="TextBox 10"/>
          <p:cNvSpPr txBox="1"/>
          <p:nvPr/>
        </p:nvSpPr>
        <p:spPr>
          <a:xfrm>
            <a:off x="683568" y="4365104"/>
            <a:ext cx="7920880" cy="830997"/>
          </a:xfrm>
          <a:prstGeom prst="rect">
            <a:avLst/>
          </a:prstGeom>
          <a:noFill/>
        </p:spPr>
        <p:txBody>
          <a:bodyPr wrap="square" rtlCol="0">
            <a:spAutoFit/>
          </a:bodyPr>
          <a:lstStyle/>
          <a:p>
            <a:pPr algn="ctr"/>
            <a:endParaRPr lang="en-CA" sz="2400" dirty="0" smtClean="0"/>
          </a:p>
          <a:p>
            <a:pPr algn="ctr"/>
            <a:endParaRPr lang="en-CA" sz="2400" dirty="0" smtClean="0"/>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haredServices_PowerPoint_LtBkgd"/>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1269" name="Picture 5" descr="Generic_PowerPoint_13"/>
          <p:cNvPicPr>
            <a:picLocks noChangeAspect="1" noChangeArrowheads="1"/>
          </p:cNvPicPr>
          <p:nvPr/>
        </p:nvPicPr>
        <p:blipFill>
          <a:blip r:embed="rId4" cstate="print"/>
          <a:srcRect/>
          <a:stretch>
            <a:fillRect/>
          </a:stretch>
        </p:blipFill>
        <p:spPr bwMode="auto">
          <a:xfrm>
            <a:off x="0" y="0"/>
            <a:ext cx="9144000" cy="1500188"/>
          </a:xfrm>
          <a:prstGeom prst="rect">
            <a:avLst/>
          </a:prstGeom>
          <a:noFill/>
        </p:spPr>
      </p:pic>
      <p:pic>
        <p:nvPicPr>
          <p:cNvPr id="11271" name="Picture 7" descr="BCID_H_key_rgb_rev"/>
          <p:cNvPicPr>
            <a:picLocks noChangeAspect="1" noChangeArrowheads="1"/>
          </p:cNvPicPr>
          <p:nvPr/>
        </p:nvPicPr>
        <p:blipFill>
          <a:blip r:embed="rId5" cstate="print"/>
          <a:srcRect/>
          <a:stretch>
            <a:fillRect/>
          </a:stretch>
        </p:blipFill>
        <p:spPr bwMode="auto">
          <a:xfrm>
            <a:off x="304800" y="80963"/>
            <a:ext cx="3124200" cy="1290637"/>
          </a:xfrm>
          <a:prstGeom prst="rect">
            <a:avLst/>
          </a:prstGeom>
          <a:noFill/>
        </p:spPr>
      </p:pic>
      <p:sp>
        <p:nvSpPr>
          <p:cNvPr id="8" name="Title 7"/>
          <p:cNvSpPr>
            <a:spLocks noGrp="1"/>
          </p:cNvSpPr>
          <p:nvPr>
            <p:ph type="title"/>
          </p:nvPr>
        </p:nvSpPr>
        <p:spPr/>
        <p:txBody>
          <a:bodyPr/>
          <a:lstStyle/>
          <a:p>
            <a:r>
              <a:rPr lang="en-CA" dirty="0" smtClean="0"/>
              <a:t> </a:t>
            </a:r>
            <a:endParaRPr lang="en-CA" dirty="0"/>
          </a:p>
        </p:txBody>
      </p:sp>
      <p:sp>
        <p:nvSpPr>
          <p:cNvPr id="12" name="Content Placeholder 11"/>
          <p:cNvSpPr>
            <a:spLocks noGrp="1"/>
          </p:cNvSpPr>
          <p:nvPr>
            <p:ph idx="1"/>
          </p:nvPr>
        </p:nvSpPr>
        <p:spPr>
          <a:xfrm>
            <a:off x="539552" y="1700808"/>
            <a:ext cx="8229600" cy="4752528"/>
          </a:xfrm>
        </p:spPr>
        <p:txBody>
          <a:bodyPr>
            <a:normAutofit/>
          </a:bodyPr>
          <a:lstStyle/>
          <a:p>
            <a:pPr algn="ctr">
              <a:buNone/>
            </a:pPr>
            <a:r>
              <a:rPr lang="en-CA" sz="3600" b="1" dirty="0" smtClean="0"/>
              <a:t>Proposed </a:t>
            </a:r>
            <a:r>
              <a:rPr lang="en-CA" sz="4000" b="1" dirty="0" smtClean="0">
                <a:latin typeface="+mj-lt"/>
              </a:rPr>
              <a:t>Amendment</a:t>
            </a:r>
            <a:r>
              <a:rPr lang="en-CA" sz="3600" b="1" dirty="0" smtClean="0"/>
              <a:t> – Intentions</a:t>
            </a:r>
          </a:p>
          <a:p>
            <a:pPr marL="800100" indent="-742950">
              <a:buFont typeface="+mj-lt"/>
              <a:buAutoNum type="arabicPeriod" startAt="5"/>
            </a:pPr>
            <a:r>
              <a:rPr lang="en-CA" sz="3500" dirty="0">
                <a:solidFill>
                  <a:srgbClr val="000066"/>
                </a:solidFill>
              </a:rPr>
              <a:t>Prevent the introduction of listed noxious weeds not already established in an area.</a:t>
            </a:r>
          </a:p>
          <a:p>
            <a:pPr marL="1200150" lvl="1" indent="-742950"/>
            <a:r>
              <a:rPr lang="en-CA" dirty="0" smtClean="0"/>
              <a:t>Restrict the sale, importation, or use of  of contaminated material (grain, seeds, fertilizer, lime, topsoil, forage, aggregates etc)</a:t>
            </a:r>
          </a:p>
          <a:p>
            <a:pPr marL="1200150" lvl="1" indent="-742950"/>
            <a:r>
              <a:rPr lang="en-CA" dirty="0" smtClean="0"/>
              <a:t>Want to also address receipt of infested products </a:t>
            </a:r>
          </a:p>
          <a:p>
            <a:endParaRPr lang="en-CA" dirty="0" smtClean="0"/>
          </a:p>
          <a:p>
            <a:pPr lvl="1"/>
            <a:endParaRPr lang="en-CA" dirty="0" smtClean="0"/>
          </a:p>
          <a:p>
            <a:pPr lvl="1"/>
            <a:endParaRPr lang="en-CA" dirty="0" smtClean="0"/>
          </a:p>
          <a:p>
            <a:endParaRPr lang="en-CA" dirty="0"/>
          </a:p>
        </p:txBody>
      </p:sp>
      <p:sp>
        <p:nvSpPr>
          <p:cNvPr id="11" name="TextBox 10"/>
          <p:cNvSpPr txBox="1"/>
          <p:nvPr/>
        </p:nvSpPr>
        <p:spPr>
          <a:xfrm>
            <a:off x="683568" y="4365104"/>
            <a:ext cx="7920880" cy="830997"/>
          </a:xfrm>
          <a:prstGeom prst="rect">
            <a:avLst/>
          </a:prstGeom>
          <a:noFill/>
        </p:spPr>
        <p:txBody>
          <a:bodyPr wrap="square" rtlCol="0">
            <a:spAutoFit/>
          </a:bodyPr>
          <a:lstStyle/>
          <a:p>
            <a:pPr algn="ctr"/>
            <a:endParaRPr lang="en-CA" sz="2400" dirty="0" smtClean="0"/>
          </a:p>
          <a:p>
            <a:pPr algn="ctr"/>
            <a:endParaRPr lang="en-CA" sz="2400" dirty="0" smtClean="0"/>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haredServices_PowerPoint_LtBkgd"/>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1269" name="Picture 5" descr="Generic_PowerPoint_13"/>
          <p:cNvPicPr>
            <a:picLocks noChangeAspect="1" noChangeArrowheads="1"/>
          </p:cNvPicPr>
          <p:nvPr/>
        </p:nvPicPr>
        <p:blipFill>
          <a:blip r:embed="rId4" cstate="print"/>
          <a:srcRect/>
          <a:stretch>
            <a:fillRect/>
          </a:stretch>
        </p:blipFill>
        <p:spPr bwMode="auto">
          <a:xfrm>
            <a:off x="0" y="0"/>
            <a:ext cx="9144000" cy="1500188"/>
          </a:xfrm>
          <a:prstGeom prst="rect">
            <a:avLst/>
          </a:prstGeom>
          <a:noFill/>
        </p:spPr>
      </p:pic>
      <p:pic>
        <p:nvPicPr>
          <p:cNvPr id="11271" name="Picture 7" descr="BCID_H_key_rgb_rev"/>
          <p:cNvPicPr>
            <a:picLocks noChangeAspect="1" noChangeArrowheads="1"/>
          </p:cNvPicPr>
          <p:nvPr/>
        </p:nvPicPr>
        <p:blipFill>
          <a:blip r:embed="rId5" cstate="print"/>
          <a:srcRect/>
          <a:stretch>
            <a:fillRect/>
          </a:stretch>
        </p:blipFill>
        <p:spPr bwMode="auto">
          <a:xfrm>
            <a:off x="304800" y="80963"/>
            <a:ext cx="3124200" cy="1290637"/>
          </a:xfrm>
          <a:prstGeom prst="rect">
            <a:avLst/>
          </a:prstGeom>
          <a:noFill/>
        </p:spPr>
      </p:pic>
      <p:sp>
        <p:nvSpPr>
          <p:cNvPr id="8" name="Title 7"/>
          <p:cNvSpPr>
            <a:spLocks noGrp="1"/>
          </p:cNvSpPr>
          <p:nvPr>
            <p:ph type="title"/>
          </p:nvPr>
        </p:nvSpPr>
        <p:spPr/>
        <p:txBody>
          <a:bodyPr/>
          <a:lstStyle/>
          <a:p>
            <a:r>
              <a:rPr lang="en-CA" dirty="0" smtClean="0"/>
              <a:t> </a:t>
            </a:r>
            <a:endParaRPr lang="en-CA" dirty="0"/>
          </a:p>
        </p:txBody>
      </p:sp>
      <p:sp>
        <p:nvSpPr>
          <p:cNvPr id="12" name="Content Placeholder 11"/>
          <p:cNvSpPr>
            <a:spLocks noGrp="1"/>
          </p:cNvSpPr>
          <p:nvPr>
            <p:ph idx="1"/>
          </p:nvPr>
        </p:nvSpPr>
        <p:spPr>
          <a:xfrm>
            <a:off x="539552" y="1700808"/>
            <a:ext cx="8229600" cy="4752528"/>
          </a:xfrm>
        </p:spPr>
        <p:txBody>
          <a:bodyPr>
            <a:normAutofit/>
          </a:bodyPr>
          <a:lstStyle/>
          <a:p>
            <a:pPr algn="ctr">
              <a:buNone/>
            </a:pPr>
            <a:r>
              <a:rPr lang="en-CA" sz="3600" b="1" dirty="0" smtClean="0"/>
              <a:t>Proposed </a:t>
            </a:r>
            <a:r>
              <a:rPr lang="en-CA" sz="4000" b="1" dirty="0" smtClean="0">
                <a:latin typeface="+mj-lt"/>
              </a:rPr>
              <a:t>Amendment</a:t>
            </a:r>
            <a:r>
              <a:rPr lang="en-CA" sz="3600" b="1" dirty="0" smtClean="0"/>
              <a:t> – Intentions</a:t>
            </a:r>
          </a:p>
          <a:p>
            <a:pPr marL="800100" indent="-742950">
              <a:buFont typeface="+mj-lt"/>
              <a:buAutoNum type="arabicPeriod" startAt="6"/>
            </a:pPr>
            <a:r>
              <a:rPr lang="en-CA" sz="3500" dirty="0">
                <a:solidFill>
                  <a:srgbClr val="000066"/>
                </a:solidFill>
              </a:rPr>
              <a:t>Restrict the disposal of listed species on Crown land, parks, ditches, streams, lakes (bodies of water), roads, highways, etc</a:t>
            </a:r>
            <a:r>
              <a:rPr lang="en-CA" sz="3600" dirty="0" smtClean="0"/>
              <a:t>.</a:t>
            </a:r>
          </a:p>
          <a:p>
            <a:pPr marL="971550" lvl="1" indent="-514350"/>
            <a:r>
              <a:rPr lang="en-CA" dirty="0" smtClean="0"/>
              <a:t>must include a provision to allow movement of noxious weeds in an appropriate manner to an appropriate disposal facility.</a:t>
            </a:r>
          </a:p>
          <a:p>
            <a:pPr marL="971550" lvl="1" indent="-514350"/>
            <a:endParaRPr lang="en-CA" dirty="0" smtClean="0"/>
          </a:p>
          <a:p>
            <a:endParaRPr lang="en-CA" dirty="0" smtClean="0"/>
          </a:p>
          <a:p>
            <a:pPr lvl="1"/>
            <a:endParaRPr lang="en-CA" dirty="0" smtClean="0"/>
          </a:p>
          <a:p>
            <a:pPr lvl="1"/>
            <a:endParaRPr lang="en-CA" dirty="0" smtClean="0"/>
          </a:p>
          <a:p>
            <a:endParaRPr lang="en-CA" dirty="0"/>
          </a:p>
        </p:txBody>
      </p:sp>
      <p:sp>
        <p:nvSpPr>
          <p:cNvPr id="11" name="TextBox 10"/>
          <p:cNvSpPr txBox="1"/>
          <p:nvPr/>
        </p:nvSpPr>
        <p:spPr>
          <a:xfrm>
            <a:off x="1205234" y="4005064"/>
            <a:ext cx="7920880" cy="830997"/>
          </a:xfrm>
          <a:prstGeom prst="rect">
            <a:avLst/>
          </a:prstGeom>
          <a:noFill/>
        </p:spPr>
        <p:txBody>
          <a:bodyPr wrap="square" rtlCol="0">
            <a:spAutoFit/>
          </a:bodyPr>
          <a:lstStyle/>
          <a:p>
            <a:pPr algn="ctr"/>
            <a:endParaRPr lang="en-CA" sz="2400" dirty="0" smtClean="0"/>
          </a:p>
          <a:p>
            <a:pPr algn="ctr"/>
            <a:endParaRPr lang="en-CA" sz="2400" dirty="0" smtClean="0"/>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haredServices_PowerPoint_LtBkgd"/>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1269" name="Picture 5" descr="Generic_PowerPoint_13"/>
          <p:cNvPicPr>
            <a:picLocks noChangeAspect="1" noChangeArrowheads="1"/>
          </p:cNvPicPr>
          <p:nvPr/>
        </p:nvPicPr>
        <p:blipFill>
          <a:blip r:embed="rId4" cstate="print"/>
          <a:srcRect/>
          <a:stretch>
            <a:fillRect/>
          </a:stretch>
        </p:blipFill>
        <p:spPr bwMode="auto">
          <a:xfrm>
            <a:off x="0" y="0"/>
            <a:ext cx="9144000" cy="1500188"/>
          </a:xfrm>
          <a:prstGeom prst="rect">
            <a:avLst/>
          </a:prstGeom>
          <a:noFill/>
        </p:spPr>
      </p:pic>
      <p:pic>
        <p:nvPicPr>
          <p:cNvPr id="11271" name="Picture 7" descr="BCID_H_key_rgb_rev"/>
          <p:cNvPicPr>
            <a:picLocks noChangeAspect="1" noChangeArrowheads="1"/>
          </p:cNvPicPr>
          <p:nvPr/>
        </p:nvPicPr>
        <p:blipFill>
          <a:blip r:embed="rId5" cstate="print"/>
          <a:srcRect/>
          <a:stretch>
            <a:fillRect/>
          </a:stretch>
        </p:blipFill>
        <p:spPr bwMode="auto">
          <a:xfrm>
            <a:off x="304800" y="80963"/>
            <a:ext cx="3124200" cy="1290637"/>
          </a:xfrm>
          <a:prstGeom prst="rect">
            <a:avLst/>
          </a:prstGeom>
          <a:noFill/>
        </p:spPr>
      </p:pic>
      <p:sp>
        <p:nvSpPr>
          <p:cNvPr id="8" name="Title 7"/>
          <p:cNvSpPr>
            <a:spLocks noGrp="1"/>
          </p:cNvSpPr>
          <p:nvPr>
            <p:ph type="title"/>
          </p:nvPr>
        </p:nvSpPr>
        <p:spPr/>
        <p:txBody>
          <a:bodyPr/>
          <a:lstStyle/>
          <a:p>
            <a:r>
              <a:rPr lang="en-CA" dirty="0" smtClean="0"/>
              <a:t> </a:t>
            </a:r>
            <a:endParaRPr lang="en-CA" dirty="0"/>
          </a:p>
        </p:txBody>
      </p:sp>
      <p:sp>
        <p:nvSpPr>
          <p:cNvPr id="12" name="Content Placeholder 11"/>
          <p:cNvSpPr>
            <a:spLocks noGrp="1"/>
          </p:cNvSpPr>
          <p:nvPr>
            <p:ph idx="1"/>
          </p:nvPr>
        </p:nvSpPr>
        <p:spPr>
          <a:xfrm>
            <a:off x="0" y="1700808"/>
            <a:ext cx="9144000" cy="4752528"/>
          </a:xfrm>
        </p:spPr>
        <p:txBody>
          <a:bodyPr>
            <a:normAutofit/>
          </a:bodyPr>
          <a:lstStyle/>
          <a:p>
            <a:pPr algn="ctr">
              <a:buNone/>
            </a:pPr>
            <a:r>
              <a:rPr lang="en-CA" sz="3600" b="1" dirty="0" smtClean="0"/>
              <a:t>Proposed </a:t>
            </a:r>
            <a:r>
              <a:rPr lang="en-CA" sz="4000" b="1" dirty="0" smtClean="0">
                <a:latin typeface="+mj-lt"/>
              </a:rPr>
              <a:t>Amendment</a:t>
            </a:r>
            <a:r>
              <a:rPr lang="en-CA" sz="3600" b="1" dirty="0" smtClean="0"/>
              <a:t> – Intentions</a:t>
            </a:r>
          </a:p>
          <a:p>
            <a:pPr marL="800100" indent="-742950">
              <a:buFont typeface="+mj-lt"/>
              <a:buAutoNum type="arabicPeriod" startAt="7"/>
            </a:pPr>
            <a:r>
              <a:rPr lang="en-CA" sz="3500" dirty="0">
                <a:solidFill>
                  <a:srgbClr val="000066"/>
                </a:solidFill>
              </a:rPr>
              <a:t>Restrict the sale or use of any Prohibited or Restricted Noxious Weed </a:t>
            </a:r>
          </a:p>
          <a:p>
            <a:pPr marL="971550" lvl="1" indent="-514350"/>
            <a:r>
              <a:rPr lang="en-CA" dirty="0" smtClean="0"/>
              <a:t>must include a provision to allow research, taxonomic collection, and education</a:t>
            </a:r>
          </a:p>
          <a:p>
            <a:pPr marL="971550" lvl="1" indent="-514350"/>
            <a:r>
              <a:rPr lang="en-CA" dirty="0" smtClean="0"/>
              <a:t>Intent must ensure sale of a Category ‘B’ species is not sold in a Regional District where it isn’t listed.</a:t>
            </a:r>
          </a:p>
          <a:p>
            <a:pPr marL="0" indent="0">
              <a:buNone/>
            </a:pPr>
            <a:endParaRPr lang="en-CA" dirty="0" smtClean="0"/>
          </a:p>
          <a:p>
            <a:pPr lvl="1"/>
            <a:endParaRPr lang="en-CA" dirty="0" smtClean="0"/>
          </a:p>
          <a:p>
            <a:pPr lvl="1"/>
            <a:endParaRPr lang="en-CA" dirty="0" smtClean="0"/>
          </a:p>
          <a:p>
            <a:endParaRPr lang="en-CA" dirty="0"/>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haredServices_PowerPoint_LtBkgd"/>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1269" name="Picture 5" descr="Generic_PowerPoint_13"/>
          <p:cNvPicPr>
            <a:picLocks noChangeAspect="1" noChangeArrowheads="1"/>
          </p:cNvPicPr>
          <p:nvPr/>
        </p:nvPicPr>
        <p:blipFill>
          <a:blip r:embed="rId4" cstate="print"/>
          <a:srcRect/>
          <a:stretch>
            <a:fillRect/>
          </a:stretch>
        </p:blipFill>
        <p:spPr bwMode="auto">
          <a:xfrm>
            <a:off x="0" y="0"/>
            <a:ext cx="9144000" cy="1500188"/>
          </a:xfrm>
          <a:prstGeom prst="rect">
            <a:avLst/>
          </a:prstGeom>
          <a:noFill/>
        </p:spPr>
      </p:pic>
      <p:pic>
        <p:nvPicPr>
          <p:cNvPr id="11271" name="Picture 7" descr="BCID_H_key_rgb_rev"/>
          <p:cNvPicPr>
            <a:picLocks noChangeAspect="1" noChangeArrowheads="1"/>
          </p:cNvPicPr>
          <p:nvPr/>
        </p:nvPicPr>
        <p:blipFill>
          <a:blip r:embed="rId5" cstate="print"/>
          <a:srcRect/>
          <a:stretch>
            <a:fillRect/>
          </a:stretch>
        </p:blipFill>
        <p:spPr bwMode="auto">
          <a:xfrm>
            <a:off x="304800" y="80963"/>
            <a:ext cx="3124200" cy="1290637"/>
          </a:xfrm>
          <a:prstGeom prst="rect">
            <a:avLst/>
          </a:prstGeom>
          <a:noFill/>
        </p:spPr>
      </p:pic>
      <p:sp>
        <p:nvSpPr>
          <p:cNvPr id="8" name="Title 7"/>
          <p:cNvSpPr>
            <a:spLocks noGrp="1"/>
          </p:cNvSpPr>
          <p:nvPr>
            <p:ph type="title"/>
          </p:nvPr>
        </p:nvSpPr>
        <p:spPr/>
        <p:txBody>
          <a:bodyPr/>
          <a:lstStyle/>
          <a:p>
            <a:r>
              <a:rPr lang="en-CA" dirty="0" smtClean="0"/>
              <a:t> </a:t>
            </a:r>
            <a:endParaRPr lang="en-CA" dirty="0"/>
          </a:p>
        </p:txBody>
      </p:sp>
      <p:sp>
        <p:nvSpPr>
          <p:cNvPr id="12" name="Content Placeholder 11"/>
          <p:cNvSpPr>
            <a:spLocks noGrp="1"/>
          </p:cNvSpPr>
          <p:nvPr>
            <p:ph idx="1"/>
          </p:nvPr>
        </p:nvSpPr>
        <p:spPr>
          <a:xfrm>
            <a:off x="539552" y="2132856"/>
            <a:ext cx="8229600" cy="4021907"/>
          </a:xfrm>
        </p:spPr>
        <p:txBody>
          <a:bodyPr/>
          <a:lstStyle/>
          <a:p>
            <a:r>
              <a:rPr lang="en-CA" sz="3600" dirty="0" smtClean="0"/>
              <a:t>Terminology</a:t>
            </a:r>
          </a:p>
          <a:p>
            <a:r>
              <a:rPr lang="en-CA" sz="3600" dirty="0" smtClean="0"/>
              <a:t>History</a:t>
            </a:r>
          </a:p>
          <a:p>
            <a:r>
              <a:rPr lang="en-CA" sz="3600" dirty="0" smtClean="0"/>
              <a:t>Proposed Amendment – Intentions</a:t>
            </a:r>
          </a:p>
          <a:p>
            <a:r>
              <a:rPr lang="en-CA" sz="3600" dirty="0" smtClean="0"/>
              <a:t>Next Steps</a:t>
            </a:r>
          </a:p>
          <a:p>
            <a:endParaRPr lang="en-CA" dirty="0" smtClean="0"/>
          </a:p>
          <a:p>
            <a:pPr lvl="1"/>
            <a:endParaRPr lang="en-CA" dirty="0" smtClean="0"/>
          </a:p>
          <a:p>
            <a:pPr lvl="1"/>
            <a:endParaRPr lang="en-CA" dirty="0" smtClean="0"/>
          </a:p>
          <a:p>
            <a:endParaRPr lang="en-CA" dirty="0"/>
          </a:p>
        </p:txBody>
      </p:sp>
      <p:sp>
        <p:nvSpPr>
          <p:cNvPr id="11" name="TextBox 10"/>
          <p:cNvSpPr txBox="1"/>
          <p:nvPr/>
        </p:nvSpPr>
        <p:spPr>
          <a:xfrm>
            <a:off x="683568" y="4365104"/>
            <a:ext cx="7920880" cy="830997"/>
          </a:xfrm>
          <a:prstGeom prst="rect">
            <a:avLst/>
          </a:prstGeom>
          <a:noFill/>
        </p:spPr>
        <p:txBody>
          <a:bodyPr wrap="square" rtlCol="0">
            <a:spAutoFit/>
          </a:bodyPr>
          <a:lstStyle/>
          <a:p>
            <a:pPr algn="ctr"/>
            <a:endParaRPr lang="en-CA" sz="2400" dirty="0" smtClean="0"/>
          </a:p>
          <a:p>
            <a:pPr algn="ctr"/>
            <a:endParaRPr lang="en-CA" sz="2400" dirty="0"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dissolve">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dissolv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1"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dissolve">
                                      <p:cBhvr>
                                        <p:cTn id="17"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haredServices_PowerPoint_LtBkgd"/>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1269" name="Picture 5" descr="Generic_PowerPoint_13"/>
          <p:cNvPicPr>
            <a:picLocks noChangeAspect="1" noChangeArrowheads="1"/>
          </p:cNvPicPr>
          <p:nvPr/>
        </p:nvPicPr>
        <p:blipFill>
          <a:blip r:embed="rId4" cstate="print"/>
          <a:srcRect/>
          <a:stretch>
            <a:fillRect/>
          </a:stretch>
        </p:blipFill>
        <p:spPr bwMode="auto">
          <a:xfrm>
            <a:off x="0" y="0"/>
            <a:ext cx="9144000" cy="1500188"/>
          </a:xfrm>
          <a:prstGeom prst="rect">
            <a:avLst/>
          </a:prstGeom>
          <a:noFill/>
        </p:spPr>
      </p:pic>
      <p:pic>
        <p:nvPicPr>
          <p:cNvPr id="11271" name="Picture 7" descr="BCID_H_key_rgb_rev"/>
          <p:cNvPicPr>
            <a:picLocks noChangeAspect="1" noChangeArrowheads="1"/>
          </p:cNvPicPr>
          <p:nvPr/>
        </p:nvPicPr>
        <p:blipFill>
          <a:blip r:embed="rId5" cstate="print"/>
          <a:srcRect/>
          <a:stretch>
            <a:fillRect/>
          </a:stretch>
        </p:blipFill>
        <p:spPr bwMode="auto">
          <a:xfrm>
            <a:off x="304800" y="80963"/>
            <a:ext cx="3124200" cy="1290637"/>
          </a:xfrm>
          <a:prstGeom prst="rect">
            <a:avLst/>
          </a:prstGeom>
          <a:noFill/>
        </p:spPr>
      </p:pic>
      <p:sp>
        <p:nvSpPr>
          <p:cNvPr id="8" name="Title 7"/>
          <p:cNvSpPr>
            <a:spLocks noGrp="1"/>
          </p:cNvSpPr>
          <p:nvPr>
            <p:ph type="title"/>
          </p:nvPr>
        </p:nvSpPr>
        <p:spPr/>
        <p:txBody>
          <a:bodyPr/>
          <a:lstStyle/>
          <a:p>
            <a:r>
              <a:rPr lang="en-CA" dirty="0" smtClean="0"/>
              <a:t> </a:t>
            </a:r>
            <a:endParaRPr lang="en-CA" dirty="0"/>
          </a:p>
        </p:txBody>
      </p:sp>
      <p:sp>
        <p:nvSpPr>
          <p:cNvPr id="12" name="Content Placeholder 11"/>
          <p:cNvSpPr>
            <a:spLocks noGrp="1"/>
          </p:cNvSpPr>
          <p:nvPr>
            <p:ph idx="1"/>
          </p:nvPr>
        </p:nvSpPr>
        <p:spPr>
          <a:xfrm>
            <a:off x="539552" y="1700808"/>
            <a:ext cx="8229600" cy="4752528"/>
          </a:xfrm>
        </p:spPr>
        <p:txBody>
          <a:bodyPr>
            <a:normAutofit/>
          </a:bodyPr>
          <a:lstStyle/>
          <a:p>
            <a:pPr algn="ctr">
              <a:buNone/>
            </a:pPr>
            <a:r>
              <a:rPr lang="en-CA" sz="3600" b="1" dirty="0" smtClean="0"/>
              <a:t>Proposed </a:t>
            </a:r>
            <a:r>
              <a:rPr lang="en-CA" sz="4000" b="1" dirty="0" smtClean="0">
                <a:latin typeface="+mj-lt"/>
              </a:rPr>
              <a:t>Amendment</a:t>
            </a:r>
            <a:r>
              <a:rPr lang="en-CA" sz="3600" b="1" dirty="0" smtClean="0"/>
              <a:t> – Intentions</a:t>
            </a:r>
          </a:p>
          <a:p>
            <a:pPr marL="800100" indent="-742950">
              <a:buFont typeface="+mj-lt"/>
              <a:buAutoNum type="arabicPeriod" startAt="8"/>
            </a:pPr>
            <a:r>
              <a:rPr lang="en-CA" sz="3500" dirty="0">
                <a:solidFill>
                  <a:srgbClr val="000066"/>
                </a:solidFill>
              </a:rPr>
              <a:t>Require any stored material infested with listed noxious weeds to be secured to prevent dispersal</a:t>
            </a:r>
          </a:p>
          <a:p>
            <a:pPr marL="971550" lvl="1" indent="-514350"/>
            <a:r>
              <a:rPr lang="en-CA" dirty="0" smtClean="0"/>
              <a:t>The Person storing must prevent dispersal of noxious weeds, including all reproductive parts.</a:t>
            </a:r>
          </a:p>
          <a:p>
            <a:pPr marL="971550" lvl="1" indent="-514350">
              <a:buNone/>
            </a:pPr>
            <a:endParaRPr lang="en-CA" dirty="0" smtClean="0"/>
          </a:p>
          <a:p>
            <a:pPr marL="971550" lvl="1" indent="-514350"/>
            <a:endParaRPr lang="en-CA" dirty="0" smtClean="0"/>
          </a:p>
          <a:p>
            <a:endParaRPr lang="en-CA" dirty="0" smtClean="0"/>
          </a:p>
          <a:p>
            <a:pPr lvl="1"/>
            <a:endParaRPr lang="en-CA" dirty="0" smtClean="0"/>
          </a:p>
          <a:p>
            <a:pPr lvl="1"/>
            <a:endParaRPr lang="en-CA" dirty="0" smtClean="0"/>
          </a:p>
          <a:p>
            <a:endParaRPr lang="en-CA" dirty="0"/>
          </a:p>
        </p:txBody>
      </p:sp>
      <p:sp>
        <p:nvSpPr>
          <p:cNvPr id="11" name="TextBox 10"/>
          <p:cNvSpPr txBox="1"/>
          <p:nvPr/>
        </p:nvSpPr>
        <p:spPr>
          <a:xfrm>
            <a:off x="683568" y="4365104"/>
            <a:ext cx="7920880" cy="830997"/>
          </a:xfrm>
          <a:prstGeom prst="rect">
            <a:avLst/>
          </a:prstGeom>
          <a:noFill/>
        </p:spPr>
        <p:txBody>
          <a:bodyPr wrap="square" rtlCol="0">
            <a:spAutoFit/>
          </a:bodyPr>
          <a:lstStyle/>
          <a:p>
            <a:pPr algn="ctr"/>
            <a:endParaRPr lang="en-CA" sz="2400" dirty="0" smtClean="0"/>
          </a:p>
          <a:p>
            <a:pPr algn="ctr"/>
            <a:endParaRPr lang="en-CA" sz="2400" dirty="0" smtClean="0"/>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haredServices_PowerPoint_LtBkgd"/>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1269" name="Picture 5" descr="Generic_PowerPoint_13"/>
          <p:cNvPicPr>
            <a:picLocks noChangeAspect="1" noChangeArrowheads="1"/>
          </p:cNvPicPr>
          <p:nvPr/>
        </p:nvPicPr>
        <p:blipFill>
          <a:blip r:embed="rId4" cstate="print"/>
          <a:srcRect/>
          <a:stretch>
            <a:fillRect/>
          </a:stretch>
        </p:blipFill>
        <p:spPr bwMode="auto">
          <a:xfrm>
            <a:off x="0" y="0"/>
            <a:ext cx="9144000" cy="1500188"/>
          </a:xfrm>
          <a:prstGeom prst="rect">
            <a:avLst/>
          </a:prstGeom>
          <a:noFill/>
        </p:spPr>
      </p:pic>
      <p:pic>
        <p:nvPicPr>
          <p:cNvPr id="11271" name="Picture 7" descr="BCID_H_key_rgb_rev"/>
          <p:cNvPicPr>
            <a:picLocks noChangeAspect="1" noChangeArrowheads="1"/>
          </p:cNvPicPr>
          <p:nvPr/>
        </p:nvPicPr>
        <p:blipFill>
          <a:blip r:embed="rId5" cstate="print"/>
          <a:srcRect/>
          <a:stretch>
            <a:fillRect/>
          </a:stretch>
        </p:blipFill>
        <p:spPr bwMode="auto">
          <a:xfrm>
            <a:off x="304800" y="80963"/>
            <a:ext cx="3124200" cy="1290637"/>
          </a:xfrm>
          <a:prstGeom prst="rect">
            <a:avLst/>
          </a:prstGeom>
          <a:noFill/>
        </p:spPr>
      </p:pic>
      <p:sp>
        <p:nvSpPr>
          <p:cNvPr id="8" name="Title 7"/>
          <p:cNvSpPr>
            <a:spLocks noGrp="1"/>
          </p:cNvSpPr>
          <p:nvPr>
            <p:ph type="title"/>
          </p:nvPr>
        </p:nvSpPr>
        <p:spPr/>
        <p:txBody>
          <a:bodyPr/>
          <a:lstStyle/>
          <a:p>
            <a:r>
              <a:rPr lang="en-CA" dirty="0" smtClean="0"/>
              <a:t> </a:t>
            </a:r>
            <a:endParaRPr lang="en-CA" dirty="0"/>
          </a:p>
        </p:txBody>
      </p:sp>
      <p:sp>
        <p:nvSpPr>
          <p:cNvPr id="12" name="Content Placeholder 11"/>
          <p:cNvSpPr>
            <a:spLocks noGrp="1"/>
          </p:cNvSpPr>
          <p:nvPr>
            <p:ph idx="1"/>
          </p:nvPr>
        </p:nvSpPr>
        <p:spPr>
          <a:xfrm>
            <a:off x="539552" y="1700808"/>
            <a:ext cx="8229600" cy="4752528"/>
          </a:xfrm>
        </p:spPr>
        <p:txBody>
          <a:bodyPr>
            <a:normAutofit/>
          </a:bodyPr>
          <a:lstStyle/>
          <a:p>
            <a:pPr algn="ctr">
              <a:buNone/>
            </a:pPr>
            <a:r>
              <a:rPr lang="en-CA" sz="3600" b="1" dirty="0" smtClean="0"/>
              <a:t>Proposed </a:t>
            </a:r>
            <a:r>
              <a:rPr lang="en-CA" sz="4000" b="1" dirty="0" smtClean="0">
                <a:latin typeface="+mj-lt"/>
              </a:rPr>
              <a:t>Amendment</a:t>
            </a:r>
            <a:r>
              <a:rPr lang="en-CA" sz="3600" b="1" dirty="0" smtClean="0"/>
              <a:t> – Intentions</a:t>
            </a:r>
          </a:p>
          <a:p>
            <a:pPr marL="800100" indent="-742950">
              <a:buFont typeface="+mj-lt"/>
              <a:buAutoNum type="arabicPeriod" startAt="9"/>
            </a:pPr>
            <a:r>
              <a:rPr lang="en-CA" sz="3500" dirty="0">
                <a:solidFill>
                  <a:srgbClr val="000066"/>
                </a:solidFill>
              </a:rPr>
              <a:t>Add </a:t>
            </a:r>
            <a:r>
              <a:rPr lang="en-CA" sz="3500" dirty="0" smtClean="0">
                <a:solidFill>
                  <a:srgbClr val="000066"/>
                </a:solidFill>
              </a:rPr>
              <a:t>offense provisions (ability to ticket)</a:t>
            </a:r>
            <a:endParaRPr lang="en-CA" sz="3500" dirty="0">
              <a:solidFill>
                <a:srgbClr val="000066"/>
              </a:solidFill>
            </a:endParaRPr>
          </a:p>
          <a:p>
            <a:pPr marL="971550" lvl="1" indent="-514350"/>
            <a:endParaRPr lang="en-CA" dirty="0" smtClean="0"/>
          </a:p>
          <a:p>
            <a:pPr marL="971550" lvl="1" indent="-514350"/>
            <a:r>
              <a:rPr lang="en-CA" dirty="0" smtClean="0"/>
              <a:t>Could be used to address failure to control/comply with a weed notice; sale; transport/movement; storage; and disposal. </a:t>
            </a:r>
          </a:p>
          <a:p>
            <a:pPr marL="971550" lvl="1" indent="-514350">
              <a:buNone/>
            </a:pPr>
            <a:endParaRPr lang="en-CA" dirty="0" smtClean="0"/>
          </a:p>
          <a:p>
            <a:pPr marL="971550" lvl="1" indent="-514350"/>
            <a:endParaRPr lang="en-CA" dirty="0" smtClean="0"/>
          </a:p>
          <a:p>
            <a:endParaRPr lang="en-CA" dirty="0" smtClean="0"/>
          </a:p>
          <a:p>
            <a:pPr lvl="1"/>
            <a:endParaRPr lang="en-CA" dirty="0" smtClean="0"/>
          </a:p>
          <a:p>
            <a:pPr lvl="1"/>
            <a:endParaRPr lang="en-CA" dirty="0" smtClean="0"/>
          </a:p>
          <a:p>
            <a:endParaRPr lang="en-CA" dirty="0"/>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haredServices_PowerPoint_LtBkgd"/>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1269" name="Picture 5" descr="Generic_PowerPoint_13"/>
          <p:cNvPicPr>
            <a:picLocks noChangeAspect="1" noChangeArrowheads="1"/>
          </p:cNvPicPr>
          <p:nvPr/>
        </p:nvPicPr>
        <p:blipFill>
          <a:blip r:embed="rId4" cstate="print"/>
          <a:srcRect/>
          <a:stretch>
            <a:fillRect/>
          </a:stretch>
        </p:blipFill>
        <p:spPr bwMode="auto">
          <a:xfrm>
            <a:off x="0" y="0"/>
            <a:ext cx="9144000" cy="1500188"/>
          </a:xfrm>
          <a:prstGeom prst="rect">
            <a:avLst/>
          </a:prstGeom>
          <a:noFill/>
        </p:spPr>
      </p:pic>
      <p:pic>
        <p:nvPicPr>
          <p:cNvPr id="11271" name="Picture 7" descr="BCID_H_key_rgb_rev"/>
          <p:cNvPicPr>
            <a:picLocks noChangeAspect="1" noChangeArrowheads="1"/>
          </p:cNvPicPr>
          <p:nvPr/>
        </p:nvPicPr>
        <p:blipFill>
          <a:blip r:embed="rId5" cstate="print"/>
          <a:srcRect/>
          <a:stretch>
            <a:fillRect/>
          </a:stretch>
        </p:blipFill>
        <p:spPr bwMode="auto">
          <a:xfrm>
            <a:off x="304800" y="80963"/>
            <a:ext cx="3124200" cy="1290637"/>
          </a:xfrm>
          <a:prstGeom prst="rect">
            <a:avLst/>
          </a:prstGeom>
          <a:noFill/>
        </p:spPr>
      </p:pic>
      <p:sp>
        <p:nvSpPr>
          <p:cNvPr id="8" name="Title 7"/>
          <p:cNvSpPr>
            <a:spLocks noGrp="1"/>
          </p:cNvSpPr>
          <p:nvPr>
            <p:ph type="title"/>
          </p:nvPr>
        </p:nvSpPr>
        <p:spPr/>
        <p:txBody>
          <a:bodyPr/>
          <a:lstStyle/>
          <a:p>
            <a:r>
              <a:rPr lang="en-CA" dirty="0" smtClean="0"/>
              <a:t> </a:t>
            </a:r>
            <a:endParaRPr lang="en-CA" dirty="0"/>
          </a:p>
        </p:txBody>
      </p:sp>
      <p:sp>
        <p:nvSpPr>
          <p:cNvPr id="12" name="Content Placeholder 11"/>
          <p:cNvSpPr>
            <a:spLocks noGrp="1"/>
          </p:cNvSpPr>
          <p:nvPr>
            <p:ph idx="1"/>
          </p:nvPr>
        </p:nvSpPr>
        <p:spPr>
          <a:xfrm>
            <a:off x="539552" y="1700808"/>
            <a:ext cx="8229600" cy="4752528"/>
          </a:xfrm>
        </p:spPr>
        <p:txBody>
          <a:bodyPr>
            <a:normAutofit/>
          </a:bodyPr>
          <a:lstStyle/>
          <a:p>
            <a:pPr algn="ctr">
              <a:buNone/>
            </a:pPr>
            <a:r>
              <a:rPr lang="en-CA" sz="3600" b="1" dirty="0" smtClean="0"/>
              <a:t>Proposed </a:t>
            </a:r>
            <a:r>
              <a:rPr lang="en-CA" sz="4000" b="1" dirty="0" smtClean="0">
                <a:latin typeface="+mj-lt"/>
              </a:rPr>
              <a:t>Amendment</a:t>
            </a:r>
            <a:r>
              <a:rPr lang="en-CA" sz="3600" b="1" dirty="0" smtClean="0"/>
              <a:t> – Intentions</a:t>
            </a:r>
          </a:p>
          <a:p>
            <a:pPr marL="800100" indent="-742950">
              <a:buFont typeface="+mj-lt"/>
              <a:buAutoNum type="arabicPeriod" startAt="10"/>
            </a:pPr>
            <a:r>
              <a:rPr lang="en-CA" sz="3500" dirty="0">
                <a:solidFill>
                  <a:srgbClr val="000066"/>
                </a:solidFill>
              </a:rPr>
              <a:t>Update Existing and Add Definitions for Terminology</a:t>
            </a:r>
          </a:p>
          <a:p>
            <a:pPr marL="971550" lvl="1" indent="-514350">
              <a:buNone/>
            </a:pPr>
            <a:endParaRPr lang="en-CA" dirty="0" smtClean="0"/>
          </a:p>
          <a:p>
            <a:pPr marL="971550" lvl="1" indent="-514350">
              <a:buNone/>
            </a:pPr>
            <a:r>
              <a:rPr lang="en-CA" sz="3200" dirty="0" smtClean="0"/>
              <a:t>- Examples  “Control” , “Eradicate”</a:t>
            </a:r>
            <a:endParaRPr lang="en-CA" sz="3200" dirty="0"/>
          </a:p>
          <a:p>
            <a:pPr marL="971550" lvl="1" indent="-514350"/>
            <a:endParaRPr lang="en-CA" dirty="0" smtClean="0"/>
          </a:p>
          <a:p>
            <a:endParaRPr lang="en-CA" dirty="0" smtClean="0"/>
          </a:p>
          <a:p>
            <a:pPr lvl="1"/>
            <a:endParaRPr lang="en-CA" dirty="0" smtClean="0"/>
          </a:p>
          <a:p>
            <a:pPr lvl="1"/>
            <a:endParaRPr lang="en-CA" dirty="0" smtClean="0"/>
          </a:p>
          <a:p>
            <a:endParaRPr lang="en-CA" dirty="0"/>
          </a:p>
        </p:txBody>
      </p:sp>
      <p:sp>
        <p:nvSpPr>
          <p:cNvPr id="11" name="TextBox 10"/>
          <p:cNvSpPr txBox="1"/>
          <p:nvPr/>
        </p:nvSpPr>
        <p:spPr>
          <a:xfrm>
            <a:off x="683568" y="4365104"/>
            <a:ext cx="7920880" cy="830997"/>
          </a:xfrm>
          <a:prstGeom prst="rect">
            <a:avLst/>
          </a:prstGeom>
          <a:noFill/>
        </p:spPr>
        <p:txBody>
          <a:bodyPr wrap="square" rtlCol="0">
            <a:spAutoFit/>
          </a:bodyPr>
          <a:lstStyle/>
          <a:p>
            <a:pPr algn="ctr"/>
            <a:endParaRPr lang="en-CA" sz="2400" dirty="0" smtClean="0"/>
          </a:p>
          <a:p>
            <a:pPr algn="ctr"/>
            <a:endParaRPr lang="en-CA" sz="2400" dirty="0" smtClean="0"/>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haredServices_PowerPoint_LtBkgd"/>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1269" name="Picture 5" descr="Generic_PowerPoint_13"/>
          <p:cNvPicPr>
            <a:picLocks noChangeAspect="1" noChangeArrowheads="1"/>
          </p:cNvPicPr>
          <p:nvPr/>
        </p:nvPicPr>
        <p:blipFill>
          <a:blip r:embed="rId4" cstate="print"/>
          <a:srcRect/>
          <a:stretch>
            <a:fillRect/>
          </a:stretch>
        </p:blipFill>
        <p:spPr bwMode="auto">
          <a:xfrm>
            <a:off x="0" y="0"/>
            <a:ext cx="9144000" cy="1500188"/>
          </a:xfrm>
          <a:prstGeom prst="rect">
            <a:avLst/>
          </a:prstGeom>
          <a:noFill/>
        </p:spPr>
      </p:pic>
      <p:pic>
        <p:nvPicPr>
          <p:cNvPr id="11271" name="Picture 7" descr="BCID_H_key_rgb_rev"/>
          <p:cNvPicPr>
            <a:picLocks noChangeAspect="1" noChangeArrowheads="1"/>
          </p:cNvPicPr>
          <p:nvPr/>
        </p:nvPicPr>
        <p:blipFill>
          <a:blip r:embed="rId5" cstate="print"/>
          <a:srcRect/>
          <a:stretch>
            <a:fillRect/>
          </a:stretch>
        </p:blipFill>
        <p:spPr bwMode="auto">
          <a:xfrm>
            <a:off x="304800" y="80963"/>
            <a:ext cx="3124200" cy="1290637"/>
          </a:xfrm>
          <a:prstGeom prst="rect">
            <a:avLst/>
          </a:prstGeom>
          <a:noFill/>
        </p:spPr>
      </p:pic>
      <p:sp>
        <p:nvSpPr>
          <p:cNvPr id="8" name="Title 7"/>
          <p:cNvSpPr>
            <a:spLocks noGrp="1"/>
          </p:cNvSpPr>
          <p:nvPr>
            <p:ph type="title"/>
          </p:nvPr>
        </p:nvSpPr>
        <p:spPr/>
        <p:txBody>
          <a:bodyPr/>
          <a:lstStyle/>
          <a:p>
            <a:r>
              <a:rPr lang="en-CA" dirty="0" smtClean="0"/>
              <a:t> </a:t>
            </a:r>
            <a:endParaRPr lang="en-CA" dirty="0"/>
          </a:p>
        </p:txBody>
      </p:sp>
      <p:sp>
        <p:nvSpPr>
          <p:cNvPr id="12" name="Content Placeholder 11"/>
          <p:cNvSpPr>
            <a:spLocks noGrp="1"/>
          </p:cNvSpPr>
          <p:nvPr>
            <p:ph idx="1"/>
          </p:nvPr>
        </p:nvSpPr>
        <p:spPr>
          <a:xfrm>
            <a:off x="539552" y="2132856"/>
            <a:ext cx="8229600" cy="4021907"/>
          </a:xfrm>
        </p:spPr>
        <p:txBody>
          <a:bodyPr/>
          <a:lstStyle/>
          <a:p>
            <a:pPr>
              <a:buFont typeface="Wingdings" pitchFamily="2" charset="2"/>
              <a:buChar char="ü"/>
            </a:pPr>
            <a:r>
              <a:rPr lang="en-CA" sz="3600" dirty="0" smtClean="0">
                <a:solidFill>
                  <a:schemeClr val="bg1">
                    <a:lumMod val="50000"/>
                  </a:schemeClr>
                </a:solidFill>
              </a:rPr>
              <a:t>Terminology</a:t>
            </a:r>
          </a:p>
          <a:p>
            <a:pPr>
              <a:buFont typeface="Wingdings" pitchFamily="2" charset="2"/>
              <a:buChar char="ü"/>
            </a:pPr>
            <a:r>
              <a:rPr lang="en-CA" sz="3600" dirty="0" smtClean="0">
                <a:solidFill>
                  <a:schemeClr val="bg1">
                    <a:lumMod val="50000"/>
                  </a:schemeClr>
                </a:solidFill>
              </a:rPr>
              <a:t>History</a:t>
            </a:r>
          </a:p>
          <a:p>
            <a:pPr>
              <a:buFont typeface="Wingdings" pitchFamily="2" charset="2"/>
              <a:buChar char="ü"/>
            </a:pPr>
            <a:r>
              <a:rPr lang="en-CA" sz="3600" dirty="0" smtClean="0">
                <a:solidFill>
                  <a:schemeClr val="bg1">
                    <a:lumMod val="50000"/>
                  </a:schemeClr>
                </a:solidFill>
              </a:rPr>
              <a:t>Proposed Amendment – Intentions</a:t>
            </a:r>
          </a:p>
          <a:p>
            <a:r>
              <a:rPr lang="en-CA" sz="3600" dirty="0" smtClean="0"/>
              <a:t>Next Steps</a:t>
            </a:r>
          </a:p>
          <a:p>
            <a:endParaRPr lang="en-CA" sz="3600" dirty="0" smtClean="0">
              <a:solidFill>
                <a:schemeClr val="bg1">
                  <a:lumMod val="50000"/>
                </a:schemeClr>
              </a:solidFill>
            </a:endParaRPr>
          </a:p>
          <a:p>
            <a:pPr lvl="1"/>
            <a:endParaRPr lang="en-CA" dirty="0" smtClean="0"/>
          </a:p>
          <a:p>
            <a:pPr lvl="1"/>
            <a:endParaRPr lang="en-CA" dirty="0" smtClean="0"/>
          </a:p>
          <a:p>
            <a:endParaRPr lang="en-CA" dirty="0"/>
          </a:p>
        </p:txBody>
      </p:sp>
      <p:sp>
        <p:nvSpPr>
          <p:cNvPr id="11" name="TextBox 10"/>
          <p:cNvSpPr txBox="1"/>
          <p:nvPr/>
        </p:nvSpPr>
        <p:spPr>
          <a:xfrm>
            <a:off x="683568" y="4365104"/>
            <a:ext cx="7920880" cy="830997"/>
          </a:xfrm>
          <a:prstGeom prst="rect">
            <a:avLst/>
          </a:prstGeom>
          <a:noFill/>
        </p:spPr>
        <p:txBody>
          <a:bodyPr wrap="square" rtlCol="0">
            <a:spAutoFit/>
          </a:bodyPr>
          <a:lstStyle/>
          <a:p>
            <a:pPr algn="ctr"/>
            <a:endParaRPr lang="en-CA" sz="2400" dirty="0" smtClean="0"/>
          </a:p>
          <a:p>
            <a:pPr algn="ctr"/>
            <a:endParaRPr lang="en-CA" sz="2400" dirty="0" smtClean="0"/>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haredServices_PowerPoint_LtBkgd"/>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1269" name="Picture 5" descr="Generic_PowerPoint_13"/>
          <p:cNvPicPr>
            <a:picLocks noChangeAspect="1" noChangeArrowheads="1"/>
          </p:cNvPicPr>
          <p:nvPr/>
        </p:nvPicPr>
        <p:blipFill>
          <a:blip r:embed="rId4" cstate="print"/>
          <a:srcRect/>
          <a:stretch>
            <a:fillRect/>
          </a:stretch>
        </p:blipFill>
        <p:spPr bwMode="auto">
          <a:xfrm>
            <a:off x="0" y="0"/>
            <a:ext cx="9144000" cy="1500188"/>
          </a:xfrm>
          <a:prstGeom prst="rect">
            <a:avLst/>
          </a:prstGeom>
          <a:noFill/>
        </p:spPr>
      </p:pic>
      <p:pic>
        <p:nvPicPr>
          <p:cNvPr id="11271" name="Picture 7" descr="BCID_H_key_rgb_rev"/>
          <p:cNvPicPr>
            <a:picLocks noChangeAspect="1" noChangeArrowheads="1"/>
          </p:cNvPicPr>
          <p:nvPr/>
        </p:nvPicPr>
        <p:blipFill>
          <a:blip r:embed="rId5" cstate="print"/>
          <a:srcRect/>
          <a:stretch>
            <a:fillRect/>
          </a:stretch>
        </p:blipFill>
        <p:spPr bwMode="auto">
          <a:xfrm>
            <a:off x="304800" y="80963"/>
            <a:ext cx="3124200" cy="1290637"/>
          </a:xfrm>
          <a:prstGeom prst="rect">
            <a:avLst/>
          </a:prstGeom>
          <a:noFill/>
        </p:spPr>
      </p:pic>
      <p:sp>
        <p:nvSpPr>
          <p:cNvPr id="8" name="Title 7"/>
          <p:cNvSpPr>
            <a:spLocks noGrp="1"/>
          </p:cNvSpPr>
          <p:nvPr>
            <p:ph type="title"/>
          </p:nvPr>
        </p:nvSpPr>
        <p:spPr/>
        <p:txBody>
          <a:bodyPr/>
          <a:lstStyle/>
          <a:p>
            <a:r>
              <a:rPr lang="en-CA" dirty="0" smtClean="0"/>
              <a:t> </a:t>
            </a:r>
            <a:endParaRPr lang="en-CA" dirty="0"/>
          </a:p>
        </p:txBody>
      </p:sp>
      <p:sp>
        <p:nvSpPr>
          <p:cNvPr id="12" name="Content Placeholder 11"/>
          <p:cNvSpPr>
            <a:spLocks noGrp="1"/>
          </p:cNvSpPr>
          <p:nvPr>
            <p:ph idx="1"/>
          </p:nvPr>
        </p:nvSpPr>
        <p:spPr>
          <a:xfrm>
            <a:off x="457200" y="1600200"/>
            <a:ext cx="8229600" cy="5257800"/>
          </a:xfrm>
        </p:spPr>
        <p:txBody>
          <a:bodyPr>
            <a:noAutofit/>
          </a:bodyPr>
          <a:lstStyle/>
          <a:p>
            <a:pPr algn="ctr">
              <a:buNone/>
            </a:pPr>
            <a:r>
              <a:rPr lang="en-CA" sz="3600" b="1" dirty="0" smtClean="0"/>
              <a:t>Next Steps.....</a:t>
            </a:r>
          </a:p>
          <a:p>
            <a:pPr>
              <a:buNone/>
            </a:pPr>
            <a:r>
              <a:rPr lang="en-CA" sz="3600" dirty="0" smtClean="0"/>
              <a:t>Over the next couple of months:</a:t>
            </a:r>
          </a:p>
          <a:p>
            <a:r>
              <a:rPr lang="en-CA" dirty="0" smtClean="0"/>
              <a:t>Send out proposed noxious weed list to primary stakeholders for input;</a:t>
            </a:r>
          </a:p>
          <a:p>
            <a:r>
              <a:rPr lang="en-CA" dirty="0" smtClean="0"/>
              <a:t>Provide opportunity for feedback on our intentions;</a:t>
            </a:r>
          </a:p>
          <a:p>
            <a:r>
              <a:rPr lang="en-CA" dirty="0" smtClean="0"/>
              <a:t>Complete drafting amendment to Regulation;</a:t>
            </a:r>
          </a:p>
          <a:p>
            <a:r>
              <a:rPr lang="en-CA" dirty="0" smtClean="0"/>
              <a:t>Include consequential amendments; and</a:t>
            </a:r>
          </a:p>
          <a:p>
            <a:r>
              <a:rPr lang="en-CA" dirty="0" smtClean="0"/>
              <a:t>Submit for decision.</a:t>
            </a:r>
          </a:p>
          <a:p>
            <a:pPr>
              <a:buNone/>
            </a:pPr>
            <a:endParaRPr lang="en-CA" sz="3600" dirty="0" smtClean="0">
              <a:solidFill>
                <a:schemeClr val="bg1">
                  <a:lumMod val="50000"/>
                </a:schemeClr>
              </a:solidFill>
            </a:endParaRPr>
          </a:p>
          <a:p>
            <a:pPr>
              <a:buNone/>
            </a:pPr>
            <a:endParaRPr lang="en-CA" sz="3600" dirty="0" smtClean="0">
              <a:solidFill>
                <a:schemeClr val="bg1">
                  <a:lumMod val="50000"/>
                </a:schemeClr>
              </a:solidFill>
            </a:endParaRP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haredServices_PowerPoint_LtBkgd"/>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1269" name="Picture 5" descr="Generic_PowerPoint_13"/>
          <p:cNvPicPr>
            <a:picLocks noChangeAspect="1" noChangeArrowheads="1"/>
          </p:cNvPicPr>
          <p:nvPr/>
        </p:nvPicPr>
        <p:blipFill>
          <a:blip r:embed="rId4" cstate="print"/>
          <a:srcRect/>
          <a:stretch>
            <a:fillRect/>
          </a:stretch>
        </p:blipFill>
        <p:spPr bwMode="auto">
          <a:xfrm>
            <a:off x="0" y="0"/>
            <a:ext cx="9144000" cy="1500188"/>
          </a:xfrm>
          <a:prstGeom prst="rect">
            <a:avLst/>
          </a:prstGeom>
          <a:noFill/>
        </p:spPr>
      </p:pic>
      <p:pic>
        <p:nvPicPr>
          <p:cNvPr id="11271" name="Picture 7" descr="BCID_H_key_rgb_rev"/>
          <p:cNvPicPr>
            <a:picLocks noChangeAspect="1" noChangeArrowheads="1"/>
          </p:cNvPicPr>
          <p:nvPr/>
        </p:nvPicPr>
        <p:blipFill>
          <a:blip r:embed="rId5" cstate="print"/>
          <a:srcRect/>
          <a:stretch>
            <a:fillRect/>
          </a:stretch>
        </p:blipFill>
        <p:spPr bwMode="auto">
          <a:xfrm>
            <a:off x="304800" y="80963"/>
            <a:ext cx="3124200" cy="1290637"/>
          </a:xfrm>
          <a:prstGeom prst="rect">
            <a:avLst/>
          </a:prstGeom>
          <a:noFill/>
        </p:spPr>
      </p:pic>
      <p:sp>
        <p:nvSpPr>
          <p:cNvPr id="8" name="Title 7"/>
          <p:cNvSpPr>
            <a:spLocks noGrp="1"/>
          </p:cNvSpPr>
          <p:nvPr>
            <p:ph type="title"/>
          </p:nvPr>
        </p:nvSpPr>
        <p:spPr/>
        <p:txBody>
          <a:bodyPr/>
          <a:lstStyle/>
          <a:p>
            <a:r>
              <a:rPr lang="en-CA" dirty="0" smtClean="0"/>
              <a:t> </a:t>
            </a:r>
            <a:endParaRPr lang="en-CA" dirty="0"/>
          </a:p>
        </p:txBody>
      </p:sp>
      <p:sp>
        <p:nvSpPr>
          <p:cNvPr id="9" name="Content Placeholder 8"/>
          <p:cNvSpPr>
            <a:spLocks noGrp="1"/>
          </p:cNvSpPr>
          <p:nvPr>
            <p:ph sz="half" idx="2"/>
          </p:nvPr>
        </p:nvSpPr>
        <p:spPr>
          <a:xfrm>
            <a:off x="539552" y="1628800"/>
            <a:ext cx="4038600" cy="4525963"/>
          </a:xfrm>
        </p:spPr>
        <p:txBody>
          <a:bodyPr>
            <a:normAutofit/>
          </a:bodyPr>
          <a:lstStyle/>
          <a:p>
            <a:pPr algn="ctr">
              <a:buNone/>
            </a:pPr>
            <a:endParaRPr lang="en-CA" sz="3200" b="1" dirty="0"/>
          </a:p>
        </p:txBody>
      </p:sp>
      <p:pic>
        <p:nvPicPr>
          <p:cNvPr id="11" name="Picture 4" descr="knotweed patch &amp; JH 041"/>
          <p:cNvPicPr>
            <a:picLocks noChangeAspect="1" noChangeArrowheads="1"/>
          </p:cNvPicPr>
          <p:nvPr/>
        </p:nvPicPr>
        <p:blipFill>
          <a:blip r:embed="rId6" cstate="print"/>
          <a:srcRect/>
          <a:stretch>
            <a:fillRect/>
          </a:stretch>
        </p:blipFill>
        <p:spPr bwMode="auto">
          <a:xfrm>
            <a:off x="1115616" y="1412776"/>
            <a:ext cx="6768752" cy="5298249"/>
          </a:xfrm>
          <a:prstGeom prst="rect">
            <a:avLst/>
          </a:prstGeom>
          <a:noFill/>
          <a:ln w="9525">
            <a:noFill/>
            <a:miter lim="800000"/>
            <a:headEnd/>
            <a:tailEnd/>
          </a:ln>
        </p:spPr>
      </p:pic>
      <p:sp>
        <p:nvSpPr>
          <p:cNvPr id="13" name="TextBox 12"/>
          <p:cNvSpPr txBox="1"/>
          <p:nvPr/>
        </p:nvSpPr>
        <p:spPr>
          <a:xfrm>
            <a:off x="1619672" y="1484785"/>
            <a:ext cx="5472608"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CA" sz="44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QUESTIONS?</a:t>
            </a:r>
            <a:endParaRPr lang="en-CA" dirty="0" smtClean="0"/>
          </a:p>
          <a:p>
            <a:pPr algn="ctr"/>
            <a:r>
              <a:rPr lang="en-CA" sz="36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THANK YOU</a:t>
            </a:r>
            <a:endParaRPr lang="en-CA" sz="3600"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haredServices_PowerPoint_LtBkgd"/>
          <p:cNvPicPr>
            <a:picLocks noChangeAspect="1" noChangeArrowheads="1"/>
          </p:cNvPicPr>
          <p:nvPr/>
        </p:nvPicPr>
        <p:blipFill>
          <a:blip r:embed="rId3" cstate="print"/>
          <a:srcRect/>
          <a:stretch>
            <a:fillRect/>
          </a:stretch>
        </p:blipFill>
        <p:spPr bwMode="auto">
          <a:xfrm>
            <a:off x="0" y="260648"/>
            <a:ext cx="9144000" cy="6858000"/>
          </a:xfrm>
          <a:prstGeom prst="rect">
            <a:avLst/>
          </a:prstGeom>
          <a:noFill/>
        </p:spPr>
      </p:pic>
      <p:pic>
        <p:nvPicPr>
          <p:cNvPr id="11269" name="Picture 5" descr="Generic_PowerPoint_13"/>
          <p:cNvPicPr>
            <a:picLocks noChangeAspect="1" noChangeArrowheads="1"/>
          </p:cNvPicPr>
          <p:nvPr/>
        </p:nvPicPr>
        <p:blipFill>
          <a:blip r:embed="rId4" cstate="print"/>
          <a:srcRect/>
          <a:stretch>
            <a:fillRect/>
          </a:stretch>
        </p:blipFill>
        <p:spPr bwMode="auto">
          <a:xfrm>
            <a:off x="0" y="0"/>
            <a:ext cx="9144000" cy="1500188"/>
          </a:xfrm>
          <a:prstGeom prst="rect">
            <a:avLst/>
          </a:prstGeom>
          <a:noFill/>
        </p:spPr>
      </p:pic>
      <p:pic>
        <p:nvPicPr>
          <p:cNvPr id="11271" name="Picture 7" descr="BCID_H_key_rgb_rev"/>
          <p:cNvPicPr>
            <a:picLocks noChangeAspect="1" noChangeArrowheads="1"/>
          </p:cNvPicPr>
          <p:nvPr/>
        </p:nvPicPr>
        <p:blipFill>
          <a:blip r:embed="rId5" cstate="print"/>
          <a:srcRect/>
          <a:stretch>
            <a:fillRect/>
          </a:stretch>
        </p:blipFill>
        <p:spPr bwMode="auto">
          <a:xfrm>
            <a:off x="304800" y="80963"/>
            <a:ext cx="3124200" cy="1290637"/>
          </a:xfrm>
          <a:prstGeom prst="rect">
            <a:avLst/>
          </a:prstGeom>
          <a:noFill/>
        </p:spPr>
      </p:pic>
      <p:sp>
        <p:nvSpPr>
          <p:cNvPr id="8" name="Title 7"/>
          <p:cNvSpPr>
            <a:spLocks noGrp="1"/>
          </p:cNvSpPr>
          <p:nvPr>
            <p:ph type="title"/>
          </p:nvPr>
        </p:nvSpPr>
        <p:spPr/>
        <p:txBody>
          <a:bodyPr/>
          <a:lstStyle/>
          <a:p>
            <a:r>
              <a:rPr lang="en-CA" dirty="0" smtClean="0"/>
              <a:t> </a:t>
            </a:r>
            <a:endParaRPr lang="en-CA" dirty="0"/>
          </a:p>
        </p:txBody>
      </p:sp>
      <p:sp>
        <p:nvSpPr>
          <p:cNvPr id="12" name="Content Placeholder 11"/>
          <p:cNvSpPr>
            <a:spLocks noGrp="1"/>
          </p:cNvSpPr>
          <p:nvPr>
            <p:ph idx="1"/>
          </p:nvPr>
        </p:nvSpPr>
        <p:spPr>
          <a:xfrm>
            <a:off x="457200" y="1628800"/>
            <a:ext cx="8229600" cy="5112568"/>
          </a:xfrm>
        </p:spPr>
        <p:txBody>
          <a:bodyPr>
            <a:normAutofit fontScale="77500" lnSpcReduction="20000"/>
          </a:bodyPr>
          <a:lstStyle/>
          <a:p>
            <a:pPr algn="ctr">
              <a:buNone/>
            </a:pPr>
            <a:r>
              <a:rPr lang="en-CA" sz="4700" b="1" dirty="0" smtClean="0">
                <a:latin typeface="+mj-lt"/>
              </a:rPr>
              <a:t>Terminology</a:t>
            </a:r>
          </a:p>
          <a:p>
            <a:pPr algn="ctr">
              <a:buNone/>
            </a:pPr>
            <a:endParaRPr lang="en-CA" sz="4700" b="1" dirty="0" smtClean="0">
              <a:latin typeface="+mj-lt"/>
            </a:endParaRPr>
          </a:p>
          <a:p>
            <a:pPr>
              <a:lnSpc>
                <a:spcPct val="120000"/>
              </a:lnSpc>
              <a:buNone/>
            </a:pPr>
            <a:r>
              <a:rPr lang="en-CA" b="1" dirty="0" smtClean="0"/>
              <a:t>Act</a:t>
            </a:r>
            <a:r>
              <a:rPr lang="en-CA" dirty="0" smtClean="0"/>
              <a:t> – Also called a statute. When a Bill (proposed law) passes third reading in the Legislative Assembly, and receives Royal Assent, it is thereby enacted and becomes an Act or law.</a:t>
            </a:r>
          </a:p>
          <a:p>
            <a:pPr>
              <a:lnSpc>
                <a:spcPct val="120000"/>
              </a:lnSpc>
              <a:buNone/>
            </a:pPr>
            <a:r>
              <a:rPr lang="en-CA" b="1" dirty="0" smtClean="0"/>
              <a:t>Regulation</a:t>
            </a:r>
            <a:r>
              <a:rPr lang="en-CA" dirty="0" smtClean="0"/>
              <a:t> – Whereas an Act provides the policy framework, the regulation under the Act provides the details to give effect to the policy.</a:t>
            </a:r>
          </a:p>
          <a:p>
            <a:pPr>
              <a:lnSpc>
                <a:spcPct val="120000"/>
              </a:lnSpc>
              <a:buNone/>
            </a:pPr>
            <a:r>
              <a:rPr lang="en-CA" b="1" dirty="0" smtClean="0"/>
              <a:t>Policy</a:t>
            </a:r>
            <a:r>
              <a:rPr lang="en-CA" dirty="0" smtClean="0"/>
              <a:t> – sets out clear rules and expectations for delivery of programs and services. </a:t>
            </a:r>
            <a:br>
              <a:rPr lang="en-CA" dirty="0" smtClean="0"/>
            </a:br>
            <a:endParaRPr lang="en-CA" dirty="0" smtClean="0"/>
          </a:p>
          <a:p>
            <a:pPr lvl="1"/>
            <a:endParaRPr lang="en-CA" dirty="0" smtClean="0"/>
          </a:p>
          <a:p>
            <a:pPr lvl="1"/>
            <a:endParaRPr lang="en-CA" dirty="0" smtClean="0"/>
          </a:p>
          <a:p>
            <a:endParaRPr lang="en-CA" dirty="0"/>
          </a:p>
        </p:txBody>
      </p:sp>
      <p:sp>
        <p:nvSpPr>
          <p:cNvPr id="11" name="TextBox 10"/>
          <p:cNvSpPr txBox="1"/>
          <p:nvPr/>
        </p:nvSpPr>
        <p:spPr>
          <a:xfrm>
            <a:off x="827584" y="4293096"/>
            <a:ext cx="7920880" cy="830997"/>
          </a:xfrm>
          <a:prstGeom prst="rect">
            <a:avLst/>
          </a:prstGeom>
          <a:noFill/>
        </p:spPr>
        <p:txBody>
          <a:bodyPr wrap="square" rtlCol="0">
            <a:spAutoFit/>
          </a:bodyPr>
          <a:lstStyle/>
          <a:p>
            <a:pPr algn="ctr"/>
            <a:endParaRPr lang="en-CA" sz="2400" dirty="0" smtClean="0"/>
          </a:p>
          <a:p>
            <a:pPr algn="ctr"/>
            <a:endParaRPr lang="en-CA" sz="2400" dirty="0"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animEffect transition="in" filter="dissolve">
                                      <p:cBhvr>
                                        <p:cTn id="7" dur="500"/>
                                        <p:tgtEl>
                                          <p:spTgt spid="1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xEl>
                                              <p:pRg st="4" end="4"/>
                                            </p:txEl>
                                          </p:spTgt>
                                        </p:tgtEl>
                                        <p:attrNameLst>
                                          <p:attrName>style.visibility</p:attrName>
                                        </p:attrNameLst>
                                      </p:cBhvr>
                                      <p:to>
                                        <p:strVal val="visible"/>
                                      </p:to>
                                    </p:set>
                                    <p:animEffect transition="in" filter="dissolve">
                                      <p:cBhvr>
                                        <p:cTn id="1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haredServices_PowerPoint_LtBkgd"/>
          <p:cNvPicPr>
            <a:picLocks noChangeAspect="1" noChangeArrowheads="1"/>
          </p:cNvPicPr>
          <p:nvPr/>
        </p:nvPicPr>
        <p:blipFill>
          <a:blip r:embed="rId3" cstate="print"/>
          <a:srcRect/>
          <a:stretch>
            <a:fillRect/>
          </a:stretch>
        </p:blipFill>
        <p:spPr bwMode="auto">
          <a:xfrm>
            <a:off x="0" y="260648"/>
            <a:ext cx="9144000" cy="6858000"/>
          </a:xfrm>
          <a:prstGeom prst="rect">
            <a:avLst/>
          </a:prstGeom>
          <a:noFill/>
        </p:spPr>
      </p:pic>
      <p:pic>
        <p:nvPicPr>
          <p:cNvPr id="11269" name="Picture 5" descr="Generic_PowerPoint_13"/>
          <p:cNvPicPr>
            <a:picLocks noChangeAspect="1" noChangeArrowheads="1"/>
          </p:cNvPicPr>
          <p:nvPr/>
        </p:nvPicPr>
        <p:blipFill>
          <a:blip r:embed="rId4" cstate="print"/>
          <a:srcRect/>
          <a:stretch>
            <a:fillRect/>
          </a:stretch>
        </p:blipFill>
        <p:spPr bwMode="auto">
          <a:xfrm>
            <a:off x="0" y="0"/>
            <a:ext cx="9144000" cy="1500188"/>
          </a:xfrm>
          <a:prstGeom prst="rect">
            <a:avLst/>
          </a:prstGeom>
          <a:noFill/>
        </p:spPr>
      </p:pic>
      <p:pic>
        <p:nvPicPr>
          <p:cNvPr id="11271" name="Picture 7" descr="BCID_H_key_rgb_rev"/>
          <p:cNvPicPr>
            <a:picLocks noChangeAspect="1" noChangeArrowheads="1"/>
          </p:cNvPicPr>
          <p:nvPr/>
        </p:nvPicPr>
        <p:blipFill>
          <a:blip r:embed="rId5" cstate="print"/>
          <a:srcRect/>
          <a:stretch>
            <a:fillRect/>
          </a:stretch>
        </p:blipFill>
        <p:spPr bwMode="auto">
          <a:xfrm>
            <a:off x="304800" y="80963"/>
            <a:ext cx="3124200" cy="1290637"/>
          </a:xfrm>
          <a:prstGeom prst="rect">
            <a:avLst/>
          </a:prstGeom>
          <a:noFill/>
        </p:spPr>
      </p:pic>
      <p:sp>
        <p:nvSpPr>
          <p:cNvPr id="8" name="Title 7"/>
          <p:cNvSpPr>
            <a:spLocks noGrp="1"/>
          </p:cNvSpPr>
          <p:nvPr>
            <p:ph type="title"/>
          </p:nvPr>
        </p:nvSpPr>
        <p:spPr/>
        <p:txBody>
          <a:bodyPr/>
          <a:lstStyle/>
          <a:p>
            <a:r>
              <a:rPr lang="en-CA" dirty="0" smtClean="0"/>
              <a:t> </a:t>
            </a:r>
            <a:endParaRPr lang="en-CA" dirty="0"/>
          </a:p>
        </p:txBody>
      </p:sp>
      <p:sp>
        <p:nvSpPr>
          <p:cNvPr id="12" name="Content Placeholder 11"/>
          <p:cNvSpPr>
            <a:spLocks noGrp="1"/>
          </p:cNvSpPr>
          <p:nvPr>
            <p:ph idx="1"/>
          </p:nvPr>
        </p:nvSpPr>
        <p:spPr>
          <a:xfrm>
            <a:off x="539552" y="2132856"/>
            <a:ext cx="8229600" cy="4021907"/>
          </a:xfrm>
        </p:spPr>
        <p:txBody>
          <a:bodyPr>
            <a:normAutofit lnSpcReduction="10000"/>
          </a:bodyPr>
          <a:lstStyle/>
          <a:p>
            <a:pPr algn="ctr">
              <a:buNone/>
            </a:pPr>
            <a:r>
              <a:rPr lang="en-CA" sz="4000" dirty="0" smtClean="0">
                <a:latin typeface="+mj-lt"/>
              </a:rPr>
              <a:t>Why change and why now?</a:t>
            </a:r>
          </a:p>
          <a:p>
            <a:endParaRPr lang="en-CA" dirty="0" smtClean="0"/>
          </a:p>
          <a:p>
            <a:pPr lvl="1"/>
            <a:r>
              <a:rPr lang="en-CA" sz="3200" dirty="0" smtClean="0"/>
              <a:t>Too many lists </a:t>
            </a:r>
          </a:p>
          <a:p>
            <a:pPr lvl="1"/>
            <a:r>
              <a:rPr lang="en-CA" sz="3200" dirty="0" smtClean="0"/>
              <a:t>Confusing</a:t>
            </a:r>
          </a:p>
          <a:p>
            <a:pPr lvl="1"/>
            <a:r>
              <a:rPr lang="en-CA" sz="3200" dirty="0" smtClean="0"/>
              <a:t>Antiquated </a:t>
            </a:r>
          </a:p>
          <a:p>
            <a:pPr lvl="1"/>
            <a:r>
              <a:rPr lang="en-CA" sz="3200" dirty="0" smtClean="0"/>
              <a:t>Call for Harmonization</a:t>
            </a:r>
          </a:p>
          <a:p>
            <a:pPr lvl="1"/>
            <a:r>
              <a:rPr lang="en-CA" sz="3200" dirty="0" smtClean="0"/>
              <a:t>BC’s Regulatory Reform initiative</a:t>
            </a:r>
          </a:p>
          <a:p>
            <a:pPr lvl="1"/>
            <a:endParaRPr lang="en-CA" dirty="0" smtClean="0"/>
          </a:p>
          <a:p>
            <a:endParaRPr lang="en-CA" dirty="0"/>
          </a:p>
        </p:txBody>
      </p:sp>
      <p:sp>
        <p:nvSpPr>
          <p:cNvPr id="11" name="TextBox 10"/>
          <p:cNvSpPr txBox="1"/>
          <p:nvPr/>
        </p:nvSpPr>
        <p:spPr>
          <a:xfrm>
            <a:off x="827584" y="4293096"/>
            <a:ext cx="7920880" cy="830997"/>
          </a:xfrm>
          <a:prstGeom prst="rect">
            <a:avLst/>
          </a:prstGeom>
          <a:noFill/>
        </p:spPr>
        <p:txBody>
          <a:bodyPr wrap="square" rtlCol="0">
            <a:spAutoFit/>
          </a:bodyPr>
          <a:lstStyle/>
          <a:p>
            <a:pPr algn="ctr"/>
            <a:endParaRPr lang="en-CA" sz="2400" dirty="0" smtClean="0"/>
          </a:p>
          <a:p>
            <a:pPr algn="ctr"/>
            <a:endParaRPr lang="en-CA" sz="2400" dirty="0" smtClean="0"/>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haredServices_PowerPoint_LtBkgd"/>
          <p:cNvPicPr>
            <a:picLocks noChangeAspect="1" noChangeArrowheads="1"/>
          </p:cNvPicPr>
          <p:nvPr/>
        </p:nvPicPr>
        <p:blipFill>
          <a:blip r:embed="rId3" cstate="print"/>
          <a:srcRect/>
          <a:stretch>
            <a:fillRect/>
          </a:stretch>
        </p:blipFill>
        <p:spPr bwMode="auto">
          <a:xfrm>
            <a:off x="0" y="260648"/>
            <a:ext cx="9144000" cy="6858000"/>
          </a:xfrm>
          <a:prstGeom prst="rect">
            <a:avLst/>
          </a:prstGeom>
          <a:noFill/>
        </p:spPr>
      </p:pic>
      <p:pic>
        <p:nvPicPr>
          <p:cNvPr id="11269" name="Picture 5" descr="Generic_PowerPoint_13"/>
          <p:cNvPicPr>
            <a:picLocks noChangeAspect="1" noChangeArrowheads="1"/>
          </p:cNvPicPr>
          <p:nvPr/>
        </p:nvPicPr>
        <p:blipFill>
          <a:blip r:embed="rId4" cstate="print"/>
          <a:srcRect/>
          <a:stretch>
            <a:fillRect/>
          </a:stretch>
        </p:blipFill>
        <p:spPr bwMode="auto">
          <a:xfrm>
            <a:off x="0" y="0"/>
            <a:ext cx="9144000" cy="1500188"/>
          </a:xfrm>
          <a:prstGeom prst="rect">
            <a:avLst/>
          </a:prstGeom>
          <a:noFill/>
        </p:spPr>
      </p:pic>
      <p:pic>
        <p:nvPicPr>
          <p:cNvPr id="11271" name="Picture 7" descr="BCID_H_key_rgb_rev"/>
          <p:cNvPicPr>
            <a:picLocks noChangeAspect="1" noChangeArrowheads="1"/>
          </p:cNvPicPr>
          <p:nvPr/>
        </p:nvPicPr>
        <p:blipFill>
          <a:blip r:embed="rId5" cstate="print"/>
          <a:srcRect/>
          <a:stretch>
            <a:fillRect/>
          </a:stretch>
        </p:blipFill>
        <p:spPr bwMode="auto">
          <a:xfrm>
            <a:off x="304800" y="80963"/>
            <a:ext cx="3124200" cy="1290637"/>
          </a:xfrm>
          <a:prstGeom prst="rect">
            <a:avLst/>
          </a:prstGeom>
          <a:noFill/>
        </p:spPr>
      </p:pic>
      <p:sp>
        <p:nvSpPr>
          <p:cNvPr id="8" name="Title 7"/>
          <p:cNvSpPr>
            <a:spLocks noGrp="1"/>
          </p:cNvSpPr>
          <p:nvPr>
            <p:ph type="title"/>
          </p:nvPr>
        </p:nvSpPr>
        <p:spPr/>
        <p:txBody>
          <a:bodyPr/>
          <a:lstStyle/>
          <a:p>
            <a:r>
              <a:rPr lang="en-CA" dirty="0" smtClean="0"/>
              <a:t> </a:t>
            </a:r>
            <a:endParaRPr lang="en-CA" dirty="0"/>
          </a:p>
        </p:txBody>
      </p:sp>
      <p:sp>
        <p:nvSpPr>
          <p:cNvPr id="12" name="Content Placeholder 11"/>
          <p:cNvSpPr>
            <a:spLocks noGrp="1"/>
          </p:cNvSpPr>
          <p:nvPr>
            <p:ph idx="1"/>
          </p:nvPr>
        </p:nvSpPr>
        <p:spPr>
          <a:xfrm>
            <a:off x="539552" y="2132856"/>
            <a:ext cx="8229600" cy="4725144"/>
          </a:xfrm>
        </p:spPr>
        <p:txBody>
          <a:bodyPr>
            <a:normAutofit/>
          </a:bodyPr>
          <a:lstStyle/>
          <a:p>
            <a:pPr algn="ctr">
              <a:buNone/>
            </a:pPr>
            <a:endParaRPr lang="en-CA" sz="4000" dirty="0" smtClean="0"/>
          </a:p>
          <a:p>
            <a:pPr algn="ctr">
              <a:buNone/>
            </a:pPr>
            <a:endParaRPr lang="en-CA" sz="4000" dirty="0" smtClean="0"/>
          </a:p>
          <a:p>
            <a:pPr algn="ctr">
              <a:buNone/>
            </a:pPr>
            <a:endParaRPr lang="en-CA" sz="4000" dirty="0" smtClean="0"/>
          </a:p>
          <a:p>
            <a:pPr algn="ctr">
              <a:buNone/>
            </a:pPr>
            <a:endParaRPr lang="en-CA" sz="4000" dirty="0" smtClean="0"/>
          </a:p>
          <a:p>
            <a:pPr algn="ctr">
              <a:buNone/>
            </a:pPr>
            <a:endParaRPr lang="en-CA" sz="4000" dirty="0" smtClean="0"/>
          </a:p>
          <a:p>
            <a:pPr algn="ctr">
              <a:buNone/>
            </a:pPr>
            <a:endParaRPr lang="en-CA" sz="4000" dirty="0" smtClean="0"/>
          </a:p>
          <a:p>
            <a:pPr lvl="1"/>
            <a:endParaRPr lang="en-CA" dirty="0" smtClean="0"/>
          </a:p>
          <a:p>
            <a:pPr lvl="1"/>
            <a:endParaRPr lang="en-CA" dirty="0" smtClean="0"/>
          </a:p>
          <a:p>
            <a:endParaRPr lang="en-CA" dirty="0"/>
          </a:p>
        </p:txBody>
      </p:sp>
      <p:pic>
        <p:nvPicPr>
          <p:cNvPr id="1026" name="Picture 2" descr="\\ROOF\DRALPH$\Profile\Desktop\ivma 2014\pan_am_post_card_ma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772816"/>
            <a:ext cx="5441504" cy="252028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ROOF\DRALPH$\Profile\Desktop\ivma 2014\oneworld_routemap.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04" y="4423073"/>
            <a:ext cx="5334000" cy="26955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441504" y="1772816"/>
            <a:ext cx="3702496" cy="2308324"/>
          </a:xfrm>
          <a:prstGeom prst="rect">
            <a:avLst/>
          </a:prstGeom>
          <a:noFill/>
        </p:spPr>
        <p:txBody>
          <a:bodyPr wrap="square" rtlCol="0">
            <a:spAutoFit/>
          </a:bodyPr>
          <a:lstStyle/>
          <a:p>
            <a:r>
              <a:rPr lang="en-CA" b="1" dirty="0" smtClean="0"/>
              <a:t>Pan American Airline route in 1970.</a:t>
            </a:r>
          </a:p>
          <a:p>
            <a:r>
              <a:rPr lang="en-CA" b="1" dirty="0" smtClean="0"/>
              <a:t>In 1973 </a:t>
            </a:r>
            <a:r>
              <a:rPr lang="en-CA" b="1" dirty="0" err="1" smtClean="0"/>
              <a:t>PanAm</a:t>
            </a:r>
            <a:r>
              <a:rPr lang="en-CA" b="1" dirty="0" smtClean="0"/>
              <a:t> had the 4</a:t>
            </a:r>
            <a:r>
              <a:rPr lang="en-CA" b="1" baseline="30000" dirty="0" smtClean="0"/>
              <a:t>th</a:t>
            </a:r>
            <a:r>
              <a:rPr lang="en-CA" b="1" dirty="0" smtClean="0"/>
              <a:t> largest </a:t>
            </a:r>
          </a:p>
          <a:p>
            <a:r>
              <a:rPr lang="en-CA" b="1" dirty="0" smtClean="0"/>
              <a:t>revenue, of the 12 major U.S. airlines</a:t>
            </a:r>
          </a:p>
          <a:p>
            <a:endParaRPr lang="en-CA" dirty="0"/>
          </a:p>
          <a:p>
            <a:endParaRPr lang="en-CA" dirty="0" smtClean="0"/>
          </a:p>
          <a:p>
            <a:endParaRPr lang="en-CA" dirty="0"/>
          </a:p>
          <a:p>
            <a:r>
              <a:rPr lang="en-CA" b="1" dirty="0" smtClean="0"/>
              <a:t>Worldwide there were approx. 50 major non-communist airlines</a:t>
            </a:r>
            <a:endParaRPr lang="en-CA" b="1" dirty="0"/>
          </a:p>
        </p:txBody>
      </p:sp>
      <p:sp>
        <p:nvSpPr>
          <p:cNvPr id="4" name="TextBox 3"/>
          <p:cNvSpPr txBox="1"/>
          <p:nvPr/>
        </p:nvSpPr>
        <p:spPr>
          <a:xfrm>
            <a:off x="5441504" y="4499828"/>
            <a:ext cx="3390993" cy="2308324"/>
          </a:xfrm>
          <a:prstGeom prst="rect">
            <a:avLst/>
          </a:prstGeom>
          <a:noFill/>
        </p:spPr>
        <p:txBody>
          <a:bodyPr wrap="none" rtlCol="0">
            <a:spAutoFit/>
          </a:bodyPr>
          <a:lstStyle/>
          <a:p>
            <a:r>
              <a:rPr lang="en-CA" dirty="0" smtClean="0"/>
              <a:t>In 2014, there are over 240 major </a:t>
            </a:r>
          </a:p>
          <a:p>
            <a:r>
              <a:rPr lang="en-CA" dirty="0" smtClean="0"/>
              <a:t>airlines in the world.</a:t>
            </a:r>
          </a:p>
          <a:p>
            <a:endParaRPr lang="en-CA" dirty="0"/>
          </a:p>
          <a:p>
            <a:endParaRPr lang="en-CA" dirty="0" smtClean="0"/>
          </a:p>
          <a:p>
            <a:endParaRPr lang="en-CA" dirty="0"/>
          </a:p>
          <a:p>
            <a:endParaRPr lang="en-CA" dirty="0" smtClean="0"/>
          </a:p>
          <a:p>
            <a:r>
              <a:rPr lang="en-CA" dirty="0" smtClean="0"/>
              <a:t>These are routes for 17 major </a:t>
            </a:r>
          </a:p>
          <a:p>
            <a:r>
              <a:rPr lang="en-CA" dirty="0" smtClean="0"/>
              <a:t>Non U.S. airlines</a:t>
            </a:r>
            <a:endParaRPr lang="en-CA" dirty="0"/>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haredServices_PowerPoint_LtBkgd"/>
          <p:cNvPicPr>
            <a:picLocks noChangeAspect="1" noChangeArrowheads="1"/>
          </p:cNvPicPr>
          <p:nvPr/>
        </p:nvPicPr>
        <p:blipFill>
          <a:blip r:embed="rId3" cstate="print"/>
          <a:srcRect/>
          <a:stretch>
            <a:fillRect/>
          </a:stretch>
        </p:blipFill>
        <p:spPr bwMode="auto">
          <a:xfrm>
            <a:off x="0" y="260648"/>
            <a:ext cx="9144000" cy="6858000"/>
          </a:xfrm>
          <a:prstGeom prst="rect">
            <a:avLst/>
          </a:prstGeom>
          <a:noFill/>
        </p:spPr>
      </p:pic>
      <p:pic>
        <p:nvPicPr>
          <p:cNvPr id="11269" name="Picture 5" descr="Generic_PowerPoint_13"/>
          <p:cNvPicPr>
            <a:picLocks noChangeAspect="1" noChangeArrowheads="1"/>
          </p:cNvPicPr>
          <p:nvPr/>
        </p:nvPicPr>
        <p:blipFill>
          <a:blip r:embed="rId4" cstate="print"/>
          <a:srcRect/>
          <a:stretch>
            <a:fillRect/>
          </a:stretch>
        </p:blipFill>
        <p:spPr bwMode="auto">
          <a:xfrm>
            <a:off x="0" y="0"/>
            <a:ext cx="9144000" cy="1500188"/>
          </a:xfrm>
          <a:prstGeom prst="rect">
            <a:avLst/>
          </a:prstGeom>
          <a:noFill/>
        </p:spPr>
      </p:pic>
      <p:pic>
        <p:nvPicPr>
          <p:cNvPr id="11271" name="Picture 7" descr="BCID_H_key_rgb_rev"/>
          <p:cNvPicPr>
            <a:picLocks noChangeAspect="1" noChangeArrowheads="1"/>
          </p:cNvPicPr>
          <p:nvPr/>
        </p:nvPicPr>
        <p:blipFill>
          <a:blip r:embed="rId5" cstate="print"/>
          <a:srcRect/>
          <a:stretch>
            <a:fillRect/>
          </a:stretch>
        </p:blipFill>
        <p:spPr bwMode="auto">
          <a:xfrm>
            <a:off x="304800" y="80963"/>
            <a:ext cx="3124200" cy="1290637"/>
          </a:xfrm>
          <a:prstGeom prst="rect">
            <a:avLst/>
          </a:prstGeom>
          <a:noFill/>
        </p:spPr>
      </p:pic>
      <p:sp>
        <p:nvSpPr>
          <p:cNvPr id="8" name="Title 7"/>
          <p:cNvSpPr>
            <a:spLocks noGrp="1"/>
          </p:cNvSpPr>
          <p:nvPr>
            <p:ph type="title"/>
          </p:nvPr>
        </p:nvSpPr>
        <p:spPr/>
        <p:txBody>
          <a:bodyPr/>
          <a:lstStyle/>
          <a:p>
            <a:r>
              <a:rPr lang="en-CA" dirty="0" smtClean="0"/>
              <a:t> </a:t>
            </a:r>
            <a:endParaRPr lang="en-CA" dirty="0"/>
          </a:p>
        </p:txBody>
      </p:sp>
      <p:sp>
        <p:nvSpPr>
          <p:cNvPr id="12" name="Content Placeholder 11"/>
          <p:cNvSpPr>
            <a:spLocks noGrp="1"/>
          </p:cNvSpPr>
          <p:nvPr>
            <p:ph idx="1"/>
          </p:nvPr>
        </p:nvSpPr>
        <p:spPr>
          <a:xfrm>
            <a:off x="539552" y="1700808"/>
            <a:ext cx="8229600" cy="4824536"/>
          </a:xfrm>
        </p:spPr>
        <p:txBody>
          <a:bodyPr>
            <a:normAutofit/>
          </a:bodyPr>
          <a:lstStyle/>
          <a:p>
            <a:pPr algn="ctr">
              <a:buNone/>
            </a:pPr>
            <a:r>
              <a:rPr lang="en-CA" sz="4000" b="1" dirty="0" smtClean="0">
                <a:latin typeface="+mj-lt"/>
              </a:rPr>
              <a:t>HISTORY</a:t>
            </a:r>
          </a:p>
          <a:p>
            <a:r>
              <a:rPr lang="en-CA" dirty="0" smtClean="0"/>
              <a:t>1871 - First weed legislation in the new Province of British Columbia  </a:t>
            </a:r>
          </a:p>
          <a:p>
            <a:r>
              <a:rPr lang="en-CA" dirty="0" smtClean="0"/>
              <a:t>1888 - Noxious Weeds Act listed 8 species</a:t>
            </a:r>
          </a:p>
          <a:p>
            <a:r>
              <a:rPr lang="en-CA" dirty="0" smtClean="0"/>
              <a:t>1979 – 25 species listed in Regulation</a:t>
            </a:r>
          </a:p>
          <a:p>
            <a:r>
              <a:rPr lang="en-CA" dirty="0" smtClean="0"/>
              <a:t>2001 - 48 species listed  </a:t>
            </a:r>
          </a:p>
          <a:p>
            <a:r>
              <a:rPr lang="en-CA" dirty="0" smtClean="0"/>
              <a:t>2011 – 66 species listed</a:t>
            </a:r>
          </a:p>
          <a:p>
            <a:endParaRPr lang="en-CA" dirty="0"/>
          </a:p>
        </p:txBody>
      </p:sp>
      <p:sp>
        <p:nvSpPr>
          <p:cNvPr id="11" name="TextBox 10"/>
          <p:cNvSpPr txBox="1"/>
          <p:nvPr/>
        </p:nvSpPr>
        <p:spPr>
          <a:xfrm>
            <a:off x="827584" y="4293096"/>
            <a:ext cx="7920880" cy="830997"/>
          </a:xfrm>
          <a:prstGeom prst="rect">
            <a:avLst/>
          </a:prstGeom>
          <a:noFill/>
        </p:spPr>
        <p:txBody>
          <a:bodyPr wrap="square" rtlCol="0">
            <a:spAutoFit/>
          </a:bodyPr>
          <a:lstStyle/>
          <a:p>
            <a:pPr algn="ctr"/>
            <a:endParaRPr lang="en-CA" sz="2400" dirty="0" smtClean="0"/>
          </a:p>
          <a:p>
            <a:pPr algn="ctr"/>
            <a:endParaRPr lang="en-CA" sz="2400" dirty="0" smtClean="0"/>
          </a:p>
        </p:txBody>
      </p:sp>
      <p:pic>
        <p:nvPicPr>
          <p:cNvPr id="9" name="Picture 3"/>
          <p:cNvPicPr>
            <a:picLocks noChangeAspect="1" noChangeArrowheads="1"/>
          </p:cNvPicPr>
          <p:nvPr/>
        </p:nvPicPr>
        <p:blipFill>
          <a:blip r:embed="rId6" cstate="print"/>
          <a:srcRect/>
          <a:stretch>
            <a:fillRect/>
          </a:stretch>
        </p:blipFill>
        <p:spPr bwMode="auto">
          <a:xfrm>
            <a:off x="5580112" y="4653136"/>
            <a:ext cx="2656295" cy="1707617"/>
          </a:xfrm>
          <a:prstGeom prst="rect">
            <a:avLst/>
          </a:prstGeom>
          <a:noFill/>
          <a:ln w="9525">
            <a:noFill/>
            <a:miter lim="800000"/>
            <a:headEnd/>
            <a:tailEnd/>
          </a:ln>
        </p:spPr>
      </p:pic>
      <p:sp>
        <p:nvSpPr>
          <p:cNvPr id="10" name="TextBox 9"/>
          <p:cNvSpPr txBox="1"/>
          <p:nvPr/>
        </p:nvSpPr>
        <p:spPr>
          <a:xfrm>
            <a:off x="5724128" y="6309320"/>
            <a:ext cx="2592288" cy="369332"/>
          </a:xfrm>
          <a:prstGeom prst="rect">
            <a:avLst/>
          </a:prstGeom>
          <a:noFill/>
        </p:spPr>
        <p:txBody>
          <a:bodyPr wrap="square" rtlCol="0">
            <a:spAutoFit/>
          </a:bodyPr>
          <a:lstStyle/>
          <a:p>
            <a:pPr algn="ctr"/>
            <a:r>
              <a:rPr lang="en-CA" dirty="0" err="1" smtClean="0"/>
              <a:t>Spartina</a:t>
            </a:r>
            <a:r>
              <a:rPr lang="en-CA" dirty="0" smtClean="0"/>
              <a:t> spp.</a:t>
            </a:r>
            <a:endParaRPr lang="en-CA" dirty="0"/>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haredServices_PowerPoint_LtBkgd"/>
          <p:cNvPicPr>
            <a:picLocks noChangeAspect="1" noChangeArrowheads="1"/>
          </p:cNvPicPr>
          <p:nvPr/>
        </p:nvPicPr>
        <p:blipFill>
          <a:blip r:embed="rId3" cstate="print"/>
          <a:srcRect/>
          <a:stretch>
            <a:fillRect/>
          </a:stretch>
        </p:blipFill>
        <p:spPr bwMode="auto">
          <a:xfrm>
            <a:off x="0" y="260648"/>
            <a:ext cx="9144000" cy="6858000"/>
          </a:xfrm>
          <a:prstGeom prst="rect">
            <a:avLst/>
          </a:prstGeom>
          <a:noFill/>
        </p:spPr>
      </p:pic>
      <p:pic>
        <p:nvPicPr>
          <p:cNvPr id="11269" name="Picture 5" descr="Generic_PowerPoint_13"/>
          <p:cNvPicPr>
            <a:picLocks noChangeAspect="1" noChangeArrowheads="1"/>
          </p:cNvPicPr>
          <p:nvPr/>
        </p:nvPicPr>
        <p:blipFill>
          <a:blip r:embed="rId4" cstate="print"/>
          <a:srcRect/>
          <a:stretch>
            <a:fillRect/>
          </a:stretch>
        </p:blipFill>
        <p:spPr bwMode="auto">
          <a:xfrm>
            <a:off x="0" y="0"/>
            <a:ext cx="9144000" cy="1500188"/>
          </a:xfrm>
          <a:prstGeom prst="rect">
            <a:avLst/>
          </a:prstGeom>
          <a:noFill/>
        </p:spPr>
      </p:pic>
      <p:pic>
        <p:nvPicPr>
          <p:cNvPr id="11271" name="Picture 7" descr="BCID_H_key_rgb_rev"/>
          <p:cNvPicPr>
            <a:picLocks noChangeAspect="1" noChangeArrowheads="1"/>
          </p:cNvPicPr>
          <p:nvPr/>
        </p:nvPicPr>
        <p:blipFill>
          <a:blip r:embed="rId5" cstate="print"/>
          <a:srcRect/>
          <a:stretch>
            <a:fillRect/>
          </a:stretch>
        </p:blipFill>
        <p:spPr bwMode="auto">
          <a:xfrm>
            <a:off x="304800" y="80963"/>
            <a:ext cx="3124200" cy="1290637"/>
          </a:xfrm>
          <a:prstGeom prst="rect">
            <a:avLst/>
          </a:prstGeom>
          <a:noFill/>
        </p:spPr>
      </p:pic>
      <p:sp>
        <p:nvSpPr>
          <p:cNvPr id="8" name="Title 7"/>
          <p:cNvSpPr>
            <a:spLocks noGrp="1"/>
          </p:cNvSpPr>
          <p:nvPr>
            <p:ph type="title"/>
          </p:nvPr>
        </p:nvSpPr>
        <p:spPr/>
        <p:txBody>
          <a:bodyPr/>
          <a:lstStyle/>
          <a:p>
            <a:r>
              <a:rPr lang="en-CA" dirty="0" smtClean="0"/>
              <a:t> </a:t>
            </a:r>
            <a:endParaRPr lang="en-CA" dirty="0"/>
          </a:p>
        </p:txBody>
      </p:sp>
      <p:sp>
        <p:nvSpPr>
          <p:cNvPr id="12" name="Content Placeholder 11"/>
          <p:cNvSpPr>
            <a:spLocks noGrp="1"/>
          </p:cNvSpPr>
          <p:nvPr>
            <p:ph idx="1"/>
          </p:nvPr>
        </p:nvSpPr>
        <p:spPr>
          <a:xfrm>
            <a:off x="539552" y="1700808"/>
            <a:ext cx="8229600" cy="4824536"/>
          </a:xfrm>
        </p:spPr>
        <p:txBody>
          <a:bodyPr>
            <a:normAutofit/>
          </a:bodyPr>
          <a:lstStyle/>
          <a:p>
            <a:pPr>
              <a:buNone/>
            </a:pPr>
            <a:r>
              <a:rPr lang="en-CA" sz="3900" dirty="0" smtClean="0"/>
              <a:t>Recognition of Gaps in:</a:t>
            </a:r>
          </a:p>
          <a:p>
            <a:pPr lvl="1"/>
            <a:r>
              <a:rPr lang="en-CA" sz="3600" dirty="0" smtClean="0"/>
              <a:t>Invasive plant species listed</a:t>
            </a:r>
          </a:p>
          <a:p>
            <a:pPr lvl="1"/>
            <a:r>
              <a:rPr lang="en-CA" sz="3600" dirty="0" smtClean="0"/>
              <a:t>Ability to control vectors</a:t>
            </a:r>
          </a:p>
          <a:p>
            <a:pPr lvl="1"/>
            <a:r>
              <a:rPr lang="en-CA" sz="3600" dirty="0" smtClean="0"/>
              <a:t>No offense provisions </a:t>
            </a:r>
          </a:p>
          <a:p>
            <a:pPr lvl="2">
              <a:buNone/>
            </a:pPr>
            <a:r>
              <a:rPr lang="en-CA" sz="3600" dirty="0" smtClean="0"/>
              <a:t>(a.k.a. ability to ticket (fine) offenders)</a:t>
            </a:r>
          </a:p>
          <a:p>
            <a:pPr algn="ctr">
              <a:buNone/>
            </a:pPr>
            <a:r>
              <a:rPr lang="en-CA" sz="3900" dirty="0" smtClean="0"/>
              <a:t>All lead to an extensive Policy review</a:t>
            </a:r>
          </a:p>
          <a:p>
            <a:pPr>
              <a:buNone/>
            </a:pPr>
            <a:endParaRPr lang="en-CA" dirty="0" smtClean="0"/>
          </a:p>
          <a:p>
            <a:endParaRPr lang="en-CA" dirty="0"/>
          </a:p>
        </p:txBody>
      </p:sp>
      <p:sp>
        <p:nvSpPr>
          <p:cNvPr id="11" name="TextBox 10"/>
          <p:cNvSpPr txBox="1"/>
          <p:nvPr/>
        </p:nvSpPr>
        <p:spPr>
          <a:xfrm>
            <a:off x="827584" y="4293096"/>
            <a:ext cx="7920880" cy="830997"/>
          </a:xfrm>
          <a:prstGeom prst="rect">
            <a:avLst/>
          </a:prstGeom>
          <a:noFill/>
        </p:spPr>
        <p:txBody>
          <a:bodyPr wrap="square" rtlCol="0">
            <a:spAutoFit/>
          </a:bodyPr>
          <a:lstStyle/>
          <a:p>
            <a:pPr algn="ctr"/>
            <a:endParaRPr lang="en-CA" sz="2400" dirty="0" smtClean="0"/>
          </a:p>
          <a:p>
            <a:pPr algn="ctr"/>
            <a:endParaRPr lang="en-CA" sz="2400" dirty="0" smtClean="0"/>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haredServices_PowerPoint_LtBkgd"/>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1269" name="Picture 5" descr="Generic_PowerPoint_13"/>
          <p:cNvPicPr>
            <a:picLocks noChangeAspect="1" noChangeArrowheads="1"/>
          </p:cNvPicPr>
          <p:nvPr/>
        </p:nvPicPr>
        <p:blipFill>
          <a:blip r:embed="rId4" cstate="print"/>
          <a:srcRect/>
          <a:stretch>
            <a:fillRect/>
          </a:stretch>
        </p:blipFill>
        <p:spPr bwMode="auto">
          <a:xfrm>
            <a:off x="0" y="0"/>
            <a:ext cx="9144000" cy="1500188"/>
          </a:xfrm>
          <a:prstGeom prst="rect">
            <a:avLst/>
          </a:prstGeom>
          <a:noFill/>
        </p:spPr>
      </p:pic>
      <p:pic>
        <p:nvPicPr>
          <p:cNvPr id="11271" name="Picture 7" descr="BCID_H_key_rgb_rev"/>
          <p:cNvPicPr>
            <a:picLocks noChangeAspect="1" noChangeArrowheads="1"/>
          </p:cNvPicPr>
          <p:nvPr/>
        </p:nvPicPr>
        <p:blipFill>
          <a:blip r:embed="rId5" cstate="print"/>
          <a:srcRect/>
          <a:stretch>
            <a:fillRect/>
          </a:stretch>
        </p:blipFill>
        <p:spPr bwMode="auto">
          <a:xfrm>
            <a:off x="304800" y="80963"/>
            <a:ext cx="3124200" cy="1290637"/>
          </a:xfrm>
          <a:prstGeom prst="rect">
            <a:avLst/>
          </a:prstGeom>
          <a:noFill/>
        </p:spPr>
      </p:pic>
      <p:sp>
        <p:nvSpPr>
          <p:cNvPr id="8" name="Title 7"/>
          <p:cNvSpPr>
            <a:spLocks noGrp="1"/>
          </p:cNvSpPr>
          <p:nvPr>
            <p:ph type="title"/>
          </p:nvPr>
        </p:nvSpPr>
        <p:spPr/>
        <p:txBody>
          <a:bodyPr/>
          <a:lstStyle/>
          <a:p>
            <a:r>
              <a:rPr lang="en-CA" dirty="0" smtClean="0"/>
              <a:t> </a:t>
            </a:r>
            <a:endParaRPr lang="en-CA" dirty="0"/>
          </a:p>
        </p:txBody>
      </p:sp>
      <p:sp>
        <p:nvSpPr>
          <p:cNvPr id="12" name="Content Placeholder 11"/>
          <p:cNvSpPr>
            <a:spLocks noGrp="1"/>
          </p:cNvSpPr>
          <p:nvPr>
            <p:ph idx="1"/>
          </p:nvPr>
        </p:nvSpPr>
        <p:spPr>
          <a:xfrm>
            <a:off x="539552" y="2132856"/>
            <a:ext cx="8229600" cy="4021907"/>
          </a:xfrm>
        </p:spPr>
        <p:txBody>
          <a:bodyPr/>
          <a:lstStyle/>
          <a:p>
            <a:pPr>
              <a:buFont typeface="Wingdings" pitchFamily="2" charset="2"/>
              <a:buChar char="ü"/>
            </a:pPr>
            <a:r>
              <a:rPr lang="en-CA" sz="3600" dirty="0" smtClean="0">
                <a:solidFill>
                  <a:schemeClr val="bg1">
                    <a:lumMod val="50000"/>
                  </a:schemeClr>
                </a:solidFill>
              </a:rPr>
              <a:t>Terminology</a:t>
            </a:r>
          </a:p>
          <a:p>
            <a:pPr>
              <a:buFont typeface="Wingdings" pitchFamily="2" charset="2"/>
              <a:buChar char="ü"/>
            </a:pPr>
            <a:r>
              <a:rPr lang="en-CA" sz="3600" dirty="0" smtClean="0">
                <a:solidFill>
                  <a:schemeClr val="bg1">
                    <a:lumMod val="50000"/>
                  </a:schemeClr>
                </a:solidFill>
              </a:rPr>
              <a:t>History</a:t>
            </a:r>
          </a:p>
          <a:p>
            <a:r>
              <a:rPr lang="en-CA" sz="3600" dirty="0" smtClean="0"/>
              <a:t>Proposed Amendment – Intentions</a:t>
            </a:r>
          </a:p>
          <a:p>
            <a:r>
              <a:rPr lang="en-CA" sz="3600" dirty="0" smtClean="0"/>
              <a:t>Next Steps</a:t>
            </a:r>
          </a:p>
          <a:p>
            <a:endParaRPr lang="en-CA" dirty="0" smtClean="0"/>
          </a:p>
          <a:p>
            <a:pPr lvl="1"/>
            <a:endParaRPr lang="en-CA" dirty="0" smtClean="0"/>
          </a:p>
          <a:p>
            <a:pPr lvl="1"/>
            <a:endParaRPr lang="en-CA" dirty="0" smtClean="0"/>
          </a:p>
          <a:p>
            <a:endParaRPr lang="en-CA" dirty="0"/>
          </a:p>
        </p:txBody>
      </p:sp>
      <p:sp>
        <p:nvSpPr>
          <p:cNvPr id="11" name="TextBox 10"/>
          <p:cNvSpPr txBox="1"/>
          <p:nvPr/>
        </p:nvSpPr>
        <p:spPr>
          <a:xfrm>
            <a:off x="683568" y="4365104"/>
            <a:ext cx="7920880" cy="830997"/>
          </a:xfrm>
          <a:prstGeom prst="rect">
            <a:avLst/>
          </a:prstGeom>
          <a:noFill/>
        </p:spPr>
        <p:txBody>
          <a:bodyPr wrap="square" rtlCol="0">
            <a:spAutoFit/>
          </a:bodyPr>
          <a:lstStyle/>
          <a:p>
            <a:pPr algn="ctr"/>
            <a:endParaRPr lang="en-CA" sz="2400" dirty="0" smtClean="0"/>
          </a:p>
          <a:p>
            <a:pPr algn="ctr"/>
            <a:endParaRPr lang="en-CA" sz="2400" dirty="0" smtClean="0"/>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bg1"/>
                </a:solidFill>
              </a:rPr>
              <a:t>Assessing Invasive Plants</a:t>
            </a:r>
            <a:endParaRPr lang="en-CA" dirty="0">
              <a:solidFill>
                <a:schemeClr val="bg1"/>
              </a:solidFill>
            </a:endParaRPr>
          </a:p>
        </p:txBody>
      </p:sp>
      <p:sp>
        <p:nvSpPr>
          <p:cNvPr id="3" name="Content Placeholder 2"/>
          <p:cNvSpPr>
            <a:spLocks noGrp="1"/>
          </p:cNvSpPr>
          <p:nvPr>
            <p:ph idx="1"/>
          </p:nvPr>
        </p:nvSpPr>
        <p:spPr>
          <a:xfrm>
            <a:off x="0" y="1556792"/>
            <a:ext cx="5004048" cy="4929411"/>
          </a:xfrm>
        </p:spPr>
        <p:txBody>
          <a:bodyPr>
            <a:normAutofit fontScale="70000" lnSpcReduction="20000"/>
          </a:bodyPr>
          <a:lstStyle/>
          <a:p>
            <a:r>
              <a:rPr lang="en-CA" dirty="0" smtClean="0"/>
              <a:t>History</a:t>
            </a:r>
          </a:p>
          <a:p>
            <a:r>
              <a:rPr lang="en-CA" dirty="0" smtClean="0"/>
              <a:t>Sector Impact</a:t>
            </a:r>
          </a:p>
          <a:p>
            <a:r>
              <a:rPr lang="en-CA" dirty="0" smtClean="0"/>
              <a:t>Where/how they are listed elsewhere</a:t>
            </a:r>
          </a:p>
          <a:p>
            <a:r>
              <a:rPr lang="en-CA" dirty="0" smtClean="0"/>
              <a:t>Impact elsewhere</a:t>
            </a:r>
          </a:p>
          <a:p>
            <a:r>
              <a:rPr lang="en-CA" dirty="0" smtClean="0"/>
              <a:t>Current BC range &amp; potential range</a:t>
            </a:r>
          </a:p>
          <a:p>
            <a:r>
              <a:rPr lang="en-CA" dirty="0" smtClean="0"/>
              <a:t>Inventory gaps</a:t>
            </a:r>
          </a:p>
          <a:p>
            <a:r>
              <a:rPr lang="en-CA" dirty="0" smtClean="0"/>
              <a:t>Invasiveness</a:t>
            </a:r>
          </a:p>
          <a:p>
            <a:r>
              <a:rPr lang="en-CA" dirty="0" smtClean="0"/>
              <a:t>Threat </a:t>
            </a:r>
          </a:p>
          <a:p>
            <a:pPr lvl="1"/>
            <a:r>
              <a:rPr lang="en-CA" dirty="0" smtClean="0"/>
              <a:t>Impact on special values (R&amp;E species, agriculture </a:t>
            </a:r>
            <a:r>
              <a:rPr lang="en-CA" dirty="0" err="1" smtClean="0"/>
              <a:t>etc</a:t>
            </a:r>
            <a:r>
              <a:rPr lang="en-CA" dirty="0" smtClean="0"/>
              <a:t>)</a:t>
            </a:r>
          </a:p>
          <a:p>
            <a:pPr lvl="1"/>
            <a:r>
              <a:rPr lang="en-CA" dirty="0" smtClean="0"/>
              <a:t>Impact on human/animal health (toxicity)</a:t>
            </a:r>
          </a:p>
          <a:p>
            <a:pPr lvl="1"/>
            <a:r>
              <a:rPr lang="en-CA" dirty="0" smtClean="0"/>
              <a:t>Difficulty to control</a:t>
            </a:r>
          </a:p>
          <a:p>
            <a:pPr lvl="1"/>
            <a:r>
              <a:rPr lang="en-CA" dirty="0" smtClean="0"/>
              <a:t>Longevity of the problem</a:t>
            </a:r>
          </a:p>
          <a:p>
            <a:endParaRPr lang="en-CA" dirty="0"/>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860032" y="1484784"/>
            <a:ext cx="4283968" cy="5373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2484417"/>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4370</TotalTime>
  <Words>2461</Words>
  <Application>Microsoft Office PowerPoint</Application>
  <PresentationFormat>On-screen Show (4:3)</PresentationFormat>
  <Paragraphs>339</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BC Weed Control Act Regulation</vt:lpstr>
      <vt:lpstr> </vt:lpstr>
      <vt:lpstr> </vt:lpstr>
      <vt:lpstr> </vt:lpstr>
      <vt:lpstr> </vt:lpstr>
      <vt:lpstr> </vt:lpstr>
      <vt:lpstr> </vt:lpstr>
      <vt:lpstr> </vt:lpstr>
      <vt:lpstr>Assessing Invasive Plants</vt:lpstr>
      <vt:lpstr> </vt:lpstr>
      <vt:lpstr>Prohibited/Provincial EDRR</vt:lpstr>
      <vt:lpstr> </vt:lpstr>
      <vt:lpstr> </vt:lpstr>
      <vt:lpstr> </vt:lpstr>
      <vt:lpstr> </vt:lpstr>
      <vt:lpstr> </vt:lpstr>
      <vt:lpstr> </vt:lpstr>
      <vt:lpstr> </vt:lpstr>
      <vt:lpstr> </vt:lpstr>
      <vt:lpstr> </vt:lpstr>
      <vt:lpstr> </vt:lpstr>
      <vt:lpstr> </vt:lpstr>
      <vt:lpstr> </vt:lpstr>
      <vt:lpstr> </vt:lpstr>
      <vt:lpstr> </vt:lpstr>
    </vt:vector>
  </TitlesOfParts>
  <Company>Province of British Columbia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Val Miller</dc:creator>
  <cp:lastModifiedBy>Darrell Chambers</cp:lastModifiedBy>
  <cp:revision>59</cp:revision>
  <cp:lastPrinted>2014-04-11T16:52:08Z</cp:lastPrinted>
  <dcterms:created xsi:type="dcterms:W3CDTF">2012-02-20T17:07:29Z</dcterms:created>
  <dcterms:modified xsi:type="dcterms:W3CDTF">2014-10-29T19:45:22Z</dcterms:modified>
</cp:coreProperties>
</file>