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4" r:id="rId3"/>
    <p:sldId id="285" r:id="rId4"/>
    <p:sldId id="257" r:id="rId5"/>
    <p:sldId id="261" r:id="rId6"/>
    <p:sldId id="262" r:id="rId7"/>
    <p:sldId id="275" r:id="rId8"/>
    <p:sldId id="280" r:id="rId9"/>
    <p:sldId id="286" r:id="rId10"/>
    <p:sldId id="263" r:id="rId11"/>
    <p:sldId id="271" r:id="rId12"/>
    <p:sldId id="270" r:id="rId13"/>
    <p:sldId id="266" r:id="rId14"/>
    <p:sldId id="269" r:id="rId15"/>
    <p:sldId id="272" r:id="rId16"/>
    <p:sldId id="264" r:id="rId17"/>
    <p:sldId id="265" r:id="rId18"/>
    <p:sldId id="267" r:id="rId19"/>
    <p:sldId id="281" r:id="rId20"/>
    <p:sldId id="288" r:id="rId21"/>
    <p:sldId id="282" r:id="rId22"/>
    <p:sldId id="283" r:id="rId23"/>
    <p:sldId id="258"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104" y="12"/>
      </p:cViewPr>
      <p:guideLst>
        <p:guide orient="horz" pos="2160"/>
        <p:guide pos="2880"/>
      </p:guideLst>
    </p:cSldViewPr>
  </p:slideViewPr>
  <p:notesTextViewPr>
    <p:cViewPr>
      <p:scale>
        <a:sx n="100" d="100"/>
        <a:sy n="100" d="100"/>
      </p:scale>
      <p:origin x="0" y="0"/>
    </p:cViewPr>
  </p:notesTextViewPr>
  <p:sorterViewPr>
    <p:cViewPr>
      <p:scale>
        <a:sx n="188" d="100"/>
        <a:sy n="188" d="100"/>
      </p:scale>
      <p:origin x="0" y="2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1FD09-4BF1-2E4A-BC4C-3A37D5105F57}" type="datetimeFigureOut">
              <a:rPr lang="en-US" smtClean="0"/>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502FC-DDB5-E742-9B6C-9F8D4B1E889D}" type="slidenum">
              <a:rPr lang="en-US" smtClean="0"/>
              <a:t>‹#›</a:t>
            </a:fld>
            <a:endParaRPr lang="en-US"/>
          </a:p>
        </p:txBody>
      </p:sp>
    </p:spTree>
    <p:extLst>
      <p:ext uri="{BB962C8B-B14F-4D97-AF65-F5344CB8AC3E}">
        <p14:creationId xmlns:p14="http://schemas.microsoft.com/office/powerpoint/2010/main" val="4037787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Diagrams and Applications for the Wire Zone–Border</a:t>
            </a:r>
          </a:p>
          <a:p>
            <a:r>
              <a:rPr lang="en-US" b="1" dirty="0"/>
              <a:t>Zone Approach to Vegetation Management on Electric</a:t>
            </a:r>
          </a:p>
          <a:p>
            <a:r>
              <a:rPr lang="en-US" b="1" dirty="0"/>
              <a:t>Transmission Line Rights-of-Way</a:t>
            </a:r>
          </a:p>
          <a:p>
            <a:r>
              <a:rPr lang="en-US" b="1" dirty="0"/>
              <a:t>Benjamin D. Ballard, Kevin T. </a:t>
            </a:r>
            <a:r>
              <a:rPr lang="en-US" b="1" dirty="0" err="1"/>
              <a:t>McLoughlin</a:t>
            </a:r>
            <a:r>
              <a:rPr lang="en-US" b="1" dirty="0"/>
              <a:t>, and Christopher A. Nowak</a:t>
            </a:r>
            <a:endParaRPr lang="en-US" dirty="0"/>
          </a:p>
        </p:txBody>
      </p:sp>
      <p:sp>
        <p:nvSpPr>
          <p:cNvPr id="4" name="Slide Number Placeholder 3"/>
          <p:cNvSpPr>
            <a:spLocks noGrp="1"/>
          </p:cNvSpPr>
          <p:nvPr>
            <p:ph type="sldNum" sz="quarter" idx="10"/>
          </p:nvPr>
        </p:nvSpPr>
        <p:spPr/>
        <p:txBody>
          <a:bodyPr/>
          <a:lstStyle/>
          <a:p>
            <a:fld id="{58483B8C-9474-4A95-95C2-3CF2485B3CFB}" type="slidenum">
              <a:rPr lang="en-US" smtClean="0"/>
              <a:t>3</a:t>
            </a:fld>
            <a:endParaRPr lang="en-US"/>
          </a:p>
        </p:txBody>
      </p:sp>
    </p:spTree>
    <p:extLst>
      <p:ext uri="{BB962C8B-B14F-4D97-AF65-F5344CB8AC3E}">
        <p14:creationId xmlns:p14="http://schemas.microsoft.com/office/powerpoint/2010/main" val="17102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4AA386-C2CA-1A44-868B-E68A53902DAF}"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162262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AA386-C2CA-1A44-868B-E68A53902DAF}"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267571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AA386-C2CA-1A44-868B-E68A53902DAF}"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88617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AA386-C2CA-1A44-868B-E68A53902DAF}"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173527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AA386-C2CA-1A44-868B-E68A53902DAF}"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276914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4AA386-C2CA-1A44-868B-E68A53902DAF}"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23769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AA386-C2CA-1A44-868B-E68A53902DAF}"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139762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AA386-C2CA-1A44-868B-E68A53902DAF}"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292562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AA386-C2CA-1A44-868B-E68A53902DAF}"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5420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AA386-C2CA-1A44-868B-E68A53902DAF}"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294716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AA386-C2CA-1A44-868B-E68A53902DAF}"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FE1C-5445-D649-8E45-6C8C52543C73}" type="slidenum">
              <a:rPr lang="en-US" smtClean="0"/>
              <a:t>‹#›</a:t>
            </a:fld>
            <a:endParaRPr lang="en-US"/>
          </a:p>
        </p:txBody>
      </p:sp>
    </p:spTree>
    <p:extLst>
      <p:ext uri="{BB962C8B-B14F-4D97-AF65-F5344CB8AC3E}">
        <p14:creationId xmlns:p14="http://schemas.microsoft.com/office/powerpoint/2010/main" val="78914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AA386-C2CA-1A44-868B-E68A53902DAF}" type="datetimeFigureOut">
              <a:rPr lang="en-US" smtClean="0"/>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FE1C-5445-D649-8E45-6C8C52543C73}" type="slidenum">
              <a:rPr lang="en-US" smtClean="0"/>
              <a:t>‹#›</a:t>
            </a:fld>
            <a:endParaRPr lang="en-US"/>
          </a:p>
        </p:txBody>
      </p:sp>
    </p:spTree>
    <p:extLst>
      <p:ext uri="{BB962C8B-B14F-4D97-AF65-F5344CB8AC3E}">
        <p14:creationId xmlns:p14="http://schemas.microsoft.com/office/powerpoint/2010/main" val="4165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desertusa.com/june96/du_tor1b.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951822"/>
          </a:xfrm>
        </p:spPr>
        <p:txBody>
          <a:bodyPr>
            <a:normAutofit fontScale="90000"/>
          </a:bodyPr>
          <a:lstStyle/>
          <a:p>
            <a:r>
              <a:rPr lang="en-US" dirty="0" smtClean="0">
                <a:solidFill>
                  <a:srgbClr val="008000"/>
                </a:solidFill>
              </a:rPr>
              <a:t>ROW Stewardship Council </a:t>
            </a:r>
            <a:br>
              <a:rPr lang="en-US" dirty="0" smtClean="0">
                <a:solidFill>
                  <a:srgbClr val="008000"/>
                </a:solidFill>
              </a:rPr>
            </a:br>
            <a:r>
              <a:rPr lang="en-US" dirty="0" smtClean="0">
                <a:solidFill>
                  <a:srgbClr val="008000"/>
                </a:solidFill>
              </a:rPr>
              <a:t>Professional Vegetation Management Accreditation </a:t>
            </a:r>
            <a:endParaRPr lang="en-US" dirty="0">
              <a:solidFill>
                <a:srgbClr val="008000"/>
              </a:solidFill>
            </a:endParaRPr>
          </a:p>
        </p:txBody>
      </p:sp>
      <p:sp>
        <p:nvSpPr>
          <p:cNvPr id="3" name="Subtitle 2"/>
          <p:cNvSpPr>
            <a:spLocks noGrp="1"/>
          </p:cNvSpPr>
          <p:nvPr>
            <p:ph type="subTitle" idx="1"/>
          </p:nvPr>
        </p:nvSpPr>
        <p:spPr/>
        <p:txBody>
          <a:bodyPr/>
          <a:lstStyle/>
          <a:p>
            <a:r>
              <a:rPr lang="en-US" dirty="0" smtClean="0">
                <a:solidFill>
                  <a:schemeClr val="tx1"/>
                </a:solidFill>
              </a:rPr>
              <a:t>Gwen Shrimpton</a:t>
            </a:r>
          </a:p>
          <a:p>
            <a:r>
              <a:rPr lang="en-US" dirty="0" smtClean="0">
                <a:solidFill>
                  <a:schemeClr val="tx1"/>
                </a:solidFill>
              </a:rPr>
              <a:t>GM Shrimpton &amp; Associates</a:t>
            </a:r>
          </a:p>
          <a:p>
            <a:r>
              <a:rPr lang="en-US" dirty="0" smtClean="0">
                <a:solidFill>
                  <a:schemeClr val="tx1"/>
                </a:solidFill>
              </a:rPr>
              <a:t>ROW Stewardship Auditor  </a:t>
            </a:r>
            <a:endParaRPr lang="en-US" dirty="0">
              <a:solidFill>
                <a:schemeClr val="tx1"/>
              </a:solidFill>
            </a:endParaRPr>
          </a:p>
        </p:txBody>
      </p:sp>
    </p:spTree>
    <p:extLst>
      <p:ext uri="{BB962C8B-B14F-4D97-AF65-F5344CB8AC3E}">
        <p14:creationId xmlns:p14="http://schemas.microsoft.com/office/powerpoint/2010/main" val="44233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Program</a:t>
            </a:r>
            <a:endParaRPr lang="en-US" dirty="0">
              <a:solidFill>
                <a:srgbClr val="008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Set of management standards </a:t>
            </a:r>
          </a:p>
          <a:p>
            <a:r>
              <a:rPr lang="en-US" dirty="0" smtClean="0"/>
              <a:t>Formal application process</a:t>
            </a:r>
          </a:p>
          <a:p>
            <a:r>
              <a:rPr lang="en-US" dirty="0" smtClean="0"/>
              <a:t>Enlists third party auditors to ensure compliance with standards</a:t>
            </a:r>
          </a:p>
          <a:p>
            <a:r>
              <a:rPr lang="en-US" dirty="0" smtClean="0"/>
              <a:t>Managed by Dovetail Partners a Minneapolis -based environmental think tank</a:t>
            </a:r>
            <a:endParaRPr lang="en-US" dirty="0"/>
          </a:p>
        </p:txBody>
      </p:sp>
      <p:pic>
        <p:nvPicPr>
          <p:cNvPr id="5" name="Content Placeholder 4"/>
          <p:cNvPicPr>
            <a:picLocks noGrp="1" noChangeAspect="1"/>
          </p:cNvPicPr>
          <p:nvPr>
            <p:ph sz="half" idx="2"/>
          </p:nvPr>
        </p:nvPicPr>
        <p:blipFill>
          <a:blip r:embed="rId2"/>
          <a:srcRect l="12355" r="12355"/>
          <a:stretch>
            <a:fillRect/>
          </a:stretch>
        </p:blipFill>
        <p:spPr/>
      </p:pic>
    </p:spTree>
    <p:extLst>
      <p:ext uri="{BB962C8B-B14F-4D97-AF65-F5344CB8AC3E}">
        <p14:creationId xmlns:p14="http://schemas.microsoft.com/office/powerpoint/2010/main" val="363369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Benefits of Accreditation </a:t>
            </a:r>
          </a:p>
        </p:txBody>
      </p:sp>
      <p:sp>
        <p:nvSpPr>
          <p:cNvPr id="3" name="Content Placeholder 2"/>
          <p:cNvSpPr>
            <a:spLocks noGrp="1"/>
          </p:cNvSpPr>
          <p:nvPr>
            <p:ph sz="half" idx="1"/>
          </p:nvPr>
        </p:nvSpPr>
        <p:spPr/>
        <p:txBody>
          <a:bodyPr/>
          <a:lstStyle/>
          <a:p>
            <a:r>
              <a:rPr lang="en-US" dirty="0" smtClean="0"/>
              <a:t>Reduce treatment costs </a:t>
            </a:r>
          </a:p>
          <a:p>
            <a:pPr lvl="1"/>
            <a:r>
              <a:rPr lang="en-US" dirty="0" smtClean="0"/>
              <a:t>ROWSC principles emphasize proactive management of undesirable vegetation while establishing a compatible community of plants </a:t>
            </a:r>
          </a:p>
          <a:p>
            <a:pPr lvl="1"/>
            <a:r>
              <a:rPr lang="en-US" dirty="0" smtClean="0"/>
              <a:t> this leads to a reduction in treatment efforts and cost savings </a:t>
            </a:r>
          </a:p>
          <a:p>
            <a:pPr lvl="1"/>
            <a:endParaRPr lang="en-US" dirty="0"/>
          </a:p>
        </p:txBody>
      </p:sp>
      <p:pic>
        <p:nvPicPr>
          <p:cNvPr id="5" name="Content Placeholder 4"/>
          <p:cNvPicPr>
            <a:picLocks noGrp="1" noChangeAspect="1"/>
          </p:cNvPicPr>
          <p:nvPr>
            <p:ph sz="half" idx="2"/>
          </p:nvPr>
        </p:nvPicPr>
        <p:blipFill>
          <a:blip r:embed="rId2"/>
          <a:srcRect l="20231" r="20231"/>
          <a:stretch>
            <a:fillRect/>
          </a:stretch>
        </p:blipFill>
        <p:spPr>
          <a:prstGeom prst="rect">
            <a:avLst/>
          </a:prstGeom>
        </p:spPr>
      </p:pic>
    </p:spTree>
    <p:extLst>
      <p:ext uri="{BB962C8B-B14F-4D97-AF65-F5344CB8AC3E}">
        <p14:creationId xmlns:p14="http://schemas.microsoft.com/office/powerpoint/2010/main" val="1596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Benefits of Accreditation </a:t>
            </a:r>
          </a:p>
        </p:txBody>
      </p:sp>
      <p:sp>
        <p:nvSpPr>
          <p:cNvPr id="3" name="Content Placeholder 2"/>
          <p:cNvSpPr>
            <a:spLocks noGrp="1"/>
          </p:cNvSpPr>
          <p:nvPr>
            <p:ph idx="1"/>
          </p:nvPr>
        </p:nvSpPr>
        <p:spPr/>
        <p:txBody>
          <a:bodyPr>
            <a:normAutofit/>
          </a:bodyPr>
          <a:lstStyle/>
          <a:p>
            <a:r>
              <a:rPr lang="en-US" dirty="0" smtClean="0"/>
              <a:t>Improve positive relations with stakeholders </a:t>
            </a:r>
          </a:p>
          <a:p>
            <a:pPr lvl="1"/>
            <a:r>
              <a:rPr lang="en-US" dirty="0" smtClean="0"/>
              <a:t>Societal and community impacts are considered in IVM programs</a:t>
            </a:r>
          </a:p>
          <a:p>
            <a:pPr lvl="1"/>
            <a:r>
              <a:rPr lang="en-US" dirty="0" smtClean="0"/>
              <a:t>Leads </a:t>
            </a:r>
            <a:r>
              <a:rPr lang="en-US" dirty="0" smtClean="0"/>
              <a:t>to better understanding of impacts and increased confidence and trust by stakeholders </a:t>
            </a:r>
            <a:endParaRPr lang="en-US" dirty="0" smtClean="0"/>
          </a:p>
          <a:p>
            <a:pPr lvl="1"/>
            <a:r>
              <a:rPr lang="en-US" dirty="0" smtClean="0"/>
              <a:t>Company recognition as an environmental steward </a:t>
            </a:r>
            <a:endParaRPr lang="en-US" dirty="0" smtClean="0"/>
          </a:p>
        </p:txBody>
      </p:sp>
    </p:spTree>
    <p:extLst>
      <p:ext uri="{BB962C8B-B14F-4D97-AF65-F5344CB8AC3E}">
        <p14:creationId xmlns:p14="http://schemas.microsoft.com/office/powerpoint/2010/main" val="319231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Utility Vegetation Management</a:t>
            </a:r>
          </a:p>
        </p:txBody>
      </p:sp>
      <p:pic>
        <p:nvPicPr>
          <p:cNvPr id="6" name="Picture 4" descr="IMG_1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1552575"/>
            <a:ext cx="3403600" cy="1700213"/>
          </a:xfrm>
          <a:prstGeom prst="rect">
            <a:avLst/>
          </a:prstGeom>
          <a:noFill/>
        </p:spPr>
      </p:pic>
      <p:pic>
        <p:nvPicPr>
          <p:cNvPr id="7" name="Picture 13" descr="peregr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54687" y="1828800"/>
            <a:ext cx="1560513" cy="1643063"/>
          </a:xfrm>
          <a:prstGeom prst="rect">
            <a:avLst/>
          </a:prstGeom>
          <a:noFill/>
        </p:spPr>
      </p:pic>
      <p:pic>
        <p:nvPicPr>
          <p:cNvPr id="8" name="Picture 5" descr="du_tor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029200" y="4200087"/>
            <a:ext cx="2286000" cy="1320404"/>
          </a:xfrm>
          <a:prstGeom prst="rect">
            <a:avLst/>
          </a:prstGeom>
        </p:spPr>
      </p:pic>
      <p:pic>
        <p:nvPicPr>
          <p:cNvPr id="9" name="Picture 2" descr="American hart's-tongue fer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321" y="3663677"/>
            <a:ext cx="1760957" cy="184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9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Benefits of Accreditation </a:t>
            </a:r>
            <a:endParaRPr lang="en-US" dirty="0">
              <a:solidFill>
                <a:srgbClr val="008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Institutionalize Sustainable Management</a:t>
            </a:r>
          </a:p>
          <a:p>
            <a:pPr lvl="1"/>
            <a:r>
              <a:rPr lang="en-US" dirty="0" smtClean="0"/>
              <a:t> Good systems ensure consistent practices and performance</a:t>
            </a:r>
          </a:p>
          <a:p>
            <a:pPr lvl="1"/>
            <a:r>
              <a:rPr lang="en-US" dirty="0"/>
              <a:t>Comprehensive documentation ensures broader adoption, continuity and eliminates duplication </a:t>
            </a:r>
            <a:endParaRPr lang="en-US" dirty="0" smtClean="0"/>
          </a:p>
          <a:p>
            <a:pPr lvl="1"/>
            <a:r>
              <a:rPr lang="en-US" dirty="0" smtClean="0"/>
              <a:t>New </a:t>
            </a:r>
            <a:r>
              <a:rPr lang="en-US" dirty="0"/>
              <a:t>employees do not need to recreate the </a:t>
            </a:r>
            <a:r>
              <a:rPr lang="en-US" dirty="0" smtClean="0"/>
              <a:t>program</a:t>
            </a:r>
          </a:p>
          <a:p>
            <a:pPr lvl="1"/>
            <a:r>
              <a:rPr lang="en-US" dirty="0"/>
              <a:t>Promotes documentation of the program a practice consistent with </a:t>
            </a:r>
            <a:r>
              <a:rPr lang="en-US" dirty="0" smtClean="0"/>
              <a:t>ISO 14001</a:t>
            </a:r>
            <a:endParaRPr lang="en-US" dirty="0"/>
          </a:p>
          <a:p>
            <a:pPr lvl="1"/>
            <a:r>
              <a:rPr lang="en-US" dirty="0" smtClean="0"/>
              <a:t>Environmental, social and economic benefits from corridors are maintained </a:t>
            </a:r>
          </a:p>
          <a:p>
            <a:pPr lvl="1"/>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41338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Benefits of Accreditation </a:t>
            </a:r>
          </a:p>
        </p:txBody>
      </p:sp>
      <p:sp>
        <p:nvSpPr>
          <p:cNvPr id="3" name="Content Placeholder 2"/>
          <p:cNvSpPr>
            <a:spLocks noGrp="1"/>
          </p:cNvSpPr>
          <p:nvPr>
            <p:ph idx="1"/>
          </p:nvPr>
        </p:nvSpPr>
        <p:spPr/>
        <p:txBody>
          <a:bodyPr/>
          <a:lstStyle/>
          <a:p>
            <a:r>
              <a:rPr lang="en-US" dirty="0" smtClean="0"/>
              <a:t>Surpass </a:t>
            </a:r>
            <a:r>
              <a:rPr lang="en-US" dirty="0"/>
              <a:t>r</a:t>
            </a:r>
            <a:r>
              <a:rPr lang="en-US" dirty="0" smtClean="0"/>
              <a:t>egulatory </a:t>
            </a:r>
            <a:r>
              <a:rPr lang="en-US" dirty="0"/>
              <a:t>r</a:t>
            </a:r>
            <a:r>
              <a:rPr lang="en-US" dirty="0" smtClean="0"/>
              <a:t>equirements </a:t>
            </a:r>
          </a:p>
          <a:p>
            <a:pPr lvl="1"/>
            <a:r>
              <a:rPr lang="en-US" dirty="0" smtClean="0"/>
              <a:t>Decreased likelihood of conflict and legal disputes</a:t>
            </a:r>
            <a:endParaRPr lang="en-US" dirty="0" smtClean="0"/>
          </a:p>
          <a:p>
            <a:pPr lvl="1"/>
            <a:r>
              <a:rPr lang="en-US" dirty="0" smtClean="0"/>
              <a:t>Improves relations with government agencies</a:t>
            </a:r>
            <a:endParaRPr lang="en-US" dirty="0" smtClean="0"/>
          </a:p>
          <a:p>
            <a:pPr lvl="1"/>
            <a:r>
              <a:rPr lang="en-US" dirty="0" smtClean="0"/>
              <a:t>Assures compliance with regulation and reduces need for new regulation</a:t>
            </a:r>
            <a:endParaRPr lang="en-US" dirty="0"/>
          </a:p>
        </p:txBody>
      </p:sp>
    </p:spTree>
    <p:extLst>
      <p:ext uri="{BB962C8B-B14F-4D97-AF65-F5344CB8AC3E}">
        <p14:creationId xmlns:p14="http://schemas.microsoft.com/office/powerpoint/2010/main" val="29894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How to Become Accredited </a:t>
            </a:r>
            <a:endParaRPr lang="en-US" dirty="0">
              <a:solidFill>
                <a:srgbClr val="008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The process has 4 phases </a:t>
            </a:r>
          </a:p>
          <a:p>
            <a:pPr lvl="1"/>
            <a:r>
              <a:rPr lang="en-US" b="1" dirty="0" smtClean="0"/>
              <a:t>Inquiry</a:t>
            </a:r>
            <a:r>
              <a:rPr lang="en-US" dirty="0" smtClean="0"/>
              <a:t>: complete application, pay a fee, discuss process and estimate costs </a:t>
            </a:r>
          </a:p>
          <a:p>
            <a:pPr lvl="1"/>
            <a:endParaRPr lang="en-US" dirty="0"/>
          </a:p>
          <a:p>
            <a:pPr marL="457200" lvl="1" indent="0">
              <a:buNone/>
            </a:pPr>
            <a:endParaRPr lang="en-US" dirty="0" smtClean="0"/>
          </a:p>
          <a:p>
            <a:pPr lvl="1"/>
            <a:r>
              <a:rPr lang="en-US" b="1" dirty="0" smtClean="0"/>
              <a:t>Statement of work</a:t>
            </a:r>
            <a:r>
              <a:rPr lang="en-US" dirty="0" smtClean="0"/>
              <a:t>: supply pre-audit documentation as requested, conduct  gap analysis, produce statement of work (estimate of time, schedule and cost) </a:t>
            </a:r>
          </a:p>
          <a:p>
            <a:pPr marL="457200" lvl="1" indent="0">
              <a:buNone/>
            </a:pPr>
            <a:r>
              <a:rPr lang="en-US" dirty="0" smtClean="0"/>
              <a:t> </a:t>
            </a:r>
            <a:endParaRPr lang="en-US" dirty="0"/>
          </a:p>
        </p:txBody>
      </p:sp>
      <p:pic>
        <p:nvPicPr>
          <p:cNvPr id="5" name="Content Placeholder 4"/>
          <p:cNvPicPr>
            <a:picLocks noGrp="1" noChangeAspect="1"/>
          </p:cNvPicPr>
          <p:nvPr>
            <p:ph sz="half" idx="2"/>
          </p:nvPr>
        </p:nvPicPr>
        <p:blipFill>
          <a:blip r:embed="rId2"/>
          <a:srcRect l="19181" r="19181"/>
          <a:stretch>
            <a:fillRect/>
          </a:stretch>
        </p:blipFill>
        <p:spPr/>
      </p:pic>
    </p:spTree>
    <p:extLst>
      <p:ext uri="{BB962C8B-B14F-4D97-AF65-F5344CB8AC3E}">
        <p14:creationId xmlns:p14="http://schemas.microsoft.com/office/powerpoint/2010/main" val="292842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How to Become Accredited </a:t>
            </a:r>
            <a:endParaRPr lang="en-US" dirty="0">
              <a:solidFill>
                <a:srgbClr val="008000"/>
              </a:solidFill>
            </a:endParaRPr>
          </a:p>
        </p:txBody>
      </p:sp>
      <p:sp>
        <p:nvSpPr>
          <p:cNvPr id="3" name="Content Placeholder 2"/>
          <p:cNvSpPr>
            <a:spLocks noGrp="1"/>
          </p:cNvSpPr>
          <p:nvPr>
            <p:ph sz="half" idx="1"/>
          </p:nvPr>
        </p:nvSpPr>
        <p:spPr/>
        <p:txBody>
          <a:bodyPr>
            <a:normAutofit lnSpcReduction="10000"/>
          </a:bodyPr>
          <a:lstStyle/>
          <a:p>
            <a:pPr lvl="1"/>
            <a:r>
              <a:rPr lang="en-US" b="1" dirty="0" smtClean="0"/>
              <a:t>On-site assessment </a:t>
            </a:r>
            <a:r>
              <a:rPr lang="en-US" dirty="0" smtClean="0"/>
              <a:t>: auditing team inspects random and representative sites, documentation and equipment and interviews staff   </a:t>
            </a:r>
          </a:p>
          <a:p>
            <a:pPr lvl="1"/>
            <a:endParaRPr lang="en-US" dirty="0"/>
          </a:p>
          <a:p>
            <a:pPr lvl="1"/>
            <a:r>
              <a:rPr lang="en-US" b="1" dirty="0" smtClean="0"/>
              <a:t>Report Development</a:t>
            </a:r>
            <a:r>
              <a:rPr lang="en-US" dirty="0" smtClean="0"/>
              <a:t>: initial draft developed by audit team, reviewed by applicant, final report and recommendations </a:t>
            </a:r>
            <a:endParaRPr lang="en-US" dirty="0"/>
          </a:p>
        </p:txBody>
      </p:sp>
      <p:pic>
        <p:nvPicPr>
          <p:cNvPr id="9" name="Content Placeholder 8"/>
          <p:cNvPicPr>
            <a:picLocks noGrp="1" noChangeAspect="1"/>
          </p:cNvPicPr>
          <p:nvPr>
            <p:ph sz="half" idx="2"/>
          </p:nvPr>
        </p:nvPicPr>
        <p:blipFill>
          <a:blip r:embed="rId2"/>
          <a:srcRect l="20256" r="20256"/>
          <a:stretch>
            <a:fillRect/>
          </a:stretch>
        </p:blipFill>
        <p:spPr/>
      </p:pic>
    </p:spTree>
    <p:extLst>
      <p:ext uri="{BB962C8B-B14F-4D97-AF65-F5344CB8AC3E}">
        <p14:creationId xmlns:p14="http://schemas.microsoft.com/office/powerpoint/2010/main" val="77103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8000"/>
                </a:solidFill>
              </a:rPr>
              <a:t>Time Required </a:t>
            </a:r>
            <a:endParaRPr lang="en-US" dirty="0">
              <a:solidFill>
                <a:srgbClr val="008000"/>
              </a:solidFill>
            </a:endParaRPr>
          </a:p>
        </p:txBody>
      </p:sp>
      <p:sp>
        <p:nvSpPr>
          <p:cNvPr id="5" name="Content Placeholder 4"/>
          <p:cNvSpPr>
            <a:spLocks noGrp="1"/>
          </p:cNvSpPr>
          <p:nvPr>
            <p:ph sz="half" idx="1"/>
          </p:nvPr>
        </p:nvSpPr>
        <p:spPr/>
        <p:txBody>
          <a:bodyPr>
            <a:normAutofit fontScale="92500" lnSpcReduction="10000"/>
          </a:bodyPr>
          <a:lstStyle/>
          <a:p>
            <a:r>
              <a:rPr lang="en-US" dirty="0" smtClean="0"/>
              <a:t>Depends mostly on the size of the utility </a:t>
            </a:r>
          </a:p>
          <a:p>
            <a:r>
              <a:rPr lang="en-US" dirty="0" smtClean="0"/>
              <a:t>The clearer and better organized the documentation  submitted; the shorter the time </a:t>
            </a:r>
          </a:p>
          <a:p>
            <a:r>
              <a:rPr lang="en-US" dirty="0" smtClean="0"/>
              <a:t>Usually 90 days for the full process </a:t>
            </a:r>
          </a:p>
          <a:p>
            <a:r>
              <a:rPr lang="en-US" dirty="0" smtClean="0"/>
              <a:t>Can be up to 6 months for large utilities </a:t>
            </a:r>
          </a:p>
        </p:txBody>
      </p:sp>
      <p:pic>
        <p:nvPicPr>
          <p:cNvPr id="3" name="Content Placeholder 2"/>
          <p:cNvPicPr>
            <a:picLocks noGrp="1" noChangeAspect="1"/>
          </p:cNvPicPr>
          <p:nvPr>
            <p:ph sz="half" idx="2"/>
          </p:nvPr>
        </p:nvPicPr>
        <p:blipFill>
          <a:blip r:embed="rId2"/>
          <a:srcRect t="10029" b="10029"/>
          <a:stretch>
            <a:fillRect/>
          </a:stretch>
        </p:blipFill>
        <p:spPr/>
      </p:pic>
    </p:spTree>
    <p:extLst>
      <p:ext uri="{BB962C8B-B14F-4D97-AF65-F5344CB8AC3E}">
        <p14:creationId xmlns:p14="http://schemas.microsoft.com/office/powerpoint/2010/main" val="83885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62"/>
            <a:ext cx="8229600" cy="1143000"/>
          </a:xfrm>
        </p:spPr>
        <p:txBody>
          <a:bodyPr/>
          <a:lstStyle/>
          <a:p>
            <a:r>
              <a:rPr lang="en-US" dirty="0">
                <a:solidFill>
                  <a:srgbClr val="008000"/>
                </a:solidFill>
              </a:rPr>
              <a:t>Technical Requirements</a:t>
            </a:r>
            <a:endParaRPr lang="en-US" dirty="0">
              <a:solidFill>
                <a:srgbClr val="008000"/>
              </a:solidFill>
            </a:endParaRPr>
          </a:p>
        </p:txBody>
      </p:sp>
      <p:sp>
        <p:nvSpPr>
          <p:cNvPr id="3" name="Content Placeholder 2"/>
          <p:cNvSpPr>
            <a:spLocks noGrp="1"/>
          </p:cNvSpPr>
          <p:nvPr>
            <p:ph idx="1"/>
          </p:nvPr>
        </p:nvSpPr>
        <p:spPr>
          <a:xfrm>
            <a:off x="685800" y="838200"/>
            <a:ext cx="7772400" cy="4876800"/>
          </a:xfrm>
        </p:spPr>
        <p:txBody>
          <a:bodyPr>
            <a:normAutofit/>
          </a:bodyPr>
          <a:lstStyle/>
          <a:p>
            <a:r>
              <a:rPr lang="en-US" sz="2400" dirty="0" smtClean="0"/>
              <a:t>10 Principles and 32 Criteria</a:t>
            </a:r>
          </a:p>
          <a:p>
            <a:pPr lvl="1"/>
            <a:r>
              <a:rPr lang="en-US" sz="1800" dirty="0" smtClean="0"/>
              <a:t>Principle #1: Compliance with laws, standards, and best management practices</a:t>
            </a:r>
            <a:r>
              <a:rPr lang="en-US" sz="1800" dirty="0" smtClean="0"/>
              <a:t>.</a:t>
            </a:r>
          </a:p>
          <a:p>
            <a:pPr lvl="2"/>
            <a:r>
              <a:rPr lang="en-US" sz="1400" dirty="0" smtClean="0"/>
              <a:t>Documents include lists of all applicable laws for safety and environment</a:t>
            </a:r>
          </a:p>
          <a:p>
            <a:pPr lvl="2"/>
            <a:r>
              <a:rPr lang="en-US" sz="1400" dirty="0" smtClean="0"/>
              <a:t>Personnel are aware of the requirements</a:t>
            </a:r>
          </a:p>
          <a:p>
            <a:pPr lvl="2"/>
            <a:r>
              <a:rPr lang="en-US" sz="1400" dirty="0" smtClean="0"/>
              <a:t>Records of training  licensing and certification </a:t>
            </a:r>
          </a:p>
          <a:p>
            <a:pPr lvl="2"/>
            <a:r>
              <a:rPr lang="en-US" sz="1400" dirty="0" smtClean="0"/>
              <a:t>Safety records for employees </a:t>
            </a:r>
            <a:endParaRPr lang="en-US" sz="800" dirty="0" smtClean="0"/>
          </a:p>
          <a:p>
            <a:pPr lvl="1"/>
            <a:r>
              <a:rPr lang="en-US" sz="1800" dirty="0" smtClean="0"/>
              <a:t>Principle #2: Tenure and use rights and responsibilities</a:t>
            </a:r>
          </a:p>
          <a:p>
            <a:pPr lvl="2"/>
            <a:r>
              <a:rPr lang="en-US" sz="1400" dirty="0" smtClean="0"/>
              <a:t>Evidence </a:t>
            </a:r>
            <a:r>
              <a:rPr lang="en-US" sz="1400" dirty="0"/>
              <a:t>of long term rights to use and manage the land </a:t>
            </a:r>
            <a:r>
              <a:rPr lang="en-US" sz="1400" dirty="0" smtClean="0"/>
              <a:t>(</a:t>
            </a:r>
            <a:r>
              <a:rPr lang="en-US" sz="1400" dirty="0" err="1" smtClean="0"/>
              <a:t>ie</a:t>
            </a:r>
            <a:r>
              <a:rPr lang="en-US" sz="1400" dirty="0" smtClean="0"/>
              <a:t> Right of Way agreements)</a:t>
            </a:r>
          </a:p>
          <a:p>
            <a:pPr lvl="2"/>
            <a:r>
              <a:rPr lang="en-US" sz="1400" dirty="0" smtClean="0"/>
              <a:t>Programs to identify and prevent illegal and unauthorized use</a:t>
            </a:r>
          </a:p>
          <a:p>
            <a:pPr lvl="2"/>
            <a:r>
              <a:rPr lang="en-US" sz="1400" dirty="0" smtClean="0"/>
              <a:t>Maintain access (</a:t>
            </a:r>
            <a:r>
              <a:rPr lang="en-US" sz="1400" dirty="0" err="1" smtClean="0"/>
              <a:t>ie</a:t>
            </a:r>
            <a:r>
              <a:rPr lang="en-US" sz="1400" dirty="0" smtClean="0"/>
              <a:t> road construction and maintenance)</a:t>
            </a:r>
            <a:endParaRPr lang="en-US" sz="1400" dirty="0"/>
          </a:p>
          <a:p>
            <a:pPr lvl="2">
              <a:buNone/>
            </a:pPr>
            <a:endParaRPr lang="en-US" sz="1400" dirty="0"/>
          </a:p>
          <a:p>
            <a:pPr lvl="1"/>
            <a:r>
              <a:rPr lang="en-US" sz="1800" dirty="0" smtClean="0"/>
              <a:t>Principle #3: Community and worker relations</a:t>
            </a:r>
          </a:p>
          <a:p>
            <a:pPr lvl="2"/>
            <a:r>
              <a:rPr lang="en-US" sz="1400" dirty="0"/>
              <a:t>Program is made readily available to workers and general public, evidence of notification</a:t>
            </a:r>
          </a:p>
          <a:p>
            <a:pPr lvl="2"/>
            <a:r>
              <a:rPr lang="en-US" sz="1400" dirty="0"/>
              <a:t>Likely social effects on adjacent communities are considered</a:t>
            </a:r>
          </a:p>
          <a:p>
            <a:pPr lvl="2"/>
            <a:r>
              <a:rPr lang="en-US" sz="1400" dirty="0"/>
              <a:t>Records of important stakeholder interactions</a:t>
            </a:r>
          </a:p>
          <a:p>
            <a:pPr lvl="2"/>
            <a:endParaRPr lang="en-US" sz="1400" dirty="0" smtClean="0"/>
          </a:p>
          <a:p>
            <a:pPr lvl="1"/>
            <a:endParaRPr lang="en-US" sz="1800" dirty="0"/>
          </a:p>
        </p:txBody>
      </p:sp>
    </p:spTree>
    <p:extLst>
      <p:ext uri="{BB962C8B-B14F-4D97-AF65-F5344CB8AC3E}">
        <p14:creationId xmlns:p14="http://schemas.microsoft.com/office/powerpoint/2010/main" val="119136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008000"/>
                </a:solidFill>
              </a:rPr>
              <a:t>About the ROW Stewardship Council </a:t>
            </a:r>
          </a:p>
        </p:txBody>
      </p:sp>
      <p:sp>
        <p:nvSpPr>
          <p:cNvPr id="3" name="Content Placeholder 2"/>
          <p:cNvSpPr>
            <a:spLocks noGrp="1"/>
          </p:cNvSpPr>
          <p:nvPr>
            <p:ph sz="half" idx="1"/>
          </p:nvPr>
        </p:nvSpPr>
        <p:spPr/>
        <p:txBody>
          <a:bodyPr>
            <a:normAutofit fontScale="85000" lnSpcReduction="10000"/>
          </a:bodyPr>
          <a:lstStyle/>
          <a:p>
            <a:r>
              <a:rPr lang="en-US" sz="2000" dirty="0" smtClean="0"/>
              <a:t>The ROW Steward Program(RSP) grew out of the utility vegetation management industry’s commitment to the practice of Integrated Vegetation Management (IVM). It was developed to recognize excellence in the application and practice of IVM in electric utilities in North America. </a:t>
            </a:r>
          </a:p>
          <a:p>
            <a:pPr>
              <a:buNone/>
            </a:pPr>
            <a:endParaRPr lang="en-US" sz="2000" dirty="0" smtClean="0"/>
          </a:p>
          <a:p>
            <a:pPr lvl="1">
              <a:buNone/>
            </a:pPr>
            <a:endParaRPr lang="en-US" sz="1600" dirty="0" smtClean="0"/>
          </a:p>
          <a:p>
            <a:r>
              <a:rPr lang="en-US" sz="2000" dirty="0" smtClean="0"/>
              <a:t>The RSP was developed and is now led by a diverse group of stakeholders including electric utilities, vegetation management contractors, consultants and suppliers, academics, environmental non-government organizations (ENGO), regulators and more. </a:t>
            </a:r>
          </a:p>
          <a:p>
            <a:pPr marL="0" indent="0">
              <a:buNone/>
            </a:pPr>
            <a:endParaRPr lang="en-US" sz="2000" dirty="0" smtClean="0"/>
          </a:p>
        </p:txBody>
      </p:sp>
      <p:pic>
        <p:nvPicPr>
          <p:cNvPr id="10" name="Content Placeholder 9"/>
          <p:cNvPicPr>
            <a:picLocks noGrp="1" noChangeAspect="1"/>
          </p:cNvPicPr>
          <p:nvPr>
            <p:ph sz="half" idx="2"/>
          </p:nvPr>
        </p:nvPicPr>
        <p:blipFill>
          <a:blip r:embed="rId2"/>
          <a:srcRect l="20405" r="20405"/>
          <a:stretch>
            <a:fillRect/>
          </a:stretch>
        </p:blipFill>
        <p:spPr/>
      </p:pic>
    </p:spTree>
    <p:extLst>
      <p:ext uri="{BB962C8B-B14F-4D97-AF65-F5344CB8AC3E}">
        <p14:creationId xmlns:p14="http://schemas.microsoft.com/office/powerpoint/2010/main" val="3064874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Technical Requirements</a:t>
            </a:r>
            <a:endParaRPr lang="en-US" dirty="0"/>
          </a:p>
        </p:txBody>
      </p:sp>
      <p:sp>
        <p:nvSpPr>
          <p:cNvPr id="3" name="Content Placeholder 2"/>
          <p:cNvSpPr>
            <a:spLocks noGrp="1"/>
          </p:cNvSpPr>
          <p:nvPr>
            <p:ph idx="1"/>
          </p:nvPr>
        </p:nvSpPr>
        <p:spPr/>
        <p:txBody>
          <a:bodyPr/>
          <a:lstStyle/>
          <a:p>
            <a:pPr lvl="1"/>
            <a:r>
              <a:rPr lang="en-US" sz="1800" dirty="0"/>
              <a:t>Principle #4: Management Planning</a:t>
            </a:r>
          </a:p>
          <a:p>
            <a:pPr lvl="2"/>
            <a:r>
              <a:rPr lang="en-US" sz="1400" dirty="0"/>
              <a:t>Formal written strategic vegetation management plan, maps, management activities, environmental issues and monitoring programs</a:t>
            </a:r>
          </a:p>
          <a:p>
            <a:pPr lvl="2"/>
            <a:r>
              <a:rPr lang="en-US" sz="1400" dirty="0"/>
              <a:t>Annual work plans developed</a:t>
            </a:r>
          </a:p>
          <a:p>
            <a:pPr marL="742950" lvl="2" indent="-342900"/>
            <a:endParaRPr lang="en-US" sz="1400" dirty="0" smtClean="0"/>
          </a:p>
          <a:p>
            <a:pPr lvl="1"/>
            <a:r>
              <a:rPr lang="en-US" sz="1800" dirty="0"/>
              <a:t>Principle #5: Understanding Pest and Ecosystem Dynamics</a:t>
            </a:r>
          </a:p>
          <a:p>
            <a:pPr lvl="2"/>
            <a:r>
              <a:rPr lang="en-US" sz="1400" dirty="0"/>
              <a:t>Demonstrated plant identifications skills for target and compatible species</a:t>
            </a:r>
          </a:p>
          <a:p>
            <a:pPr lvl="2"/>
            <a:r>
              <a:rPr lang="en-US" sz="1400" dirty="0"/>
              <a:t>Workers are provided for opportunities to improve skills</a:t>
            </a:r>
          </a:p>
          <a:p>
            <a:pPr lvl="2"/>
            <a:r>
              <a:rPr lang="en-US" sz="1400" dirty="0"/>
              <a:t>RND </a:t>
            </a:r>
            <a:r>
              <a:rPr lang="en-US" sz="1400" dirty="0" smtClean="0"/>
              <a:t>activities</a:t>
            </a:r>
          </a:p>
          <a:p>
            <a:pPr marL="914400" lvl="2" indent="0">
              <a:buNone/>
            </a:pPr>
            <a:endParaRPr lang="en-US" sz="1400" dirty="0"/>
          </a:p>
          <a:p>
            <a:pPr lvl="1"/>
            <a:r>
              <a:rPr lang="en-US" sz="1800" dirty="0"/>
              <a:t>Principle #6: Setting Management Objectives and Tolerance Levels</a:t>
            </a:r>
          </a:p>
          <a:p>
            <a:pPr lvl="2"/>
            <a:r>
              <a:rPr lang="en-US" sz="1400" dirty="0"/>
              <a:t>Setting tolerance levels for incompatible species (</a:t>
            </a:r>
            <a:r>
              <a:rPr lang="en-US" sz="1400" dirty="0" err="1"/>
              <a:t>ie</a:t>
            </a:r>
            <a:r>
              <a:rPr lang="en-US" sz="1400" dirty="0"/>
              <a:t> limits of approach)</a:t>
            </a:r>
          </a:p>
          <a:p>
            <a:pPr lvl="2"/>
            <a:r>
              <a:rPr lang="en-US" sz="1400" dirty="0"/>
              <a:t>Evidence that programs have been modified to address stakeholder and societal impacts</a:t>
            </a:r>
            <a:endParaRPr lang="en-US" sz="1400" dirty="0"/>
          </a:p>
        </p:txBody>
      </p:sp>
    </p:spTree>
    <p:extLst>
      <p:ext uri="{BB962C8B-B14F-4D97-AF65-F5344CB8AC3E}">
        <p14:creationId xmlns:p14="http://schemas.microsoft.com/office/powerpoint/2010/main" val="390539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008000"/>
                </a:solidFill>
              </a:rPr>
              <a:t>Technical Requirements</a:t>
            </a:r>
            <a:endParaRPr lang="en-US" dirty="0">
              <a:solidFill>
                <a:srgbClr val="008000"/>
              </a:solidFill>
            </a:endParaRPr>
          </a:p>
        </p:txBody>
      </p:sp>
      <p:sp>
        <p:nvSpPr>
          <p:cNvPr id="3" name="Content Placeholder 2"/>
          <p:cNvSpPr>
            <a:spLocks noGrp="1"/>
          </p:cNvSpPr>
          <p:nvPr>
            <p:ph idx="1"/>
          </p:nvPr>
        </p:nvSpPr>
        <p:spPr>
          <a:xfrm>
            <a:off x="609600" y="990600"/>
            <a:ext cx="7772400" cy="4876800"/>
          </a:xfrm>
        </p:spPr>
        <p:txBody>
          <a:bodyPr>
            <a:normAutofit/>
          </a:bodyPr>
          <a:lstStyle/>
          <a:p>
            <a:pPr lvl="2">
              <a:buNone/>
            </a:pPr>
            <a:endParaRPr lang="en-US" sz="800" dirty="0" smtClean="0"/>
          </a:p>
          <a:p>
            <a:pPr lvl="2">
              <a:buNone/>
            </a:pPr>
            <a:endParaRPr lang="en-US" sz="1200" dirty="0" smtClean="0"/>
          </a:p>
          <a:p>
            <a:pPr lvl="1"/>
            <a:r>
              <a:rPr lang="en-US" sz="1800" dirty="0" smtClean="0"/>
              <a:t>Principle #7: Compilation of a Broad Array of Treatment Techniques</a:t>
            </a:r>
          </a:p>
          <a:p>
            <a:pPr lvl="2"/>
            <a:r>
              <a:rPr lang="en-US" sz="1400" dirty="0"/>
              <a:t>Use a wide variety of treatments, manual, mechanical, herbicide</a:t>
            </a:r>
          </a:p>
          <a:p>
            <a:pPr lvl="2"/>
            <a:r>
              <a:rPr lang="en-US" sz="1400" dirty="0"/>
              <a:t>Methods are continually improved</a:t>
            </a:r>
          </a:p>
          <a:p>
            <a:pPr lvl="2"/>
            <a:r>
              <a:rPr lang="en-US" sz="1400" dirty="0"/>
              <a:t>Equipment and technology up to date and adequately </a:t>
            </a:r>
            <a:r>
              <a:rPr lang="en-US" sz="1400" dirty="0" smtClean="0"/>
              <a:t>maintained</a:t>
            </a:r>
          </a:p>
          <a:p>
            <a:pPr marL="914400" lvl="2" indent="0">
              <a:buNone/>
            </a:pPr>
            <a:endParaRPr lang="en-US" sz="1400" dirty="0"/>
          </a:p>
          <a:p>
            <a:pPr lvl="1"/>
            <a:r>
              <a:rPr lang="en-US" sz="1800" dirty="0"/>
              <a:t>Principle #8: Accounting for Economic and Ecological Effects of Treatment</a:t>
            </a:r>
          </a:p>
          <a:p>
            <a:pPr lvl="2"/>
            <a:r>
              <a:rPr lang="en-US" sz="1200" i="1" dirty="0"/>
              <a:t> </a:t>
            </a:r>
            <a:r>
              <a:rPr lang="en-US" sz="1400" dirty="0"/>
              <a:t>water resources protected</a:t>
            </a:r>
          </a:p>
          <a:p>
            <a:pPr lvl="2"/>
            <a:r>
              <a:rPr lang="en-US" sz="1400" dirty="0"/>
              <a:t>Wildlife and habitat</a:t>
            </a:r>
          </a:p>
          <a:p>
            <a:pPr lvl="2"/>
            <a:r>
              <a:rPr lang="en-US" sz="1400" dirty="0"/>
              <a:t>Endangered species</a:t>
            </a:r>
          </a:p>
          <a:p>
            <a:pPr lvl="2"/>
            <a:r>
              <a:rPr lang="en-US" sz="1400" dirty="0"/>
              <a:t>Invasive plants</a:t>
            </a:r>
          </a:p>
          <a:p>
            <a:pPr lvl="2"/>
            <a:r>
              <a:rPr lang="en-US" sz="1400" dirty="0"/>
              <a:t>Esthetics considered</a:t>
            </a:r>
          </a:p>
          <a:p>
            <a:pPr lvl="2"/>
            <a:r>
              <a:rPr lang="en-US" sz="1400" dirty="0"/>
              <a:t>Cultural resources and First Nations</a:t>
            </a:r>
          </a:p>
          <a:p>
            <a:pPr lvl="2"/>
            <a:r>
              <a:rPr lang="en-US" sz="1400" dirty="0"/>
              <a:t>Spill response plans</a:t>
            </a:r>
          </a:p>
          <a:p>
            <a:pPr lvl="2"/>
            <a:r>
              <a:rPr lang="en-US" sz="1400" dirty="0"/>
              <a:t>Selective treatments to enhance compatible </a:t>
            </a:r>
            <a:r>
              <a:rPr lang="en-US" sz="1400" dirty="0" smtClean="0"/>
              <a:t>vegetation</a:t>
            </a:r>
          </a:p>
          <a:p>
            <a:pPr lvl="2"/>
            <a:endParaRPr lang="en-US" sz="1400" dirty="0"/>
          </a:p>
          <a:p>
            <a:pPr lvl="2">
              <a:buNone/>
            </a:pPr>
            <a:endParaRPr lang="en-US" sz="1400" dirty="0" smtClean="0"/>
          </a:p>
        </p:txBody>
      </p:sp>
    </p:spTree>
    <p:extLst>
      <p:ext uri="{BB962C8B-B14F-4D97-AF65-F5344CB8AC3E}">
        <p14:creationId xmlns:p14="http://schemas.microsoft.com/office/powerpoint/2010/main" val="429120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Technical Requirements</a:t>
            </a:r>
            <a:endParaRPr lang="en-US" dirty="0">
              <a:solidFill>
                <a:srgbClr val="008000"/>
              </a:solidFill>
            </a:endParaRPr>
          </a:p>
        </p:txBody>
      </p:sp>
      <p:sp>
        <p:nvSpPr>
          <p:cNvPr id="3" name="Content Placeholder 2"/>
          <p:cNvSpPr>
            <a:spLocks noGrp="1"/>
          </p:cNvSpPr>
          <p:nvPr>
            <p:ph idx="1"/>
          </p:nvPr>
        </p:nvSpPr>
        <p:spPr/>
        <p:txBody>
          <a:bodyPr>
            <a:normAutofit/>
          </a:bodyPr>
          <a:lstStyle/>
          <a:p>
            <a:pPr lvl="2"/>
            <a:endParaRPr lang="en-US" sz="800" dirty="0" smtClean="0"/>
          </a:p>
          <a:p>
            <a:pPr lvl="1"/>
            <a:r>
              <a:rPr lang="en-US" sz="1800" dirty="0"/>
              <a:t>Principle #9: Site-Specific Implementation of Treatments</a:t>
            </a:r>
          </a:p>
          <a:p>
            <a:pPr lvl="2"/>
            <a:r>
              <a:rPr lang="en-US" sz="1400" dirty="0"/>
              <a:t>Land management units defined</a:t>
            </a:r>
          </a:p>
          <a:p>
            <a:pPr lvl="2"/>
            <a:r>
              <a:rPr lang="en-US" sz="1400" dirty="0"/>
              <a:t>Site specific treatments based on surveys and site assessment</a:t>
            </a:r>
          </a:p>
          <a:p>
            <a:pPr lvl="2">
              <a:buNone/>
            </a:pPr>
            <a:endParaRPr lang="en-US" sz="1200" dirty="0" smtClean="0"/>
          </a:p>
          <a:p>
            <a:pPr lvl="1"/>
            <a:r>
              <a:rPr lang="en-US" sz="1800" dirty="0" smtClean="0"/>
              <a:t>Principle #10: Adaptive Management and Monitoring</a:t>
            </a:r>
          </a:p>
          <a:p>
            <a:pPr lvl="2"/>
            <a:r>
              <a:rPr lang="en-US" sz="1400" dirty="0"/>
              <a:t>Monitoring program in place</a:t>
            </a:r>
          </a:p>
          <a:p>
            <a:pPr lvl="2"/>
            <a:r>
              <a:rPr lang="en-US" sz="1400" dirty="0"/>
              <a:t>Audits of work and quality control</a:t>
            </a:r>
          </a:p>
          <a:p>
            <a:pPr lvl="2"/>
            <a:r>
              <a:rPr lang="en-US" sz="1400" dirty="0"/>
              <a:t>Performance indicators</a:t>
            </a:r>
          </a:p>
          <a:p>
            <a:pPr marL="914400" lvl="2" indent="0">
              <a:buNone/>
            </a:pPr>
            <a:endParaRPr lang="en-US" dirty="0"/>
          </a:p>
        </p:txBody>
      </p:sp>
    </p:spTree>
    <p:extLst>
      <p:ext uri="{BB962C8B-B14F-4D97-AF65-F5344CB8AC3E}">
        <p14:creationId xmlns:p14="http://schemas.microsoft.com/office/powerpoint/2010/main" val="306238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4278"/>
            <a:ext cx="2743200" cy="841122"/>
          </a:xfrm>
        </p:spPr>
        <p:txBody>
          <a:bodyPr>
            <a:normAutofit fontScale="90000"/>
          </a:bodyPr>
          <a:lstStyle/>
          <a:p>
            <a:r>
              <a:rPr lang="en-US" sz="2400" dirty="0"/>
              <a:t>Rights-of-Stewards Accreditation Program</a:t>
            </a:r>
          </a:p>
        </p:txBody>
      </p:sp>
      <p:pic>
        <p:nvPicPr>
          <p:cNvPr id="6" name="Picture 2" descr="http://www.rowstewardship.org/logos/rowsc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7581"/>
            <a:ext cx="1730828" cy="175168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rowstewardship.org/website/var/tmp/thumb_1554__auto_db36436068824ede665aca0d56e2f83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1905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rowstewardship.org/logos/ap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3418765"/>
            <a:ext cx="1095375" cy="39052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rowstewardship.org/website/var/tmp/thumb_1534__auto_4a279c6b72a78b76484f2bbaf64b4226.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703509" y="2142317"/>
            <a:ext cx="1097090" cy="87767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rowstewardship.org/website/var/tmp/thumb_1553__auto_b6ef0c10ed9cea2ee6aed0cf498d6e1a.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208" y="1756375"/>
            <a:ext cx="19050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rowstewardship.org/website/var/tmp/thumb_1533__auto_af0b196542c2a19b54ac3ff8a822aba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418765"/>
            <a:ext cx="1152525" cy="127664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www.rowstewardship.org/logos/nypa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320" y="5257800"/>
            <a:ext cx="2892684" cy="648827"/>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www.rowstewardship.org/logos/velco_logo_ne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8789" y="4329115"/>
            <a:ext cx="24003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6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008000"/>
                </a:solidFill>
              </a:rPr>
              <a:t>Approved ROWSC Marketing Statement </a:t>
            </a:r>
            <a:endParaRPr lang="en-US" dirty="0">
              <a:solidFill>
                <a:srgbClr val="008000"/>
              </a:solidFill>
            </a:endParaRPr>
          </a:p>
        </p:txBody>
      </p:sp>
      <p:sp>
        <p:nvSpPr>
          <p:cNvPr id="7" name="Content Placeholder 6"/>
          <p:cNvSpPr>
            <a:spLocks noGrp="1"/>
          </p:cNvSpPr>
          <p:nvPr>
            <p:ph sz="half" idx="1"/>
          </p:nvPr>
        </p:nvSpPr>
        <p:spPr/>
        <p:txBody>
          <a:bodyPr>
            <a:normAutofit/>
          </a:bodyPr>
          <a:lstStyle/>
          <a:p>
            <a:pPr marL="0" indent="0">
              <a:buNone/>
            </a:pPr>
            <a:r>
              <a:rPr lang="en-US" smtClean="0"/>
              <a:t>(insert utility name) is </a:t>
            </a:r>
            <a:r>
              <a:rPr lang="en-US" dirty="0" smtClean="0"/>
              <a:t>recognized as a “Right-of-Way Steward Utility” through the accreditation program of the Right-of-Way Stewardship Council. For </a:t>
            </a:r>
            <a:r>
              <a:rPr lang="en-US" dirty="0"/>
              <a:t>m</a:t>
            </a:r>
            <a:r>
              <a:rPr lang="en-US" dirty="0" smtClean="0"/>
              <a:t>ore information, visit:</a:t>
            </a:r>
          </a:p>
          <a:p>
            <a:pPr marL="0" indent="0">
              <a:buNone/>
            </a:pPr>
            <a:r>
              <a:rPr lang="en-US" dirty="0" smtClean="0"/>
              <a:t>http://</a:t>
            </a:r>
            <a:r>
              <a:rPr lang="en-US" dirty="0" err="1" smtClean="0"/>
              <a:t>www.rowstewardship.org</a:t>
            </a:r>
            <a:r>
              <a:rPr lang="en-US" dirty="0" smtClean="0"/>
              <a:t>/</a:t>
            </a:r>
            <a:endParaRPr lang="en-US" dirty="0"/>
          </a:p>
        </p:txBody>
      </p:sp>
      <p:pic>
        <p:nvPicPr>
          <p:cNvPr id="9" name="Content Placeholder 8"/>
          <p:cNvPicPr>
            <a:picLocks noGrp="1" noChangeAspect="1"/>
          </p:cNvPicPr>
          <p:nvPr>
            <p:ph sz="half" idx="2"/>
          </p:nvPr>
        </p:nvPicPr>
        <p:blipFill>
          <a:blip r:embed="rId2"/>
          <a:srcRect t="12551" b="12551"/>
          <a:stretch>
            <a:fillRect/>
          </a:stretch>
        </p:blipFill>
        <p:spPr/>
      </p:pic>
    </p:spTree>
    <p:extLst>
      <p:ext uri="{BB962C8B-B14F-4D97-AF65-F5344CB8AC3E}">
        <p14:creationId xmlns:p14="http://schemas.microsoft.com/office/powerpoint/2010/main" val="323899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00" y="101600"/>
            <a:ext cx="8153400" cy="1329595"/>
          </a:xfrm>
        </p:spPr>
        <p:txBody>
          <a:bodyPr/>
          <a:lstStyle/>
          <a:p>
            <a:r>
              <a:rPr lang="en-US" dirty="0"/>
              <a:t>Utility Rights-of-Way Management</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77" y="1129031"/>
            <a:ext cx="7937923" cy="5249950"/>
          </a:xfrm>
          <a:prstGeom prst="rect">
            <a:avLst/>
          </a:prstGeom>
        </p:spPr>
      </p:pic>
      <p:sp>
        <p:nvSpPr>
          <p:cNvPr id="6" name="Freeform 5"/>
          <p:cNvSpPr/>
          <p:nvPr/>
        </p:nvSpPr>
        <p:spPr bwMode="auto">
          <a:xfrm>
            <a:off x="1547446" y="2883877"/>
            <a:ext cx="5036234" cy="2983736"/>
          </a:xfrm>
          <a:custGeom>
            <a:avLst/>
            <a:gdLst>
              <a:gd name="connsiteX0" fmla="*/ 0 w 5036234"/>
              <a:gd name="connsiteY0" fmla="*/ 0 h 2983736"/>
              <a:gd name="connsiteX1" fmla="*/ 2363372 w 5036234"/>
              <a:gd name="connsiteY1" fmla="*/ 2982351 h 2983736"/>
              <a:gd name="connsiteX2" fmla="*/ 5036234 w 5036234"/>
              <a:gd name="connsiteY2" fmla="*/ 422031 h 2983736"/>
              <a:gd name="connsiteX3" fmla="*/ 5036234 w 5036234"/>
              <a:gd name="connsiteY3" fmla="*/ 422031 h 2983736"/>
            </a:gdLst>
            <a:ahLst/>
            <a:cxnLst>
              <a:cxn ang="0">
                <a:pos x="connsiteX0" y="connsiteY0"/>
              </a:cxn>
              <a:cxn ang="0">
                <a:pos x="connsiteX1" y="connsiteY1"/>
              </a:cxn>
              <a:cxn ang="0">
                <a:pos x="connsiteX2" y="connsiteY2"/>
              </a:cxn>
              <a:cxn ang="0">
                <a:pos x="connsiteX3" y="connsiteY3"/>
              </a:cxn>
            </a:cxnLst>
            <a:rect l="l" t="t" r="r" b="b"/>
            <a:pathLst>
              <a:path w="5036234" h="2983736">
                <a:moveTo>
                  <a:pt x="0" y="0"/>
                </a:moveTo>
                <a:cubicBezTo>
                  <a:pt x="762000" y="1456006"/>
                  <a:pt x="1524000" y="2912013"/>
                  <a:pt x="2363372" y="2982351"/>
                </a:cubicBezTo>
                <a:cubicBezTo>
                  <a:pt x="3202744" y="3052689"/>
                  <a:pt x="5036234" y="422031"/>
                  <a:pt x="5036234" y="422031"/>
                </a:cubicBezTo>
                <a:lnTo>
                  <a:pt x="5036234" y="422031"/>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Freeform 7"/>
          <p:cNvSpPr/>
          <p:nvPr/>
        </p:nvSpPr>
        <p:spPr bwMode="auto">
          <a:xfrm>
            <a:off x="2335237" y="3108960"/>
            <a:ext cx="1322363" cy="2278966"/>
          </a:xfrm>
          <a:custGeom>
            <a:avLst/>
            <a:gdLst>
              <a:gd name="connsiteX0" fmla="*/ 0 w 1322363"/>
              <a:gd name="connsiteY0" fmla="*/ 0 h 2278966"/>
              <a:gd name="connsiteX1" fmla="*/ 1322363 w 1322363"/>
              <a:gd name="connsiteY1" fmla="*/ 2278966 h 2278966"/>
              <a:gd name="connsiteX2" fmla="*/ 1322363 w 1322363"/>
              <a:gd name="connsiteY2" fmla="*/ 2278966 h 2278966"/>
            </a:gdLst>
            <a:ahLst/>
            <a:cxnLst>
              <a:cxn ang="0">
                <a:pos x="connsiteX0" y="connsiteY0"/>
              </a:cxn>
              <a:cxn ang="0">
                <a:pos x="connsiteX1" y="connsiteY1"/>
              </a:cxn>
              <a:cxn ang="0">
                <a:pos x="connsiteX2" y="connsiteY2"/>
              </a:cxn>
            </a:cxnLst>
            <a:rect l="l" t="t" r="r" b="b"/>
            <a:pathLst>
              <a:path w="1322363" h="2278966">
                <a:moveTo>
                  <a:pt x="0" y="0"/>
                </a:moveTo>
                <a:lnTo>
                  <a:pt x="1322363" y="2278966"/>
                </a:lnTo>
                <a:lnTo>
                  <a:pt x="1322363" y="2278966"/>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13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About the ROW Stewardship Council </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The ROW accreditation program establishes standards for responsible vegetation management programs along corridors </a:t>
            </a:r>
          </a:p>
          <a:p>
            <a:r>
              <a:rPr lang="en-US" dirty="0" smtClean="0"/>
              <a:t>Promotes the application of IVM and BMPs to utility vegetation managers </a:t>
            </a:r>
          </a:p>
          <a:p>
            <a:r>
              <a:rPr lang="en-US" dirty="0" smtClean="0"/>
              <a:t>Maintain power system reliability and address ecological concerns </a:t>
            </a:r>
            <a:endParaRPr lang="en-US" dirty="0"/>
          </a:p>
        </p:txBody>
      </p:sp>
    </p:spTree>
    <p:extLst>
      <p:ext uri="{BB962C8B-B14F-4D97-AF65-F5344CB8AC3E}">
        <p14:creationId xmlns:p14="http://schemas.microsoft.com/office/powerpoint/2010/main" val="414197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About the ROW Stewardship Council</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Provides the opportunity for companies and corporations to demonstrate their commitment to environmental stewardship</a:t>
            </a:r>
          </a:p>
          <a:p>
            <a:r>
              <a:rPr lang="en-US" dirty="0" smtClean="0"/>
              <a:t>Third party recognition conveys credibility and brings recognition to IVM programs </a:t>
            </a:r>
          </a:p>
          <a:p>
            <a:r>
              <a:rPr lang="en-US" dirty="0" smtClean="0"/>
              <a:t>Benefits of accreditation can impact industry, communities, stakeholders, and agencies </a:t>
            </a:r>
            <a:endParaRPr lang="en-US" dirty="0"/>
          </a:p>
        </p:txBody>
      </p:sp>
    </p:spTree>
    <p:extLst>
      <p:ext uri="{BB962C8B-B14F-4D97-AF65-F5344CB8AC3E}">
        <p14:creationId xmlns:p14="http://schemas.microsoft.com/office/powerpoint/2010/main" val="248463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About the ROW Stewardship Council</a:t>
            </a:r>
            <a:endParaRPr lang="en-US" dirty="0">
              <a:solidFill>
                <a:srgbClr val="008000"/>
              </a:solidFill>
            </a:endParaRPr>
          </a:p>
        </p:txBody>
      </p:sp>
      <p:sp>
        <p:nvSpPr>
          <p:cNvPr id="3" name="Content Placeholder 2"/>
          <p:cNvSpPr>
            <a:spLocks noGrp="1"/>
          </p:cNvSpPr>
          <p:nvPr>
            <p:ph sz="half" idx="1"/>
          </p:nvPr>
        </p:nvSpPr>
        <p:spPr/>
        <p:txBody>
          <a:bodyPr>
            <a:normAutofit fontScale="92500"/>
          </a:bodyPr>
          <a:lstStyle/>
          <a:p>
            <a:r>
              <a:rPr lang="en-US" dirty="0" smtClean="0"/>
              <a:t>ROWSC model follows the lead of the Electric Power Research Institute’s standards of assessing performance of  IVM on ROWs</a:t>
            </a:r>
          </a:p>
          <a:p>
            <a:r>
              <a:rPr lang="en-US" dirty="0" smtClean="0"/>
              <a:t>Informed by programs in forestry </a:t>
            </a:r>
          </a:p>
          <a:p>
            <a:pPr lvl="1"/>
            <a:r>
              <a:rPr lang="en-US" dirty="0" smtClean="0"/>
              <a:t>Forest Stewardship Council</a:t>
            </a:r>
          </a:p>
          <a:p>
            <a:pPr lvl="1"/>
            <a:r>
              <a:rPr lang="en-US" dirty="0" smtClean="0"/>
              <a:t>Sustainable Forestry Initiative </a:t>
            </a:r>
          </a:p>
          <a:p>
            <a:endParaRPr lang="en-US" dirty="0"/>
          </a:p>
        </p:txBody>
      </p:sp>
      <p:pic>
        <p:nvPicPr>
          <p:cNvPr id="5"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0364" r="20364"/>
          <a:stretch>
            <a:fillRect/>
          </a:stretch>
        </p:blipFill>
        <p:spPr>
          <a:prstGeom prst="rect">
            <a:avLst/>
          </a:prstGeom>
        </p:spPr>
      </p:pic>
    </p:spTree>
    <p:extLst>
      <p:ext uri="{BB962C8B-B14F-4D97-AF65-F5344CB8AC3E}">
        <p14:creationId xmlns:p14="http://schemas.microsoft.com/office/powerpoint/2010/main" val="19061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ROWSC Board and Committees</a:t>
            </a:r>
            <a:endParaRPr lang="en-US" dirty="0"/>
          </a:p>
        </p:txBody>
      </p:sp>
      <p:pic>
        <p:nvPicPr>
          <p:cNvPr id="3074" name="Picture 2" descr="C:\Users\jdisorda\Desktop\Capture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63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disorda\Desktop\Captur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59652"/>
            <a:ext cx="8264935" cy="57665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27800" y="5207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1318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68328"/>
            <a:ext cx="5098465" cy="3823849"/>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4854" y="3555521"/>
            <a:ext cx="4392072" cy="330247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9862" y="3352800"/>
            <a:ext cx="3799093" cy="35052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833" t="3959" r="23333" b="9860"/>
          <a:stretch/>
        </p:blipFill>
        <p:spPr>
          <a:xfrm>
            <a:off x="5098465" y="1"/>
            <a:ext cx="4039784" cy="4704161"/>
          </a:xfrm>
          <a:prstGeom prst="rect">
            <a:avLst/>
          </a:prstGeom>
        </p:spPr>
      </p:pic>
    </p:spTree>
    <p:extLst>
      <p:ext uri="{BB962C8B-B14F-4D97-AF65-F5344CB8AC3E}">
        <p14:creationId xmlns:p14="http://schemas.microsoft.com/office/powerpoint/2010/main" val="169193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TotalTime>
  <Words>950</Words>
  <Application>Microsoft Office PowerPoint</Application>
  <PresentationFormat>On-screen Show (4:3)</PresentationFormat>
  <Paragraphs>134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ROW Stewardship Council  Professional Vegetation Management Accreditation </vt:lpstr>
      <vt:lpstr>About the ROW Stewardship Council </vt:lpstr>
      <vt:lpstr>Utility Rights-of-Way Management</vt:lpstr>
      <vt:lpstr>About the ROW Stewardship Council </vt:lpstr>
      <vt:lpstr>About the ROW Stewardship Council</vt:lpstr>
      <vt:lpstr>About the ROW Stewardship Council</vt:lpstr>
      <vt:lpstr>ROWSC Board and Committees</vt:lpstr>
      <vt:lpstr>PowerPoint Presentation</vt:lpstr>
      <vt:lpstr>PowerPoint Presentation</vt:lpstr>
      <vt:lpstr>Program</vt:lpstr>
      <vt:lpstr>Benefits of Accreditation </vt:lpstr>
      <vt:lpstr>Benefits of Accreditation </vt:lpstr>
      <vt:lpstr>Utility Vegetation Management</vt:lpstr>
      <vt:lpstr>Benefits of Accreditation </vt:lpstr>
      <vt:lpstr>Benefits of Accreditation </vt:lpstr>
      <vt:lpstr>How to Become Accredited </vt:lpstr>
      <vt:lpstr>How to Become Accredited </vt:lpstr>
      <vt:lpstr>Time Required </vt:lpstr>
      <vt:lpstr>Technical Requirements</vt:lpstr>
      <vt:lpstr>Technical Requirements</vt:lpstr>
      <vt:lpstr>Technical Requirements</vt:lpstr>
      <vt:lpstr>Technical Requirements</vt:lpstr>
      <vt:lpstr>Rights-of-Stewards Accreditation Program</vt:lpstr>
      <vt:lpstr>Approved ROWSC Marketing Statement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ROW Stewardship Council  Professional Vegetation Management Accreditation </dc:title>
  <dc:creator>Gwen Shrimpton</dc:creator>
  <cp:lastModifiedBy>Bock, Kristine</cp:lastModifiedBy>
  <cp:revision>39</cp:revision>
  <cp:lastPrinted>2016-10-27T21:09:27Z</cp:lastPrinted>
  <dcterms:created xsi:type="dcterms:W3CDTF">2016-10-24T17:29:23Z</dcterms:created>
  <dcterms:modified xsi:type="dcterms:W3CDTF">2016-11-08T18:05:27Z</dcterms:modified>
</cp:coreProperties>
</file>