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57" r:id="rId3"/>
    <p:sldId id="258" r:id="rId4"/>
    <p:sldId id="328" r:id="rId5"/>
    <p:sldId id="294" r:id="rId6"/>
    <p:sldId id="282" r:id="rId7"/>
    <p:sldId id="288" r:id="rId8"/>
    <p:sldId id="308" r:id="rId9"/>
    <p:sldId id="295" r:id="rId10"/>
    <p:sldId id="303" r:id="rId11"/>
    <p:sldId id="304" r:id="rId12"/>
    <p:sldId id="305" r:id="rId13"/>
    <p:sldId id="306" r:id="rId14"/>
    <p:sldId id="279" r:id="rId15"/>
    <p:sldId id="283" r:id="rId16"/>
    <p:sldId id="300" r:id="rId17"/>
    <p:sldId id="301" r:id="rId18"/>
    <p:sldId id="329" r:id="rId19"/>
    <p:sldId id="296" r:id="rId20"/>
    <p:sldId id="265" r:id="rId21"/>
    <p:sldId id="291" r:id="rId22"/>
    <p:sldId id="292" r:id="rId23"/>
    <p:sldId id="266" r:id="rId24"/>
    <p:sldId id="330" r:id="rId25"/>
    <p:sldId id="260" r:id="rId26"/>
    <p:sldId id="278" r:id="rId27"/>
    <p:sldId id="309" r:id="rId28"/>
    <p:sldId id="311" r:id="rId29"/>
    <p:sldId id="271" r:id="rId30"/>
    <p:sldId id="297" r:id="rId31"/>
    <p:sldId id="326" r:id="rId32"/>
    <p:sldId id="327" r:id="rId33"/>
    <p:sldId id="272" r:id="rId34"/>
    <p:sldId id="298" r:id="rId35"/>
    <p:sldId id="331" r:id="rId36"/>
    <p:sldId id="263" r:id="rId37"/>
    <p:sldId id="261" r:id="rId38"/>
    <p:sldId id="262" r:id="rId39"/>
    <p:sldId id="312" r:id="rId40"/>
    <p:sldId id="313" r:id="rId41"/>
    <p:sldId id="317" r:id="rId42"/>
    <p:sldId id="318" r:id="rId43"/>
    <p:sldId id="320" r:id="rId44"/>
    <p:sldId id="314" r:id="rId45"/>
    <p:sldId id="316" r:id="rId46"/>
    <p:sldId id="322" r:id="rId47"/>
    <p:sldId id="323" r:id="rId48"/>
    <p:sldId id="324" r:id="rId49"/>
    <p:sldId id="325" r:id="rId50"/>
    <p:sldId id="332"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43A"/>
    <a:srgbClr val="F19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0764" autoAdjust="0"/>
  </p:normalViewPr>
  <p:slideViewPr>
    <p:cSldViewPr>
      <p:cViewPr>
        <p:scale>
          <a:sx n="66" d="100"/>
          <a:sy n="66" d="100"/>
        </p:scale>
        <p:origin x="-1002" y="-20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F237460E-6DC7-4381-9BD0-A9F421FD3DE2}" type="datetimeFigureOut">
              <a:rPr lang="en-CA" smtClean="0"/>
              <a:t>29/10/2014</a:t>
            </a:fld>
            <a:endParaRPr lang="en-CA"/>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7D53644F-AD32-4835-AFF5-9BB9CA7AE53D}" type="slidenum">
              <a:rPr lang="en-CA" smtClean="0"/>
              <a:t>‹#›</a:t>
            </a:fld>
            <a:endParaRPr lang="en-CA"/>
          </a:p>
        </p:txBody>
      </p:sp>
    </p:spTree>
    <p:extLst>
      <p:ext uri="{BB962C8B-B14F-4D97-AF65-F5344CB8AC3E}">
        <p14:creationId xmlns:p14="http://schemas.microsoft.com/office/powerpoint/2010/main" val="2172197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4CA0EF91-1F2E-46B6-ADD8-90B0245B9836}" type="datetimeFigureOut">
              <a:rPr lang="en-CA" smtClean="0"/>
              <a:pPr/>
              <a:t>29/10/2014</a:t>
            </a:fld>
            <a:endParaRPr lang="en-CA"/>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9217A99D-B3C5-4FF4-A0A4-73AAFCC7FBAF}" type="slidenum">
              <a:rPr lang="en-CA" smtClean="0"/>
              <a:pPr/>
              <a:t>‹#›</a:t>
            </a:fld>
            <a:endParaRPr lang="en-CA"/>
          </a:p>
        </p:txBody>
      </p:sp>
    </p:spTree>
    <p:extLst>
      <p:ext uri="{BB962C8B-B14F-4D97-AF65-F5344CB8AC3E}">
        <p14:creationId xmlns:p14="http://schemas.microsoft.com/office/powerpoint/2010/main" val="1811244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Thank</a:t>
            </a:r>
            <a:r>
              <a:rPr lang="en-CA" baseline="0" dirty="0" smtClean="0"/>
              <a:t> you to the organizers for allowing me the opportunity to speak to you today.</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two</a:t>
            </a:r>
            <a:r>
              <a:rPr lang="en-CA" baseline="0" dirty="0" smtClean="0"/>
              <a:t> main factors that determine effective application as demonstrated by the Spray Drift Task Force – wind and release or drop height.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Both speed and direction</a:t>
            </a:r>
            <a:r>
              <a:rPr lang="en-CA" baseline="0" dirty="0" smtClean="0"/>
              <a:t> of wind influence droplet movement. If the whole pattern shifts it is known as ‘displacement’, if only parts of the pattern moves then it is known as ‘drift’. The distance from nozzle to the target vegetation influences displacement and/or drift. The larger the distance between nozzle and target the longer wind and other weather or aircraft factors can affect the pattern.</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chart illustrates</a:t>
            </a:r>
            <a:r>
              <a:rPr lang="en-CA" baseline="0" dirty="0" smtClean="0"/>
              <a:t> the effect of three different wind speeds on deposition using the same nozzle type. </a:t>
            </a:r>
            <a:r>
              <a:rPr lang="en-CA" baseline="0" dirty="0" smtClean="0">
                <a:solidFill>
                  <a:srgbClr val="FF0000"/>
                </a:solidFill>
              </a:rPr>
              <a:t>{Click to advance slide} </a:t>
            </a:r>
            <a:r>
              <a:rPr lang="en-CA" baseline="0" dirty="0" smtClean="0"/>
              <a:t>This portion of the spray material is not landing on the target vegetation.</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r>
              <a:rPr lang="en-CA" dirty="0" smtClean="0"/>
              <a:t>This chart illustrates</a:t>
            </a:r>
            <a:r>
              <a:rPr lang="en-CA" baseline="0" dirty="0" smtClean="0"/>
              <a:t> the effect of drop height on deposition using the same nozzle type at two wind speeds. </a:t>
            </a:r>
            <a:r>
              <a:rPr lang="en-CA" baseline="0" dirty="0" smtClean="0">
                <a:solidFill>
                  <a:srgbClr val="FF0000"/>
                </a:solidFill>
              </a:rPr>
              <a:t>{Click to advance slide} </a:t>
            </a:r>
            <a:r>
              <a:rPr lang="en-CA" baseline="0" dirty="0" smtClean="0"/>
              <a:t>This portion of the spray material is not landing on the target vegetation.</a:t>
            </a:r>
            <a:endParaRPr lang="en-CA" dirty="0" smtClean="0"/>
          </a:p>
        </p:txBody>
      </p:sp>
      <p:sp>
        <p:nvSpPr>
          <p:cNvPr id="4" name="Slide Number Placeholder 3"/>
          <p:cNvSpPr>
            <a:spLocks noGrp="1"/>
          </p:cNvSpPr>
          <p:nvPr>
            <p:ph type="sldNum" sz="quarter" idx="10"/>
          </p:nvPr>
        </p:nvSpPr>
        <p:spPr/>
        <p:txBody>
          <a:bodyPr/>
          <a:lstStyle/>
          <a:p>
            <a:fld id="{9217A99D-B3C5-4FF4-A0A4-73AAFCC7FBAF}"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previous</a:t>
            </a:r>
            <a:r>
              <a:rPr lang="en-CA" baseline="0" dirty="0" smtClean="0"/>
              <a:t> slides describing deposition are significantly affected by the application system or configuration. Deposition is the realized application rate. Given the drop heights of aerial application this is particularly critical as it allows more time for meteorological conditions to affect the spray droplets.</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illustrates the influence of droplet size on the potential distance</a:t>
            </a:r>
            <a:r>
              <a:rPr lang="en-CA" baseline="0" dirty="0" smtClean="0"/>
              <a:t> of drift or displacement. Remembering back to the slide on uniform droplet size </a:t>
            </a:r>
            <a:r>
              <a:rPr lang="en-CA" baseline="0" dirty="0" err="1" smtClean="0"/>
              <a:t>Accuflo</a:t>
            </a:r>
            <a:r>
              <a:rPr lang="en-CA" baseline="0" dirty="0" smtClean="0"/>
              <a:t> nozzles produce on average 1,000 micron droplets where as </a:t>
            </a:r>
            <a:r>
              <a:rPr lang="en-CA" baseline="0" dirty="0" err="1" smtClean="0"/>
              <a:t>Diskcore</a:t>
            </a:r>
            <a:r>
              <a:rPr lang="en-CA" baseline="0" dirty="0" smtClean="0"/>
              <a:t> nozzles are in the order of 400 microns with many in the ‘fine spray’ region.</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It</a:t>
            </a:r>
            <a:r>
              <a:rPr lang="en-CA" baseline="0" dirty="0" smtClean="0"/>
              <a:t> is important to understand the difference between nominal and realized application rates. The nominal rate is what we are mixing to – for example 3 litres of </a:t>
            </a:r>
            <a:r>
              <a:rPr lang="en-CA" baseline="0" dirty="0" err="1" smtClean="0"/>
              <a:t>VisionMax</a:t>
            </a:r>
            <a:r>
              <a:rPr lang="en-CA" baseline="0" dirty="0" smtClean="0"/>
              <a:t> in 35 litres of solution per hectare. The realized rate is that proportion of the solution that reaches the plant especially leaves and green bark.</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 example</a:t>
            </a:r>
            <a:r>
              <a:rPr lang="en-CA" baseline="0" dirty="0" smtClean="0"/>
              <a:t> of realized rates from two nozzle types using a nominal rate of 3 litres per hectare. The realized rate for </a:t>
            </a:r>
            <a:r>
              <a:rPr lang="en-CA" baseline="0" dirty="0" err="1" smtClean="0"/>
              <a:t>Diskcore</a:t>
            </a:r>
            <a:r>
              <a:rPr lang="en-CA" baseline="0" dirty="0" smtClean="0"/>
              <a:t> nozzles could be 2.7 where as for </a:t>
            </a:r>
            <a:r>
              <a:rPr lang="en-CA" baseline="0" dirty="0" err="1" smtClean="0"/>
              <a:t>Accuflo</a:t>
            </a:r>
            <a:r>
              <a:rPr lang="en-CA" baseline="0" dirty="0" smtClean="0"/>
              <a:t> it could be 2.9 litres per hectare.</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talk about uptake now.</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need to keep droplets on the leaf</a:t>
            </a:r>
            <a:r>
              <a:rPr lang="en-CA" baseline="0" dirty="0" smtClean="0"/>
              <a:t> in order for the chemical to be taken in by the plant. Moisture or frost on the leaf surface can cause the droplet to be shed from the leaf surface.</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the cascade of events that must</a:t>
            </a:r>
            <a:r>
              <a:rPr lang="en-CA" baseline="0" dirty="0" smtClean="0"/>
              <a:t> occur for herbicides to be effective. This is the outline of my presentation this afternoon.</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picture of wet foliage at</a:t>
            </a:r>
            <a:r>
              <a:rPr lang="en-CA" baseline="0" dirty="0" smtClean="0"/>
              <a:t> treatment that likely will shed the droplets as they hit the leaf surface.</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picture</a:t>
            </a:r>
            <a:r>
              <a:rPr lang="en-CA" baseline="0" dirty="0" smtClean="0"/>
              <a:t> of frost on foliage at treatment. As the frost melts the moisture is likely to be shed from the leaf. Effects of frost are not uniform as it tends to be highly variable depending on micro-terrain. A </a:t>
            </a:r>
            <a:r>
              <a:rPr lang="en-CA" baseline="0" dirty="0" err="1" smtClean="0"/>
              <a:t>cummulative</a:t>
            </a:r>
            <a:r>
              <a:rPr lang="en-CA" baseline="0" dirty="0" smtClean="0"/>
              <a:t> total of 7 </a:t>
            </a:r>
            <a:r>
              <a:rPr lang="en-CA" baseline="0" dirty="0" err="1" smtClean="0"/>
              <a:t>celius</a:t>
            </a:r>
            <a:r>
              <a:rPr lang="en-CA" baseline="0" dirty="0" smtClean="0"/>
              <a:t> of frost will substantially reduce efficacy on </a:t>
            </a:r>
            <a:r>
              <a:rPr lang="en-CA" baseline="0" dirty="0" err="1" smtClean="0"/>
              <a:t>Calamagrostis</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Rain immediately after</a:t>
            </a:r>
            <a:r>
              <a:rPr lang="en-CA" baseline="0" dirty="0" smtClean="0"/>
              <a:t> treatment can ‘wash off’ the droplets. Time required since treatment prior to rain is chemical dependent.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 avoid wet or frost on</a:t>
            </a:r>
            <a:r>
              <a:rPr lang="en-CA" baseline="0" dirty="0" smtClean="0"/>
              <a:t> foliage and rain immediately following treatment. Again, some formulations are quicker to rain fast.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a:t>
            </a:r>
            <a:r>
              <a:rPr lang="en-CA" baseline="0" dirty="0" smtClean="0"/>
              <a:t> is a ‘soft’ transition to Translocation since I will still talk about uptake as it relates to translocation.</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a:t>
            </a:r>
            <a:r>
              <a:rPr lang="en-CA" baseline="0" dirty="0" smtClean="0"/>
              <a:t> order to prevent a plant from dehydration leaves have a cuticle which is a complex of membranes and lipids. This same protection for the plant is a significant barrier to getting active ingredient into the plant. A significant part of herbicide development focuses on getting the active ingredient into plants. This cuticle thickness builds as dormancy of vegetation begins which is beneficial in protecting the crop trees (conifer) from injury but detrimental to herbicide effectiveness.</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Soluble</a:t>
            </a:r>
            <a:r>
              <a:rPr lang="en-CA" baseline="0" dirty="0" smtClean="0"/>
              <a:t> liquids such as </a:t>
            </a:r>
            <a:r>
              <a:rPr lang="en-CA" baseline="0" dirty="0" err="1" smtClean="0"/>
              <a:t>glyphosate</a:t>
            </a:r>
            <a:r>
              <a:rPr lang="en-CA" baseline="0" dirty="0" smtClean="0"/>
              <a:t> do not depend on coverage for uptake. Esters such as </a:t>
            </a:r>
            <a:r>
              <a:rPr lang="en-CA" baseline="0" dirty="0" err="1" smtClean="0"/>
              <a:t>triclopyr</a:t>
            </a:r>
            <a:r>
              <a:rPr lang="en-CA" baseline="0" dirty="0" smtClean="0"/>
              <a:t> do depend on coverage for uptake. </a:t>
            </a:r>
            <a:r>
              <a:rPr lang="en-CA" baseline="0" dirty="0" err="1" smtClean="0"/>
              <a:t>Glyphosate</a:t>
            </a:r>
            <a:r>
              <a:rPr lang="en-CA" baseline="0" dirty="0" smtClean="0"/>
              <a:t> is a soluble liquid and therefore is relatively independent of coverage.</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Managing</a:t>
            </a:r>
            <a:r>
              <a:rPr lang="en-CA" baseline="0" dirty="0" smtClean="0"/>
              <a:t> uptake is better done through recognition of risk factors to herbicide effectiveness. Factors such as moisture on foliage, drought, excessive soil moisture, and seasonal senescence.</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need to focus</a:t>
            </a:r>
            <a:r>
              <a:rPr lang="en-CA" baseline="0" dirty="0" smtClean="0"/>
              <a:t> on delivering the full prescribed application volume to the target vegetation to improve efficacy. We can influence this as discussed earlier by managing the spray system.</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Alberta</a:t>
            </a:r>
            <a:r>
              <a:rPr lang="en-CA" baseline="0" dirty="0" smtClean="0"/>
              <a:t> experienced several failures best attributed to drought. A study found that fire weather drought codes in excess of 300 for several weeks prior to treatment substantially reduced efficacy.</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Application and the interface</a:t>
            </a:r>
            <a:r>
              <a:rPr lang="en-CA" baseline="0" dirty="0" smtClean="0"/>
              <a:t> between application and uptake are the only ‘events’ that we as applicators or program implementers can influence.</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These are photos</a:t>
            </a:r>
            <a:r>
              <a:rPr lang="en-CA" baseline="0" dirty="0" smtClean="0"/>
              <a:t> of treatment efficacy with drought codes in excess of 300.</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One</a:t>
            </a:r>
            <a:r>
              <a:rPr lang="en-CA" baseline="0" dirty="0" smtClean="0"/>
              <a:t> potential method for determining plant stress is through the use of plant stress detection glasses which filter yellow and green light to reveal shades of red to ‘see’ indicators of stress.</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These plant stress detection glasses</a:t>
            </a:r>
            <a:r>
              <a:rPr lang="en-CA" baseline="0" dirty="0" smtClean="0"/>
              <a:t> are relatively inexpensive and may assist in amplifying a person’s perceptions to whether vegetation is experiencing stress.</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Another factor to consider</a:t>
            </a:r>
            <a:r>
              <a:rPr lang="en-CA" baseline="0" dirty="0" smtClean="0"/>
              <a:t> is if vegetation is fully saturated to the point where it is no longer transpiring and therefore not taking in the active ingredient.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Abiotic limitations</a:t>
            </a:r>
            <a:r>
              <a:rPr lang="en-CA" baseline="0" dirty="0" smtClean="0"/>
              <a:t> to uptake can and are being managed routinely in spray programs. Physiological limitations to uptake can be managed by appropriate seasonal window ‘calls’, matching and applying application technology, and by adjusting application rates.</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34</a:t>
            </a:fld>
            <a:endParaRPr lang="en-CA"/>
          </a:p>
        </p:txBody>
      </p:sp>
    </p:spTree>
    <p:extLst>
      <p:ext uri="{BB962C8B-B14F-4D97-AF65-F5344CB8AC3E}">
        <p14:creationId xmlns:p14="http://schemas.microsoft.com/office/powerpoint/2010/main" val="3012085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discuss further the mode of action of active</a:t>
            </a:r>
            <a:r>
              <a:rPr lang="en-CA" baseline="0" dirty="0" smtClean="0"/>
              <a:t> ingredient into a plant.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a cross section of a</a:t>
            </a:r>
            <a:r>
              <a:rPr lang="en-CA" baseline="0" dirty="0" smtClean="0"/>
              <a:t> typical leaf. The cuticle acts as a barrier to herbicide entry which we need to get into the spongy </a:t>
            </a:r>
            <a:r>
              <a:rPr lang="en-CA" baseline="0" dirty="0" err="1" smtClean="0"/>
              <a:t>mesophyll</a:t>
            </a:r>
            <a:r>
              <a:rPr lang="en-CA" baseline="0" dirty="0" smtClean="0"/>
              <a:t> to affect the plant.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Moisture</a:t>
            </a:r>
            <a:r>
              <a:rPr lang="en-CA" baseline="0" dirty="0" smtClean="0"/>
              <a:t> stress results in thickened </a:t>
            </a:r>
            <a:r>
              <a:rPr lang="en-CA" baseline="0" dirty="0" err="1" smtClean="0"/>
              <a:t>cutin</a:t>
            </a:r>
            <a:r>
              <a:rPr lang="en-CA" baseline="0" dirty="0" smtClean="0"/>
              <a:t> (or wax) to reduce </a:t>
            </a:r>
            <a:r>
              <a:rPr lang="en-CA" baseline="0" dirty="0" err="1" smtClean="0"/>
              <a:t>evapotranspirational</a:t>
            </a:r>
            <a:r>
              <a:rPr lang="en-CA" baseline="0" dirty="0" smtClean="0"/>
              <a:t> losses therefore warm, dry conditions result in more </a:t>
            </a:r>
            <a:r>
              <a:rPr lang="en-CA" baseline="0" dirty="0" err="1" smtClean="0"/>
              <a:t>cutin</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37</a:t>
            </a:fld>
            <a:endParaRPr lang="en-CA"/>
          </a:p>
        </p:txBody>
      </p:sp>
    </p:spTree>
    <p:extLst>
      <p:ext uri="{BB962C8B-B14F-4D97-AF65-F5344CB8AC3E}">
        <p14:creationId xmlns:p14="http://schemas.microsoft.com/office/powerpoint/2010/main" val="22729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use of surfactants in herbicides or added to herbicides has developed as a result of getting across the cuticle. Also, formulation as discussed earlier.</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Optimizing</a:t>
            </a:r>
            <a:r>
              <a:rPr lang="en-CA" baseline="0" dirty="0" smtClean="0"/>
              <a:t> aerial application of herbicides is all about harmony and timing.</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39</a:t>
            </a:fld>
            <a:endParaRPr lang="en-CA"/>
          </a:p>
        </p:txBody>
      </p:sp>
    </p:spTree>
    <p:extLst>
      <p:ext uri="{BB962C8B-B14F-4D97-AF65-F5344CB8AC3E}">
        <p14:creationId xmlns:p14="http://schemas.microsoft.com/office/powerpoint/2010/main" val="378758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start with what we can influence the most</a:t>
            </a:r>
            <a:r>
              <a:rPr lang="en-CA" baseline="0" dirty="0" smtClean="0"/>
              <a:t> – application.</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optimize aerial application we need to consider the application system </a:t>
            </a:r>
            <a:r>
              <a:rPr lang="en-CA" dirty="0" err="1" smtClean="0"/>
              <a:t>confiquration</a:t>
            </a:r>
            <a:r>
              <a:rPr lang="en-CA" dirty="0" smtClean="0"/>
              <a:t>. We will elaborate on there</a:t>
            </a:r>
            <a:r>
              <a:rPr lang="en-CA" baseline="0" dirty="0" smtClean="0"/>
              <a:t> in the next few slides.</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40</a:t>
            </a:fld>
            <a:endParaRPr lang="en-CA"/>
          </a:p>
        </p:txBody>
      </p:sp>
    </p:spTree>
    <p:extLst>
      <p:ext uri="{BB962C8B-B14F-4D97-AF65-F5344CB8AC3E}">
        <p14:creationId xmlns:p14="http://schemas.microsoft.com/office/powerpoint/2010/main" val="4268863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considering aircraft</a:t>
            </a:r>
            <a:r>
              <a:rPr lang="en-CA" baseline="0" dirty="0" smtClean="0"/>
              <a:t> type, rotary wing is better than fixed wing and streamline is better than bulky.</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41</a:t>
            </a:fld>
            <a:endParaRPr lang="en-CA"/>
          </a:p>
        </p:txBody>
      </p:sp>
    </p:spTree>
    <p:extLst>
      <p:ext uri="{BB962C8B-B14F-4D97-AF65-F5344CB8AC3E}">
        <p14:creationId xmlns:p14="http://schemas.microsoft.com/office/powerpoint/2010/main" val="129542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 respect to nozzles, droplets created by streams being pulled into</a:t>
            </a:r>
            <a:r>
              <a:rPr lang="en-CA" baseline="0" dirty="0" smtClean="0"/>
              <a:t> droplets are more consistent than shattered droplets.</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42</a:t>
            </a:fld>
            <a:endParaRPr lang="en-CA"/>
          </a:p>
        </p:txBody>
      </p:sp>
    </p:spTree>
    <p:extLst>
      <p:ext uri="{BB962C8B-B14F-4D97-AF65-F5344CB8AC3E}">
        <p14:creationId xmlns:p14="http://schemas.microsoft.com/office/powerpoint/2010/main" val="1378912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not</a:t>
            </a:r>
            <a:r>
              <a:rPr lang="en-CA" baseline="0" dirty="0" smtClean="0"/>
              <a:t> </a:t>
            </a:r>
            <a:r>
              <a:rPr lang="en-CA" baseline="0" dirty="0" err="1" smtClean="0"/>
              <a:t>confiqured</a:t>
            </a:r>
            <a:r>
              <a:rPr lang="en-CA" baseline="0" dirty="0" smtClean="0"/>
              <a:t> correctly, turbulence can be created. Factors such as boom width relative to the rotor or wing span, position of the boom relative to the aircrafts centre of gravity, the flying speed, whether the aircraft is being flown in trim, the orientation or angle of the nozzles, and the weight of the load relative to the maximum lift of the aircraft all play a part.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43</a:t>
            </a:fld>
            <a:endParaRPr lang="en-CA"/>
          </a:p>
        </p:txBody>
      </p:sp>
    </p:spTree>
    <p:extLst>
      <p:ext uri="{BB962C8B-B14F-4D97-AF65-F5344CB8AC3E}">
        <p14:creationId xmlns:p14="http://schemas.microsoft.com/office/powerpoint/2010/main" val="196281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 early solution had the boom</a:t>
            </a:r>
            <a:r>
              <a:rPr lang="en-CA" baseline="0" dirty="0" smtClean="0"/>
              <a:t> set quite low of the aircraft to get out of the affects of the rotors as well as reduce the height to target. It also created lots of fine droplets (almost a ‘fog’).</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44</a:t>
            </a:fld>
            <a:endParaRPr lang="en-CA"/>
          </a:p>
        </p:txBody>
      </p:sp>
    </p:spTree>
    <p:extLst>
      <p:ext uri="{BB962C8B-B14F-4D97-AF65-F5344CB8AC3E}">
        <p14:creationId xmlns:p14="http://schemas.microsoft.com/office/powerpoint/2010/main" val="1046024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Mor</a:t>
            </a:r>
            <a:r>
              <a:rPr lang="en-CA" baseline="0" dirty="0" smtClean="0"/>
              <a:t>e modern solutions have moved the boom forward to allow the pattern to drop quickly by creating larger droplets before being affected by the rotor wash. In agricultural settings, getting low to reduce height to target. Note the crisp edge of the pattern.</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45</a:t>
            </a:fld>
            <a:endParaRPr lang="en-CA"/>
          </a:p>
        </p:txBody>
      </p:sp>
    </p:spTree>
    <p:extLst>
      <p:ext uri="{BB962C8B-B14F-4D97-AF65-F5344CB8AC3E}">
        <p14:creationId xmlns:p14="http://schemas.microsoft.com/office/powerpoint/2010/main" val="2861387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want to lower the drop</a:t>
            </a:r>
            <a:r>
              <a:rPr lang="en-CA" baseline="0" dirty="0" smtClean="0"/>
              <a:t> height as best as possible to reduce the </a:t>
            </a:r>
            <a:r>
              <a:rPr lang="en-CA" baseline="0" dirty="0" err="1" smtClean="0"/>
              <a:t>kenetic</a:t>
            </a:r>
            <a:r>
              <a:rPr lang="en-CA" baseline="0" dirty="0" smtClean="0"/>
              <a:t> energy of the droplets. We need to keep in mind however that we must maintain calibration height. The use of nozzles that produce uniform droplets in the moderate size range is best. The boom position and width should be chosen as to minimize turbulence and wake affects on the spray pattern. Flying at a moderate airspeed will ensure uniformity.</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46</a:t>
            </a:fld>
            <a:endParaRPr lang="en-CA"/>
          </a:p>
        </p:txBody>
      </p:sp>
    </p:spTree>
    <p:extLst>
      <p:ext uri="{BB962C8B-B14F-4D97-AF65-F5344CB8AC3E}">
        <p14:creationId xmlns:p14="http://schemas.microsoft.com/office/powerpoint/2010/main" val="9375146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role of calibration in</a:t>
            </a:r>
            <a:r>
              <a:rPr lang="en-CA" baseline="0" dirty="0" smtClean="0"/>
              <a:t> aerial application is to provide an independent, empirical assessment of the effectiveness of the aircraft </a:t>
            </a:r>
            <a:r>
              <a:rPr lang="en-CA" baseline="0" dirty="0" err="1" smtClean="0"/>
              <a:t>confiquration</a:t>
            </a:r>
            <a:r>
              <a:rPr lang="en-CA" baseline="0" dirty="0" smtClean="0"/>
              <a:t>. The assessment includes the specific aircraft to be used on spray. The nozzle type (or types), the number of nozzles relative to the rotor width as well as their position and orientation. Determination of pressure and flow as well as flying speed and drop height.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47</a:t>
            </a:fld>
            <a:endParaRPr lang="en-CA"/>
          </a:p>
        </p:txBody>
      </p:sp>
    </p:spTree>
    <p:extLst>
      <p:ext uri="{BB962C8B-B14F-4D97-AF65-F5344CB8AC3E}">
        <p14:creationId xmlns:p14="http://schemas.microsoft.com/office/powerpoint/2010/main" val="2543952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‘swath kit’ spells</a:t>
            </a:r>
            <a:r>
              <a:rPr lang="en-CA" baseline="0" dirty="0" smtClean="0"/>
              <a:t> out the parameters determined during calibration for the optimized application system. Forest managers can readily assess if the aircraft is spraying as calibrated.</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48</a:t>
            </a:fld>
            <a:endParaRPr lang="en-CA"/>
          </a:p>
        </p:txBody>
      </p:sp>
    </p:spTree>
    <p:extLst>
      <p:ext uri="{BB962C8B-B14F-4D97-AF65-F5344CB8AC3E}">
        <p14:creationId xmlns:p14="http://schemas.microsoft.com/office/powerpoint/2010/main" val="36824669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conclude, consistent application</a:t>
            </a:r>
            <a:r>
              <a:rPr lang="en-CA" baseline="0" dirty="0" smtClean="0"/>
              <a:t> can achieve nominal rate if we integrate the adherence to calibration with respect to nozzles, placement of nozzles and boom, pressure, flying speed and trim, as well as drop height.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49</a:t>
            </a:fld>
            <a:endParaRPr lang="en-CA"/>
          </a:p>
        </p:txBody>
      </p:sp>
    </p:spTree>
    <p:extLst>
      <p:ext uri="{BB962C8B-B14F-4D97-AF65-F5344CB8AC3E}">
        <p14:creationId xmlns:p14="http://schemas.microsoft.com/office/powerpoint/2010/main" val="88854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a:t>
            </a:r>
            <a:r>
              <a:rPr lang="en-CA" baseline="0" dirty="0" smtClean="0"/>
              <a:t> aerial application we make droplets through the use of nozzles, aircraft configuration, and speed. It will not get any better than what comes out of the atomizer – droplets will only get smaller making them more susceptible to movement and entrainment.</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Thank</a:t>
            </a:r>
            <a:r>
              <a:rPr lang="en-CA" baseline="0" dirty="0" smtClean="0"/>
              <a:t> you for your time and the opportunity to share my experiences with you.</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50</a:t>
            </a:fld>
            <a:endParaRPr lang="en-CA"/>
          </a:p>
        </p:txBody>
      </p:sp>
    </p:spTree>
    <p:extLst>
      <p:ext uri="{BB962C8B-B14F-4D97-AF65-F5344CB8AC3E}">
        <p14:creationId xmlns:p14="http://schemas.microsoft.com/office/powerpoint/2010/main" val="243615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more uniform the droplets –</a:t>
            </a:r>
            <a:r>
              <a:rPr lang="en-CA" baseline="0" dirty="0" smtClean="0"/>
              <a:t> the better. </a:t>
            </a:r>
            <a:r>
              <a:rPr lang="en-CA" baseline="0" dirty="0" err="1" smtClean="0"/>
              <a:t>Accuflo</a:t>
            </a:r>
            <a:r>
              <a:rPr lang="en-CA" baseline="0" dirty="0" smtClean="0"/>
              <a:t> nozzles have larger droplets and more of them as compared to </a:t>
            </a:r>
            <a:r>
              <a:rPr lang="en-CA" baseline="0" dirty="0" err="1" smtClean="0"/>
              <a:t>Diskcore</a:t>
            </a:r>
            <a:r>
              <a:rPr lang="en-CA" baseline="0" dirty="0" smtClean="0"/>
              <a:t> nozzles.</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Understanding</a:t>
            </a:r>
            <a:r>
              <a:rPr lang="en-CA" baseline="0" dirty="0" smtClean="0"/>
              <a:t> the effects of temperature and relative humidity on the droplet size will allow us to keep them uniform. Increasing temperature and/or decreasing relative humidity will increase the number of smaller droplets.</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Creating too large</a:t>
            </a:r>
            <a:r>
              <a:rPr lang="en-CA" baseline="0" dirty="0" smtClean="0"/>
              <a:t> a droplet is also not ideal – they can reach terminal velocity creating sufficient kinetic energy that the droplet may shatter on impacting the leaf and bounce off as many smaller droplets.</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a:t>
            </a:r>
            <a:r>
              <a:rPr lang="en-CA" baseline="0" dirty="0" smtClean="0"/>
              <a:t> are a number of factors that can impact our ability to get the droplets to the leaf of our target plants. Factors such as wind, temperature, relative humidity, drop height, and the canopy itself. </a:t>
            </a:r>
            <a:endParaRPr lang="en-CA" dirty="0"/>
          </a:p>
        </p:txBody>
      </p:sp>
      <p:sp>
        <p:nvSpPr>
          <p:cNvPr id="4" name="Slide Number Placeholder 3"/>
          <p:cNvSpPr>
            <a:spLocks noGrp="1"/>
          </p:cNvSpPr>
          <p:nvPr>
            <p:ph type="sldNum" sz="quarter" idx="10"/>
          </p:nvPr>
        </p:nvSpPr>
        <p:spPr/>
        <p:txBody>
          <a:bodyPr/>
          <a:lstStyle/>
          <a:p>
            <a:fld id="{9217A99D-B3C5-4FF4-A0A4-73AAFCC7FBAF}"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r>
              <a:rPr lang="en-US" smtClean="0"/>
              <a:t>29/10/2014</a:t>
            </a:r>
            <a:endParaRPr lang="en-CA" dirty="0"/>
          </a:p>
        </p:txBody>
      </p:sp>
      <p:sp>
        <p:nvSpPr>
          <p:cNvPr id="5" name="Footer Placeholder 4"/>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6" name="Slide Number Placeholder 5"/>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329744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29/10/2014</a:t>
            </a:r>
            <a:endParaRPr lang="en-CA" dirty="0"/>
          </a:p>
        </p:txBody>
      </p:sp>
      <p:sp>
        <p:nvSpPr>
          <p:cNvPr id="5" name="Footer Placeholder 4"/>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6" name="Slide Number Placeholder 5"/>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28068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29/10/2014</a:t>
            </a:r>
            <a:endParaRPr lang="en-CA" dirty="0"/>
          </a:p>
        </p:txBody>
      </p:sp>
      <p:sp>
        <p:nvSpPr>
          <p:cNvPr id="5" name="Footer Placeholder 4"/>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6" name="Slide Number Placeholder 5"/>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154878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29/10/2014</a:t>
            </a:r>
            <a:endParaRPr lang="en-CA" dirty="0"/>
          </a:p>
        </p:txBody>
      </p:sp>
      <p:sp>
        <p:nvSpPr>
          <p:cNvPr id="5" name="Footer Placeholder 4"/>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6" name="Slide Number Placeholder 5"/>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422184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29/10/2014</a:t>
            </a:r>
            <a:endParaRPr lang="en-CA" dirty="0"/>
          </a:p>
        </p:txBody>
      </p:sp>
      <p:sp>
        <p:nvSpPr>
          <p:cNvPr id="5" name="Footer Placeholder 4"/>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6" name="Slide Number Placeholder 5"/>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290254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n-US" smtClean="0"/>
              <a:t>29/10/2014</a:t>
            </a:r>
            <a:endParaRPr lang="en-CA" dirty="0"/>
          </a:p>
        </p:txBody>
      </p:sp>
      <p:sp>
        <p:nvSpPr>
          <p:cNvPr id="6" name="Footer Placeholder 5"/>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7" name="Slide Number Placeholder 6"/>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49526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9" name="Slide Number Placeholder 8"/>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177586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r>
              <a:rPr lang="en-US" smtClean="0"/>
              <a:t>29/10/2014</a:t>
            </a:r>
            <a:endParaRPr lang="en-CA" dirty="0"/>
          </a:p>
        </p:txBody>
      </p:sp>
      <p:sp>
        <p:nvSpPr>
          <p:cNvPr id="4" name="Footer Placeholder 3"/>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5" name="Slide Number Placeholder 4"/>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32046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29/10/2014</a:t>
            </a:r>
            <a:endParaRPr lang="en-CA" dirty="0"/>
          </a:p>
        </p:txBody>
      </p:sp>
      <p:sp>
        <p:nvSpPr>
          <p:cNvPr id="3" name="Footer Placeholder 2"/>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4" name="Slide Number Placeholder 3"/>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30487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29/10/2014</a:t>
            </a:r>
            <a:endParaRPr lang="en-CA" dirty="0"/>
          </a:p>
        </p:txBody>
      </p:sp>
      <p:sp>
        <p:nvSpPr>
          <p:cNvPr id="6" name="Footer Placeholder 5"/>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7" name="Slide Number Placeholder 6"/>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132735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29/10/2014</a:t>
            </a:r>
            <a:endParaRPr lang="en-CA" dirty="0"/>
          </a:p>
        </p:txBody>
      </p:sp>
      <p:sp>
        <p:nvSpPr>
          <p:cNvPr id="6" name="Footer Placeholder 5"/>
          <p:cNvSpPr>
            <a:spLocks noGrp="1"/>
          </p:cNvSpPr>
          <p:nvPr>
            <p:ph type="ftr" sz="quarter" idx="11"/>
          </p:nvPr>
        </p:nvSpPr>
        <p:spPr/>
        <p:txBody>
          <a:bodyPr/>
          <a:lstStyle/>
          <a:p>
            <a:r>
              <a:rPr lang="en-CA" smtClean="0"/>
              <a:t>Developed by Milo Mihajlovich  Incremental Forest Technologies Ltd.</a:t>
            </a:r>
            <a:endParaRPr lang="en-CA" dirty="0"/>
          </a:p>
        </p:txBody>
      </p:sp>
      <p:sp>
        <p:nvSpPr>
          <p:cNvPr id="7" name="Slide Number Placeholder 6"/>
          <p:cNvSpPr>
            <a:spLocks noGrp="1"/>
          </p:cNvSpPr>
          <p:nvPr>
            <p:ph type="sldNum" sz="quarter" idx="12"/>
          </p:nvPr>
        </p:nvSpPr>
        <p:spPr/>
        <p:txBody>
          <a:body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144508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29/10/2014</a:t>
            </a: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Developed by Milo Mihajlovich  Incremental Forest Technologies Ltd.</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F105C-18FC-449E-89AF-6D7287B0FE58}" type="slidenum">
              <a:rPr lang="en-CA" smtClean="0"/>
              <a:pPr/>
              <a:t>‹#›</a:t>
            </a:fld>
            <a:endParaRPr lang="en-CA" dirty="0"/>
          </a:p>
        </p:txBody>
      </p:sp>
    </p:spTree>
    <p:extLst>
      <p:ext uri="{BB962C8B-B14F-4D97-AF65-F5344CB8AC3E}">
        <p14:creationId xmlns:p14="http://schemas.microsoft.com/office/powerpoint/2010/main" val="226655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mailto:daniel@iftech.ca"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iftech.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0"/>
            <a:ext cx="7772400" cy="1470025"/>
          </a:xfrm>
        </p:spPr>
        <p:txBody>
          <a:bodyPr/>
          <a:lstStyle/>
          <a:p>
            <a:r>
              <a:rPr lang="en-CA" dirty="0" smtClean="0"/>
              <a:t>Glyphosate Uptake and Translocation</a:t>
            </a:r>
            <a:endParaRPr lang="en-CA" dirty="0"/>
          </a:p>
        </p:txBody>
      </p:sp>
      <p:sp>
        <p:nvSpPr>
          <p:cNvPr id="3" name="Subtitle 2"/>
          <p:cNvSpPr>
            <a:spLocks noGrp="1"/>
          </p:cNvSpPr>
          <p:nvPr>
            <p:ph type="subTitle" idx="1"/>
          </p:nvPr>
        </p:nvSpPr>
        <p:spPr>
          <a:xfrm>
            <a:off x="1475656" y="3140968"/>
            <a:ext cx="6400800" cy="1752600"/>
          </a:xfrm>
        </p:spPr>
        <p:txBody>
          <a:bodyPr/>
          <a:lstStyle/>
          <a:p>
            <a:r>
              <a:rPr lang="en-US" dirty="0" smtClean="0">
                <a:solidFill>
                  <a:srgbClr val="FFFF00"/>
                </a:solidFill>
              </a:rPr>
              <a:t>Abiotic and physiological factors</a:t>
            </a:r>
          </a:p>
          <a:p>
            <a:r>
              <a:rPr lang="en-US" dirty="0" smtClean="0">
                <a:solidFill>
                  <a:schemeClr val="tx1"/>
                </a:solidFill>
              </a:rPr>
              <a:t>Presentation to IVMABC</a:t>
            </a:r>
          </a:p>
          <a:p>
            <a:r>
              <a:rPr lang="en-US" dirty="0" smtClean="0">
                <a:solidFill>
                  <a:schemeClr val="tx1"/>
                </a:solidFill>
              </a:rPr>
              <a:t>By Daniel </a:t>
            </a:r>
            <a:r>
              <a:rPr lang="en-US" dirty="0" err="1" smtClean="0">
                <a:solidFill>
                  <a:schemeClr val="tx1"/>
                </a:solidFill>
              </a:rPr>
              <a:t>Chicoine</a:t>
            </a:r>
            <a:r>
              <a:rPr lang="en-US" dirty="0" smtClean="0">
                <a:solidFill>
                  <a:schemeClr val="tx1"/>
                </a:solidFill>
              </a:rPr>
              <a:t>, IFT Ltd.</a:t>
            </a:r>
            <a:endParaRPr lang="en-CA" dirty="0">
              <a:solidFill>
                <a:schemeClr val="tx1"/>
              </a:solidFill>
            </a:endParaRPr>
          </a:p>
        </p:txBody>
      </p:sp>
    </p:spTree>
    <p:extLst>
      <p:ext uri="{BB962C8B-B14F-4D97-AF65-F5344CB8AC3E}">
        <p14:creationId xmlns:p14="http://schemas.microsoft.com/office/powerpoint/2010/main" val="1381734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Droplet Size and Rates to Manage Efficacy</a:t>
            </a:r>
            <a:endParaRPr lang="en-CA" dirty="0"/>
          </a:p>
        </p:txBody>
      </p:sp>
      <p:sp>
        <p:nvSpPr>
          <p:cNvPr id="3" name="Content Placeholder 2"/>
          <p:cNvSpPr>
            <a:spLocks noGrp="1"/>
          </p:cNvSpPr>
          <p:nvPr>
            <p:ph idx="1"/>
          </p:nvPr>
        </p:nvSpPr>
        <p:spPr/>
        <p:txBody>
          <a:bodyPr/>
          <a:lstStyle/>
          <a:p>
            <a:r>
              <a:rPr lang="en-US" dirty="0" smtClean="0"/>
              <a:t>Two largest factors in determining effective application (Spray Drift Task Force)</a:t>
            </a:r>
          </a:p>
          <a:p>
            <a:pPr lvl="1"/>
            <a:r>
              <a:rPr lang="en-US" dirty="0" smtClean="0"/>
              <a:t>Wind</a:t>
            </a:r>
          </a:p>
          <a:p>
            <a:pPr lvl="1"/>
            <a:r>
              <a:rPr lang="en-US" dirty="0" smtClean="0"/>
              <a:t>Release Height</a:t>
            </a:r>
            <a:endParaRPr lang="en-CA" dirty="0"/>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a:blip r:embed="rId3" cstate="print"/>
          <a:srcRect/>
          <a:stretch>
            <a:fillRect/>
          </a:stretch>
        </p:blipFill>
        <p:spPr bwMode="auto">
          <a:xfrm>
            <a:off x="539552" y="1484784"/>
            <a:ext cx="2808312" cy="1851377"/>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Use of Droplet Size and Rates to Manage Efficacy</a:t>
            </a:r>
            <a:endParaRPr lang="en-CA" dirty="0"/>
          </a:p>
        </p:txBody>
      </p:sp>
      <p:sp>
        <p:nvSpPr>
          <p:cNvPr id="5" name="TextBox 4"/>
          <p:cNvSpPr txBox="1"/>
          <p:nvPr/>
        </p:nvSpPr>
        <p:spPr>
          <a:xfrm>
            <a:off x="467544" y="3429000"/>
            <a:ext cx="2880320" cy="369332"/>
          </a:xfrm>
          <a:prstGeom prst="rect">
            <a:avLst/>
          </a:prstGeom>
          <a:solidFill>
            <a:srgbClr val="FF0000"/>
          </a:solidFill>
          <a:ln>
            <a:solidFill>
              <a:schemeClr val="tx1"/>
            </a:solidFill>
          </a:ln>
        </p:spPr>
        <p:txBody>
          <a:bodyPr wrap="square" rtlCol="0">
            <a:spAutoFit/>
          </a:bodyPr>
          <a:lstStyle/>
          <a:p>
            <a:r>
              <a:rPr lang="en-US" dirty="0" smtClean="0"/>
              <a:t>Wind speed </a:t>
            </a:r>
            <a:r>
              <a:rPr lang="en-US" b="1" dirty="0" smtClean="0"/>
              <a:t>and </a:t>
            </a:r>
            <a:r>
              <a:rPr lang="en-US" dirty="0" smtClean="0"/>
              <a:t>direction</a:t>
            </a:r>
            <a:endParaRPr lang="en-CA" dirty="0"/>
          </a:p>
        </p:txBody>
      </p:sp>
      <p:sp>
        <p:nvSpPr>
          <p:cNvPr id="6" name="TextBox 5"/>
          <p:cNvSpPr txBox="1"/>
          <p:nvPr/>
        </p:nvSpPr>
        <p:spPr>
          <a:xfrm>
            <a:off x="6695729" y="2564904"/>
            <a:ext cx="2448271" cy="646331"/>
          </a:xfrm>
          <a:prstGeom prst="rect">
            <a:avLst/>
          </a:prstGeom>
          <a:solidFill>
            <a:srgbClr val="FF0000"/>
          </a:solidFill>
          <a:ln>
            <a:solidFill>
              <a:schemeClr val="tx1"/>
            </a:solidFill>
          </a:ln>
        </p:spPr>
        <p:txBody>
          <a:bodyPr wrap="square" rtlCol="0">
            <a:spAutoFit/>
          </a:bodyPr>
          <a:lstStyle/>
          <a:p>
            <a:r>
              <a:rPr lang="en-US" dirty="0" smtClean="0"/>
              <a:t>Nozzle to target distance</a:t>
            </a:r>
            <a:endParaRPr lang="en-CA" dirty="0"/>
          </a:p>
        </p:txBody>
      </p:sp>
      <p:sp>
        <p:nvSpPr>
          <p:cNvPr id="7" name="TextBox 6"/>
          <p:cNvSpPr txBox="1"/>
          <p:nvPr/>
        </p:nvSpPr>
        <p:spPr>
          <a:xfrm>
            <a:off x="467544" y="3861048"/>
            <a:ext cx="4581254" cy="923330"/>
          </a:xfrm>
          <a:prstGeom prst="rect">
            <a:avLst/>
          </a:prstGeom>
          <a:noFill/>
        </p:spPr>
        <p:txBody>
          <a:bodyPr wrap="none" rtlCol="0">
            <a:spAutoFit/>
          </a:bodyPr>
          <a:lstStyle/>
          <a:p>
            <a:r>
              <a:rPr lang="en-US" dirty="0" smtClean="0">
                <a:solidFill>
                  <a:schemeClr val="bg1"/>
                </a:solidFill>
              </a:rPr>
              <a:t>Wind = Impetus to droplet movement</a:t>
            </a:r>
          </a:p>
          <a:p>
            <a:r>
              <a:rPr lang="en-US" dirty="0">
                <a:solidFill>
                  <a:schemeClr val="bg1"/>
                </a:solidFill>
              </a:rPr>
              <a:t> </a:t>
            </a:r>
            <a:r>
              <a:rPr lang="en-US" dirty="0" smtClean="0">
                <a:solidFill>
                  <a:schemeClr val="bg1"/>
                </a:solidFill>
              </a:rPr>
              <a:t>         Displacement if the whole pattern moves</a:t>
            </a:r>
          </a:p>
          <a:p>
            <a:r>
              <a:rPr lang="en-US" dirty="0">
                <a:solidFill>
                  <a:schemeClr val="bg1"/>
                </a:solidFill>
              </a:rPr>
              <a:t> </a:t>
            </a:r>
            <a:r>
              <a:rPr lang="en-US" dirty="0" smtClean="0">
                <a:solidFill>
                  <a:schemeClr val="bg1"/>
                </a:solidFill>
              </a:rPr>
              <a:t>         Drift if parts of the pattern move</a:t>
            </a:r>
            <a:endParaRPr lang="en-CA" dirty="0">
              <a:solidFill>
                <a:schemeClr val="bg1"/>
              </a:solidFill>
            </a:endParaRPr>
          </a:p>
        </p:txBody>
      </p:sp>
      <p:sp>
        <p:nvSpPr>
          <p:cNvPr id="8" name="TextBox 7"/>
          <p:cNvSpPr txBox="1"/>
          <p:nvPr/>
        </p:nvSpPr>
        <p:spPr>
          <a:xfrm>
            <a:off x="5248633" y="3212976"/>
            <a:ext cx="3895367" cy="923330"/>
          </a:xfrm>
          <a:prstGeom prst="rect">
            <a:avLst/>
          </a:prstGeom>
          <a:noFill/>
        </p:spPr>
        <p:txBody>
          <a:bodyPr wrap="square" rtlCol="0">
            <a:spAutoFit/>
          </a:bodyPr>
          <a:lstStyle/>
          <a:p>
            <a:r>
              <a:rPr lang="en-US" dirty="0" smtClean="0"/>
              <a:t>Longer distances increase the time for wind and other weather and aircraft factors to affect pattern</a:t>
            </a:r>
            <a:endParaRPr lang="en-CA" dirty="0"/>
          </a:p>
        </p:txBody>
      </p:sp>
      <p:cxnSp>
        <p:nvCxnSpPr>
          <p:cNvPr id="13" name="Straight Arrow Connector 12"/>
          <p:cNvCxnSpPr/>
          <p:nvPr/>
        </p:nvCxnSpPr>
        <p:spPr>
          <a:xfrm>
            <a:off x="8388424" y="2708920"/>
            <a:ext cx="0" cy="345638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r>
              <a:rPr lang="en-US" smtClean="0"/>
              <a:t>29/10/2014</a:t>
            </a:r>
            <a:endParaRPr lang="en-CA" dirty="0"/>
          </a:p>
        </p:txBody>
      </p:sp>
      <p:sp>
        <p:nvSpPr>
          <p:cNvPr id="14" name="Footer Placeholder 13"/>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of Wind Speed on Deposition</a:t>
            </a:r>
            <a:endParaRPr lang="en-CA"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1259632" y="1268760"/>
            <a:ext cx="6958013" cy="4857750"/>
          </a:xfrm>
          <a:prstGeom prst="rect">
            <a:avLst/>
          </a:prstGeom>
          <a:noFill/>
          <a:ln w="9525">
            <a:noFill/>
            <a:miter lim="800000"/>
            <a:headEnd/>
            <a:tailEnd/>
          </a:ln>
        </p:spPr>
      </p:pic>
      <p:sp>
        <p:nvSpPr>
          <p:cNvPr id="5" name="TextBox 4"/>
          <p:cNvSpPr txBox="1"/>
          <p:nvPr/>
        </p:nvSpPr>
        <p:spPr>
          <a:xfrm>
            <a:off x="3995936" y="4005064"/>
            <a:ext cx="3624967" cy="646331"/>
          </a:xfrm>
          <a:prstGeom prst="rect">
            <a:avLst/>
          </a:prstGeom>
          <a:noFill/>
        </p:spPr>
        <p:txBody>
          <a:bodyPr wrap="none" rtlCol="0">
            <a:spAutoFit/>
          </a:bodyPr>
          <a:lstStyle/>
          <a:p>
            <a:r>
              <a:rPr lang="en-US" b="1" dirty="0" smtClean="0">
                <a:solidFill>
                  <a:srgbClr val="FF0000"/>
                </a:solidFill>
              </a:rPr>
              <a:t>This portion of the spray material is</a:t>
            </a:r>
            <a:r>
              <a:rPr lang="en-CA" b="1" dirty="0" smtClean="0">
                <a:solidFill>
                  <a:srgbClr val="FF0000"/>
                </a:solidFill>
              </a:rPr>
              <a:t> </a:t>
            </a:r>
          </a:p>
          <a:p>
            <a:r>
              <a:rPr lang="en-US" b="1" dirty="0" smtClean="0">
                <a:solidFill>
                  <a:srgbClr val="FF0000"/>
                </a:solidFill>
              </a:rPr>
              <a:t>not landing on target vegetation.</a:t>
            </a:r>
          </a:p>
        </p:txBody>
      </p:sp>
      <p:sp>
        <p:nvSpPr>
          <p:cNvPr id="6" name="Oval 5"/>
          <p:cNvSpPr/>
          <p:nvPr/>
        </p:nvSpPr>
        <p:spPr>
          <a:xfrm>
            <a:off x="1835696" y="1700808"/>
            <a:ext cx="1656184" cy="3888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Date Placeholder 9"/>
          <p:cNvSpPr>
            <a:spLocks noGrp="1"/>
          </p:cNvSpPr>
          <p:nvPr>
            <p:ph type="dt" sz="half" idx="10"/>
          </p:nvPr>
        </p:nvSpPr>
        <p:spPr/>
        <p:txBody>
          <a:bodyPr/>
          <a:lstStyle/>
          <a:p>
            <a:r>
              <a:rPr lang="en-US" smtClean="0"/>
              <a:t>29/10/2014</a:t>
            </a:r>
            <a:endParaRPr lang="en-CA" dirty="0"/>
          </a:p>
        </p:txBody>
      </p:sp>
      <p:sp>
        <p:nvSpPr>
          <p:cNvPr id="11" name="Footer Placeholder 10"/>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Drop Height on Deposition</a:t>
            </a:r>
            <a:endParaRPr lang="en-CA"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187624" y="1340768"/>
            <a:ext cx="6958013" cy="4857750"/>
          </a:xfrm>
          <a:prstGeom prst="rect">
            <a:avLst/>
          </a:prstGeom>
          <a:noFill/>
          <a:ln w="9525">
            <a:noFill/>
            <a:miter lim="800000"/>
            <a:headEnd/>
            <a:tailEnd/>
          </a:ln>
        </p:spPr>
      </p:pic>
      <p:sp>
        <p:nvSpPr>
          <p:cNvPr id="4" name="TextBox 3"/>
          <p:cNvSpPr txBox="1"/>
          <p:nvPr/>
        </p:nvSpPr>
        <p:spPr>
          <a:xfrm>
            <a:off x="4788024" y="3861048"/>
            <a:ext cx="2831096" cy="646331"/>
          </a:xfrm>
          <a:prstGeom prst="rect">
            <a:avLst/>
          </a:prstGeom>
          <a:noFill/>
        </p:spPr>
        <p:txBody>
          <a:bodyPr wrap="none" rtlCol="0">
            <a:spAutoFit/>
          </a:bodyPr>
          <a:lstStyle/>
          <a:p>
            <a:r>
              <a:rPr lang="en-US" b="1" dirty="0" smtClean="0">
                <a:solidFill>
                  <a:srgbClr val="FF0000"/>
                </a:solidFill>
              </a:rPr>
              <a:t>This material does not land </a:t>
            </a:r>
          </a:p>
          <a:p>
            <a:r>
              <a:rPr lang="en-US" b="1" dirty="0" smtClean="0">
                <a:solidFill>
                  <a:srgbClr val="FF0000"/>
                </a:solidFill>
              </a:rPr>
              <a:t>on target vegetation.</a:t>
            </a:r>
            <a:endParaRPr lang="en-CA" b="1" dirty="0">
              <a:solidFill>
                <a:srgbClr val="FF0000"/>
              </a:solidFill>
            </a:endParaRPr>
          </a:p>
        </p:txBody>
      </p:sp>
      <p:sp>
        <p:nvSpPr>
          <p:cNvPr id="5" name="Oval 4"/>
          <p:cNvSpPr/>
          <p:nvPr/>
        </p:nvSpPr>
        <p:spPr>
          <a:xfrm>
            <a:off x="1907704" y="1916832"/>
            <a:ext cx="1224136" cy="2592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a:t>
            </a:r>
            <a:endParaRPr lang="en-CA" dirty="0"/>
          </a:p>
        </p:txBody>
      </p:sp>
      <p:sp>
        <p:nvSpPr>
          <p:cNvPr id="3" name="Content Placeholder 2"/>
          <p:cNvSpPr>
            <a:spLocks noGrp="1"/>
          </p:cNvSpPr>
          <p:nvPr>
            <p:ph idx="1"/>
          </p:nvPr>
        </p:nvSpPr>
        <p:spPr/>
        <p:txBody>
          <a:bodyPr/>
          <a:lstStyle/>
          <a:p>
            <a:r>
              <a:rPr lang="en-CA" dirty="0" smtClean="0"/>
              <a:t>Application system/configuration significantly affects DEPOSITION </a:t>
            </a:r>
          </a:p>
          <a:p>
            <a:pPr lvl="1"/>
            <a:r>
              <a:rPr lang="en-CA" dirty="0" smtClean="0"/>
              <a:t>Deposition = REALIZED APPLICATION RATE</a:t>
            </a:r>
          </a:p>
          <a:p>
            <a:pPr lvl="1"/>
            <a:r>
              <a:rPr lang="en-CA" dirty="0" smtClean="0"/>
              <a:t>Particularly critical with aerial application</a:t>
            </a:r>
          </a:p>
          <a:p>
            <a:pPr lvl="2"/>
            <a:r>
              <a:rPr lang="en-CA" dirty="0" smtClean="0"/>
              <a:t>A function of fall time allowing more time for meteorological conditions to affect spray droplets </a:t>
            </a:r>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53388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7712" y="4437112"/>
            <a:ext cx="8229600" cy="1143000"/>
          </a:xfrm>
        </p:spPr>
        <p:txBody>
          <a:bodyPr/>
          <a:lstStyle/>
          <a:p>
            <a:endParaRPr lang="en-CA" dirty="0"/>
          </a:p>
        </p:txBody>
      </p:sp>
      <p:sp>
        <p:nvSpPr>
          <p:cNvPr id="3" name="Content Placeholder 2"/>
          <p:cNvSpPr>
            <a:spLocks noGrp="1"/>
          </p:cNvSpPr>
          <p:nvPr>
            <p:ph idx="1"/>
          </p:nvPr>
        </p:nvSpPr>
        <p:spPr>
          <a:xfrm>
            <a:off x="1115616" y="908720"/>
            <a:ext cx="7272808" cy="4525963"/>
          </a:xfrm>
          <a:solidFill>
            <a:schemeClr val="bg1"/>
          </a:solidFill>
        </p:spPr>
        <p:txBody>
          <a:bodyPr>
            <a:normAutofit fontScale="55000" lnSpcReduction="20000"/>
          </a:bodyPr>
          <a:lstStyle/>
          <a:p>
            <a:pPr marL="0" indent="0">
              <a:buNone/>
            </a:pPr>
            <a:r>
              <a:rPr lang="en-CA" dirty="0"/>
              <a:t>Table 1. Influence of droplet size on potential distance </a:t>
            </a:r>
            <a:r>
              <a:rPr lang="en-CA" dirty="0" smtClean="0"/>
              <a:t>of </a:t>
            </a:r>
            <a:r>
              <a:rPr lang="en-CA" dirty="0"/>
              <a:t>drift.</a:t>
            </a:r>
          </a:p>
          <a:p>
            <a:r>
              <a:rPr lang="en-CA" dirty="0"/>
              <a:t>----------------------------------------------------------</a:t>
            </a:r>
          </a:p>
          <a:p>
            <a:r>
              <a:rPr lang="en-CA" dirty="0"/>
              <a:t>					</a:t>
            </a:r>
            <a:r>
              <a:rPr lang="en-CA" dirty="0" smtClean="0"/>
              <a:t>Lateral </a:t>
            </a:r>
            <a:r>
              <a:rPr lang="en-CA" dirty="0"/>
              <a:t>distance</a:t>
            </a:r>
          </a:p>
          <a:p>
            <a:r>
              <a:rPr lang="en-CA" dirty="0"/>
              <a:t>					</a:t>
            </a:r>
            <a:r>
              <a:rPr lang="en-CA" dirty="0" smtClean="0"/>
              <a:t>droplets </a:t>
            </a:r>
            <a:r>
              <a:rPr lang="en-CA" dirty="0"/>
              <a:t>travel</a:t>
            </a:r>
          </a:p>
          <a:p>
            <a:r>
              <a:rPr lang="en-CA" dirty="0"/>
              <a:t> Droplet		    Time	  </a:t>
            </a:r>
            <a:r>
              <a:rPr lang="en-CA" dirty="0" smtClean="0"/>
              <a:t>	in falling</a:t>
            </a:r>
          </a:p>
          <a:p>
            <a:r>
              <a:rPr lang="en-CA" dirty="0" smtClean="0"/>
              <a:t>diameter   Type of	    required to	10 feet in </a:t>
            </a:r>
          </a:p>
          <a:p>
            <a:r>
              <a:rPr lang="en-CA" dirty="0" smtClean="0"/>
              <a:t>(</a:t>
            </a:r>
            <a:r>
              <a:rPr lang="en-CA" dirty="0"/>
              <a:t>microns)  droplet	    fall 10 feet  </a:t>
            </a:r>
            <a:r>
              <a:rPr lang="en-CA" dirty="0" smtClean="0"/>
              <a:t>	a </a:t>
            </a:r>
            <a:r>
              <a:rPr lang="en-CA" dirty="0"/>
              <a:t>3 mph wind</a:t>
            </a:r>
          </a:p>
          <a:p>
            <a:r>
              <a:rPr lang="en-CA" dirty="0"/>
              <a:t>----------------------------------------------------------</a:t>
            </a:r>
          </a:p>
          <a:p>
            <a:r>
              <a:rPr lang="en-CA" dirty="0"/>
              <a:t>     5	   Fog		    66 minutes	   3 miles</a:t>
            </a:r>
          </a:p>
          <a:p>
            <a:r>
              <a:rPr lang="en-CA" dirty="0"/>
              <a:t>    20	   Very fine spray  </a:t>
            </a:r>
            <a:r>
              <a:rPr lang="en-CA" dirty="0" smtClean="0"/>
              <a:t>        4.2 </a:t>
            </a:r>
            <a:r>
              <a:rPr lang="en-CA" dirty="0"/>
              <a:t>minutes	   1,100 feet</a:t>
            </a:r>
          </a:p>
          <a:p>
            <a:r>
              <a:rPr lang="en-CA" dirty="0"/>
              <a:t>   100	   Fine spray	    10 seconds	   44 feet</a:t>
            </a:r>
          </a:p>
          <a:p>
            <a:r>
              <a:rPr lang="en-CA" dirty="0"/>
              <a:t>   240	   Medium spray	    6 seconds	   28 feet</a:t>
            </a:r>
          </a:p>
          <a:p>
            <a:r>
              <a:rPr lang="en-CA" dirty="0"/>
              <a:t>   400	   Coarse spray	    2 seconds	   8.5 feet</a:t>
            </a:r>
          </a:p>
          <a:p>
            <a:r>
              <a:rPr lang="en-CA" dirty="0"/>
              <a:t> </a:t>
            </a:r>
            <a:r>
              <a:rPr lang="en-CA" dirty="0" smtClean="0"/>
              <a:t>1,000   </a:t>
            </a:r>
            <a:r>
              <a:rPr lang="en-CA" dirty="0"/>
              <a:t>Fine rain	    1 second	   4.7 feet</a:t>
            </a:r>
          </a:p>
          <a:p>
            <a:r>
              <a:rPr lang="en-CA" dirty="0"/>
              <a:t>----------------------------------------------------------</a:t>
            </a:r>
          </a:p>
          <a:p>
            <a:r>
              <a:rPr lang="en-CA" dirty="0"/>
              <a:t>Source: Klingman (9), Potts (11) and Akesson and Yates (2)</a:t>
            </a:r>
          </a:p>
          <a:p>
            <a:endParaRPr lang="en-CA" dirty="0"/>
          </a:p>
          <a:p>
            <a:endParaRPr lang="en-CA" dirty="0"/>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3757158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Rate</a:t>
            </a:r>
            <a:endParaRPr lang="en-CA" dirty="0"/>
          </a:p>
        </p:txBody>
      </p:sp>
      <p:sp>
        <p:nvSpPr>
          <p:cNvPr id="8" name="Content Placeholder 7"/>
          <p:cNvSpPr>
            <a:spLocks noGrp="1"/>
          </p:cNvSpPr>
          <p:nvPr>
            <p:ph idx="1"/>
          </p:nvPr>
        </p:nvSpPr>
        <p:spPr>
          <a:xfrm>
            <a:off x="457200" y="1600200"/>
            <a:ext cx="7427168" cy="4525963"/>
          </a:xfrm>
        </p:spPr>
        <p:txBody>
          <a:bodyPr/>
          <a:lstStyle/>
          <a:p>
            <a:r>
              <a:rPr lang="en-US" dirty="0" smtClean="0"/>
              <a:t>Nominal vs. realized rate</a:t>
            </a:r>
          </a:p>
          <a:p>
            <a:pPr lvl="1"/>
            <a:r>
              <a:rPr lang="en-US" dirty="0" smtClean="0"/>
              <a:t>Nominal rate = mixing proportion i.e. L of product in total application solution applied per unit area</a:t>
            </a:r>
          </a:p>
          <a:p>
            <a:pPr lvl="2"/>
            <a:r>
              <a:rPr lang="en-US" dirty="0" smtClean="0"/>
              <a:t>E.g. 3 L of VisionMax in 35 L of solution per ha</a:t>
            </a:r>
          </a:p>
          <a:p>
            <a:pPr lvl="1"/>
            <a:r>
              <a:rPr lang="en-US" dirty="0" smtClean="0"/>
              <a:t>Realized rate = L of product on plant surfaces especially leaves and green bark</a:t>
            </a:r>
            <a:endParaRPr lang="en-CA" dirty="0"/>
          </a:p>
        </p:txBody>
      </p:sp>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Nominal vs. Realized Rate</a:t>
            </a:r>
            <a:endParaRPr lang="en-CA" dirty="0"/>
          </a:p>
        </p:txBody>
      </p:sp>
      <p:pic>
        <p:nvPicPr>
          <p:cNvPr id="44034" name="Picture 2"/>
          <p:cNvPicPr>
            <a:picLocks noGrp="1" noChangeAspect="1" noChangeArrowheads="1"/>
          </p:cNvPicPr>
          <p:nvPr>
            <p:ph sz="half" idx="2"/>
          </p:nvPr>
        </p:nvPicPr>
        <p:blipFill>
          <a:blip r:embed="rId3" cstate="print"/>
          <a:srcRect/>
          <a:stretch>
            <a:fillRect/>
          </a:stretch>
        </p:blipFill>
        <p:spPr bwMode="auto">
          <a:xfrm>
            <a:off x="4648200" y="2453403"/>
            <a:ext cx="4038600" cy="2819556"/>
          </a:xfrm>
          <a:prstGeom prst="rect">
            <a:avLst/>
          </a:prstGeom>
          <a:noFill/>
          <a:ln w="9525">
            <a:noFill/>
            <a:miter lim="800000"/>
            <a:headEnd/>
            <a:tailEnd/>
          </a:ln>
        </p:spPr>
      </p:pic>
      <p:pic>
        <p:nvPicPr>
          <p:cNvPr id="44035" name="Picture 3"/>
          <p:cNvPicPr>
            <a:picLocks noGrp="1" noChangeAspect="1" noChangeArrowheads="1"/>
          </p:cNvPicPr>
          <p:nvPr>
            <p:ph sz="half" idx="1"/>
          </p:nvPr>
        </p:nvPicPr>
        <p:blipFill>
          <a:blip r:embed="rId4" cstate="print"/>
          <a:srcRect/>
          <a:stretch>
            <a:fillRect/>
          </a:stretch>
        </p:blipFill>
        <p:spPr bwMode="auto">
          <a:xfrm>
            <a:off x="457200" y="2453403"/>
            <a:ext cx="4038600" cy="2819556"/>
          </a:xfrm>
          <a:prstGeom prst="rect">
            <a:avLst/>
          </a:prstGeom>
          <a:noFill/>
          <a:ln w="9525">
            <a:noFill/>
            <a:miter lim="800000"/>
            <a:headEnd/>
            <a:tailEnd/>
          </a:ln>
        </p:spPr>
      </p:pic>
      <p:sp>
        <p:nvSpPr>
          <p:cNvPr id="7" name="TextBox 6"/>
          <p:cNvSpPr txBox="1"/>
          <p:nvPr/>
        </p:nvSpPr>
        <p:spPr>
          <a:xfrm>
            <a:off x="1691680" y="2492896"/>
            <a:ext cx="1584176" cy="1200329"/>
          </a:xfrm>
          <a:prstGeom prst="rect">
            <a:avLst/>
          </a:prstGeom>
          <a:solidFill>
            <a:schemeClr val="bg1"/>
          </a:solidFill>
        </p:spPr>
        <p:txBody>
          <a:bodyPr wrap="square" rtlCol="0">
            <a:spAutoFit/>
          </a:bodyPr>
          <a:lstStyle/>
          <a:p>
            <a:r>
              <a:rPr lang="en-US" dirty="0" smtClean="0"/>
              <a:t>D6-46 3L/ha nominal rate = 2.7 L/ha realized</a:t>
            </a:r>
            <a:endParaRPr lang="en-CA" dirty="0"/>
          </a:p>
        </p:txBody>
      </p:sp>
      <p:sp>
        <p:nvSpPr>
          <p:cNvPr id="8" name="TextBox 7"/>
          <p:cNvSpPr txBox="1"/>
          <p:nvPr/>
        </p:nvSpPr>
        <p:spPr>
          <a:xfrm>
            <a:off x="5796136" y="2492896"/>
            <a:ext cx="1584176" cy="1200329"/>
          </a:xfrm>
          <a:prstGeom prst="rect">
            <a:avLst/>
          </a:prstGeom>
          <a:solidFill>
            <a:schemeClr val="bg1"/>
          </a:solidFill>
        </p:spPr>
        <p:txBody>
          <a:bodyPr wrap="square" rtlCol="0">
            <a:spAutoFit/>
          </a:bodyPr>
          <a:lstStyle/>
          <a:p>
            <a:r>
              <a:rPr lang="en-US" dirty="0" smtClean="0"/>
              <a:t>AF .016 3L/ha nominal rate = 2.9 L/ha realized</a:t>
            </a:r>
            <a:endParaRPr lang="en-CA" dirty="0"/>
          </a:p>
        </p:txBody>
      </p:sp>
      <p:sp>
        <p:nvSpPr>
          <p:cNvPr id="9" name="TextBox 8"/>
          <p:cNvSpPr txBox="1"/>
          <p:nvPr/>
        </p:nvSpPr>
        <p:spPr>
          <a:xfrm>
            <a:off x="827584" y="1988840"/>
            <a:ext cx="7416824" cy="461665"/>
          </a:xfrm>
          <a:prstGeom prst="rect">
            <a:avLst/>
          </a:prstGeom>
          <a:solidFill>
            <a:schemeClr val="accent4">
              <a:lumMod val="40000"/>
              <a:lumOff val="60000"/>
            </a:schemeClr>
          </a:solidFill>
        </p:spPr>
        <p:txBody>
          <a:bodyPr wrap="square" rtlCol="0">
            <a:spAutoFit/>
          </a:bodyPr>
          <a:lstStyle/>
          <a:p>
            <a:r>
              <a:rPr lang="en-US" sz="2400" dirty="0" smtClean="0"/>
              <a:t>Realized Rate Under Optimal Application Conditions</a:t>
            </a:r>
            <a:endParaRPr lang="en-CA" sz="2400" dirty="0"/>
          </a:p>
        </p:txBody>
      </p:sp>
      <p:sp>
        <p:nvSpPr>
          <p:cNvPr id="13" name="Date Placeholder 12"/>
          <p:cNvSpPr>
            <a:spLocks noGrp="1"/>
          </p:cNvSpPr>
          <p:nvPr>
            <p:ph type="dt" sz="half" idx="10"/>
          </p:nvPr>
        </p:nvSpPr>
        <p:spPr/>
        <p:txBody>
          <a:bodyPr/>
          <a:lstStyle/>
          <a:p>
            <a:r>
              <a:rPr lang="en-US" smtClean="0"/>
              <a:t>29/10/2014</a:t>
            </a:r>
            <a:endParaRPr lang="en-CA" dirty="0"/>
          </a:p>
        </p:txBody>
      </p:sp>
      <p:sp>
        <p:nvSpPr>
          <p:cNvPr id="14" name="Footer Placeholder 13"/>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2. Uptake</a:t>
            </a: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Uptake</a:t>
            </a:r>
            <a:endParaRPr lang="en-CA" dirty="0"/>
          </a:p>
        </p:txBody>
      </p:sp>
      <p:sp>
        <p:nvSpPr>
          <p:cNvPr id="3" name="Content Placeholder 2"/>
          <p:cNvSpPr>
            <a:spLocks noGrp="1"/>
          </p:cNvSpPr>
          <p:nvPr>
            <p:ph sz="half" idx="1"/>
          </p:nvPr>
        </p:nvSpPr>
        <p:spPr/>
        <p:txBody>
          <a:bodyPr/>
          <a:lstStyle/>
          <a:p>
            <a:r>
              <a:rPr lang="en-US" dirty="0" smtClean="0"/>
              <a:t>Keep droplets on the leaf</a:t>
            </a:r>
          </a:p>
          <a:p>
            <a:pPr lvl="1"/>
            <a:r>
              <a:rPr lang="en-US" dirty="0" smtClean="0"/>
              <a:t>Moisture on leaf surface</a:t>
            </a:r>
          </a:p>
          <a:p>
            <a:pPr lvl="1"/>
            <a:r>
              <a:rPr lang="en-US" dirty="0" smtClean="0"/>
              <a:t>Frost on leaf surface</a:t>
            </a:r>
          </a:p>
          <a:p>
            <a:pPr>
              <a:buNone/>
            </a:pPr>
            <a:endParaRPr lang="en-CA"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Cascade of Events to Herbicide Effectiveness</a:t>
            </a:r>
            <a:endParaRPr lang="en-CA"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47991" y="1600200"/>
            <a:ext cx="404801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183408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Abiotic Limitations to Uptake</a:t>
            </a:r>
            <a:endParaRPr lang="en-CA" dirty="0"/>
          </a:p>
        </p:txBody>
      </p:sp>
      <p:sp>
        <p:nvSpPr>
          <p:cNvPr id="3" name="Content Placeholder 2"/>
          <p:cNvSpPr>
            <a:spLocks noGrp="1"/>
          </p:cNvSpPr>
          <p:nvPr>
            <p:ph sz="half" idx="1"/>
          </p:nvPr>
        </p:nvSpPr>
        <p:spPr>
          <a:xfrm>
            <a:off x="457200" y="1600200"/>
            <a:ext cx="4186808" cy="4525963"/>
          </a:xfrm>
        </p:spPr>
        <p:txBody>
          <a:bodyPr/>
          <a:lstStyle/>
          <a:p>
            <a:r>
              <a:rPr lang="en-CA" dirty="0" smtClean="0"/>
              <a:t>Wet foliage at treatment</a:t>
            </a:r>
          </a:p>
        </p:txBody>
      </p:sp>
      <p:pic>
        <p:nvPicPr>
          <p:cNvPr id="8194" name="Picture 2"/>
          <p:cNvPicPr>
            <a:picLocks noGrp="1" noChangeAspect="1" noChangeArrowheads="1"/>
          </p:cNvPicPr>
          <p:nvPr>
            <p:ph sz="half" idx="2"/>
          </p:nvPr>
        </p:nvPicPr>
        <p:blipFill>
          <a:blip r:embed="rId3" cstate="print"/>
          <a:srcRect/>
          <a:stretch>
            <a:fillRect/>
          </a:stretch>
        </p:blipFill>
        <p:spPr bwMode="auto">
          <a:xfrm>
            <a:off x="4067944" y="2348880"/>
            <a:ext cx="4309741" cy="3112591"/>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675312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Abiotic Limitations to Uptake</a:t>
            </a:r>
            <a:endParaRPr lang="en-CA" dirty="0"/>
          </a:p>
        </p:txBody>
      </p:sp>
      <p:pic>
        <p:nvPicPr>
          <p:cNvPr id="10242" name="Picture 2" descr="http://image1.masterfile.com/em_w/00/78/24/600-00782483w.jpg"/>
          <p:cNvPicPr>
            <a:picLocks noChangeAspect="1" noChangeArrowheads="1"/>
          </p:cNvPicPr>
          <p:nvPr/>
        </p:nvPicPr>
        <p:blipFill>
          <a:blip r:embed="rId3" cstate="print"/>
          <a:srcRect/>
          <a:stretch>
            <a:fillRect/>
          </a:stretch>
        </p:blipFill>
        <p:spPr bwMode="auto">
          <a:xfrm>
            <a:off x="3637450" y="1844823"/>
            <a:ext cx="5238750" cy="3495675"/>
          </a:xfrm>
          <a:prstGeom prst="rect">
            <a:avLst/>
          </a:prstGeom>
          <a:noFill/>
        </p:spPr>
      </p:pic>
      <p:sp>
        <p:nvSpPr>
          <p:cNvPr id="3" name="Content Placeholder 2"/>
          <p:cNvSpPr>
            <a:spLocks noGrp="1"/>
          </p:cNvSpPr>
          <p:nvPr>
            <p:ph sz="half" idx="1"/>
          </p:nvPr>
        </p:nvSpPr>
        <p:spPr>
          <a:xfrm>
            <a:off x="467544" y="1418120"/>
            <a:ext cx="4608512" cy="4349080"/>
          </a:xfrm>
        </p:spPr>
        <p:txBody>
          <a:bodyPr>
            <a:normAutofit/>
          </a:bodyPr>
          <a:lstStyle/>
          <a:p>
            <a:r>
              <a:rPr lang="en-CA" dirty="0" smtClean="0"/>
              <a:t>Frost on foliage at treatment</a:t>
            </a:r>
          </a:p>
          <a:p>
            <a:r>
              <a:rPr lang="en-CA" dirty="0" smtClean="0"/>
              <a:t>Effect is not uniform as frost tends to be highly variable based on micro-terrain</a:t>
            </a:r>
          </a:p>
          <a:p>
            <a:r>
              <a:rPr lang="en-CA" dirty="0" smtClean="0"/>
              <a:t>Total of 7°C of frost will substantially reduce efficacy on </a:t>
            </a:r>
            <a:r>
              <a:rPr lang="en-CA" dirty="0" err="1" smtClean="0"/>
              <a:t>reedgrass</a:t>
            </a:r>
            <a:r>
              <a:rPr lang="en-CA" dirty="0" smtClean="0"/>
              <a:t> (herbaceous)</a:t>
            </a:r>
          </a:p>
        </p:txBody>
      </p:sp>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675312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Abiotic Limitations to Uptake</a:t>
            </a:r>
            <a:endParaRPr lang="en-CA" dirty="0"/>
          </a:p>
        </p:txBody>
      </p:sp>
      <p:sp>
        <p:nvSpPr>
          <p:cNvPr id="3" name="Content Placeholder 2"/>
          <p:cNvSpPr>
            <a:spLocks noGrp="1"/>
          </p:cNvSpPr>
          <p:nvPr>
            <p:ph sz="half" idx="1"/>
          </p:nvPr>
        </p:nvSpPr>
        <p:spPr/>
        <p:txBody>
          <a:bodyPr/>
          <a:lstStyle/>
          <a:p>
            <a:r>
              <a:rPr lang="en-CA" dirty="0" smtClean="0"/>
              <a:t>Rain after treatment</a:t>
            </a:r>
            <a:endParaRPr lang="en-CA" dirty="0"/>
          </a:p>
        </p:txBody>
      </p:sp>
      <p:pic>
        <p:nvPicPr>
          <p:cNvPr id="9217" name="Picture 1"/>
          <p:cNvPicPr>
            <a:picLocks noGrp="1" noChangeAspect="1" noChangeArrowheads="1"/>
          </p:cNvPicPr>
          <p:nvPr>
            <p:ph sz="half" idx="2"/>
          </p:nvPr>
        </p:nvPicPr>
        <p:blipFill>
          <a:blip r:embed="rId3" cstate="print"/>
          <a:srcRect/>
          <a:stretch>
            <a:fillRect/>
          </a:stretch>
        </p:blipFill>
        <p:spPr bwMode="auto">
          <a:xfrm>
            <a:off x="2843808" y="2132856"/>
            <a:ext cx="5911998" cy="2955999"/>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675312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Managing Abiotic Factors for Herbicide Uptake</a:t>
            </a:r>
            <a:endParaRPr lang="en-CA" dirty="0"/>
          </a:p>
        </p:txBody>
      </p:sp>
      <p:sp>
        <p:nvSpPr>
          <p:cNvPr id="3" name="Content Placeholder 2"/>
          <p:cNvSpPr>
            <a:spLocks noGrp="1"/>
          </p:cNvSpPr>
          <p:nvPr>
            <p:ph idx="1"/>
          </p:nvPr>
        </p:nvSpPr>
        <p:spPr/>
        <p:txBody>
          <a:bodyPr/>
          <a:lstStyle/>
          <a:p>
            <a:r>
              <a:rPr lang="en-CA" dirty="0" smtClean="0"/>
              <a:t>Wet foliage, frost =&gt; AVOIDANCE</a:t>
            </a:r>
          </a:p>
          <a:p>
            <a:r>
              <a:rPr lang="en-CA" dirty="0" smtClean="0"/>
              <a:t>Rain – avoidance, or ∆ formulation</a:t>
            </a:r>
          </a:p>
          <a:p>
            <a:pPr marL="0" indent="0">
              <a:buNone/>
            </a:pPr>
            <a:endParaRPr lang="en-CA" dirty="0" smtClean="0"/>
          </a:p>
          <a:p>
            <a:pPr lvl="1"/>
            <a:endParaRPr lang="en-CA" dirty="0" smtClean="0"/>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1648591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3. Translocation</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(Uptake and) Translocation</a:t>
            </a:r>
            <a:endParaRPr lang="en-CA" dirty="0"/>
          </a:p>
        </p:txBody>
      </p:sp>
      <p:sp>
        <p:nvSpPr>
          <p:cNvPr id="3" name="Content Placeholder 2"/>
          <p:cNvSpPr>
            <a:spLocks noGrp="1"/>
          </p:cNvSpPr>
          <p:nvPr>
            <p:ph idx="1"/>
          </p:nvPr>
        </p:nvSpPr>
        <p:spPr/>
        <p:txBody>
          <a:bodyPr/>
          <a:lstStyle/>
          <a:p>
            <a:r>
              <a:rPr lang="en-CA" dirty="0" smtClean="0"/>
              <a:t>Major limiter to herbicide effectiveness</a:t>
            </a:r>
          </a:p>
          <a:p>
            <a:pPr lvl="1"/>
            <a:r>
              <a:rPr lang="en-CA" dirty="0" smtClean="0"/>
              <a:t>Cuticle is a complex of membrane and lipids that work to prevent dehydration</a:t>
            </a:r>
          </a:p>
          <a:p>
            <a:pPr lvl="1"/>
            <a:r>
              <a:rPr lang="en-CA" dirty="0" smtClean="0"/>
              <a:t>Significant part of the herbicide development cycle is focused on getting active ingredient across the cuticle</a:t>
            </a:r>
            <a:endParaRPr lang="en-CA" dirty="0"/>
          </a:p>
          <a:p>
            <a:pPr lvl="1"/>
            <a:r>
              <a:rPr lang="en-CA" dirty="0" smtClean="0"/>
              <a:t>Dormancy (senescence) of vegetation</a:t>
            </a:r>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355340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smtClean="0"/>
              <a:t>Role of Formulation</a:t>
            </a:r>
            <a:endParaRPr lang="en-CA" dirty="0"/>
          </a:p>
        </p:txBody>
      </p:sp>
      <p:sp>
        <p:nvSpPr>
          <p:cNvPr id="3" name="Content Placeholder 2"/>
          <p:cNvSpPr>
            <a:spLocks noGrp="1"/>
          </p:cNvSpPr>
          <p:nvPr>
            <p:ph idx="1"/>
          </p:nvPr>
        </p:nvSpPr>
        <p:spPr/>
        <p:txBody>
          <a:bodyPr/>
          <a:lstStyle/>
          <a:p>
            <a:r>
              <a:rPr lang="en-CA" dirty="0" smtClean="0"/>
              <a:t>Soluble liquids do not depend on coverage for uptake (e.g. </a:t>
            </a:r>
            <a:r>
              <a:rPr lang="en-CA" dirty="0" err="1" smtClean="0"/>
              <a:t>Glyphosate</a:t>
            </a:r>
            <a:r>
              <a:rPr lang="en-CA" dirty="0" smtClean="0"/>
              <a:t>).</a:t>
            </a:r>
          </a:p>
          <a:p>
            <a:r>
              <a:rPr lang="en-CA" dirty="0" smtClean="0"/>
              <a:t>Esters and free radical inhibitors depend on coverage for uptake (e.g. </a:t>
            </a:r>
            <a:r>
              <a:rPr lang="en-CA" dirty="0" err="1" smtClean="0"/>
              <a:t>Triclopyr</a:t>
            </a:r>
            <a:r>
              <a:rPr lang="en-CA" dirty="0" smtClean="0"/>
              <a:t>).</a:t>
            </a:r>
          </a:p>
          <a:p>
            <a:r>
              <a:rPr lang="en-CA" dirty="0" smtClean="0"/>
              <a:t>Glyphosate is a soluble liquid so is </a:t>
            </a:r>
            <a:r>
              <a:rPr lang="en-CA" b="1" i="1" dirty="0" smtClean="0"/>
              <a:t>relatively</a:t>
            </a:r>
            <a:r>
              <a:rPr lang="en-CA" dirty="0" smtClean="0"/>
              <a:t> independent of coverage</a:t>
            </a:r>
            <a:endParaRPr lang="en-CA" dirty="0"/>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691556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Managing Uptake</a:t>
            </a:r>
            <a:endParaRPr lang="en-CA" dirty="0"/>
          </a:p>
        </p:txBody>
      </p:sp>
      <p:sp>
        <p:nvSpPr>
          <p:cNvPr id="6" name="Content Placeholder 5"/>
          <p:cNvSpPr>
            <a:spLocks noGrp="1"/>
          </p:cNvSpPr>
          <p:nvPr>
            <p:ph idx="1"/>
          </p:nvPr>
        </p:nvSpPr>
        <p:spPr/>
        <p:txBody>
          <a:bodyPr/>
          <a:lstStyle/>
          <a:p>
            <a:r>
              <a:rPr lang="en-US" dirty="0" smtClean="0"/>
              <a:t>Better done through recognition of risk factors</a:t>
            </a:r>
          </a:p>
          <a:p>
            <a:pPr lvl="1"/>
            <a:r>
              <a:rPr lang="en-US" dirty="0" smtClean="0"/>
              <a:t>Operational risk factors – frost, moisture on foliage, rain</a:t>
            </a:r>
          </a:p>
          <a:p>
            <a:pPr lvl="1"/>
            <a:r>
              <a:rPr lang="en-US" dirty="0" smtClean="0"/>
              <a:t>Drought</a:t>
            </a:r>
          </a:p>
          <a:p>
            <a:pPr lvl="1"/>
            <a:r>
              <a:rPr lang="en-US" dirty="0" smtClean="0"/>
              <a:t>Excessive moisture</a:t>
            </a:r>
          </a:p>
          <a:p>
            <a:pPr lvl="1"/>
            <a:r>
              <a:rPr lang="en-US" dirty="0" smtClean="0"/>
              <a:t>Seasonal senescence</a:t>
            </a:r>
          </a:p>
          <a:p>
            <a:pPr lvl="1"/>
            <a:endParaRPr lang="en-CA" dirty="0"/>
          </a:p>
        </p:txBody>
      </p:sp>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Managing Uptake</a:t>
            </a:r>
            <a:endParaRPr lang="en-CA" dirty="0"/>
          </a:p>
        </p:txBody>
      </p:sp>
      <p:sp>
        <p:nvSpPr>
          <p:cNvPr id="6" name="Content Placeholder 5"/>
          <p:cNvSpPr>
            <a:spLocks noGrp="1"/>
          </p:cNvSpPr>
          <p:nvPr>
            <p:ph idx="1"/>
          </p:nvPr>
        </p:nvSpPr>
        <p:spPr/>
        <p:txBody>
          <a:bodyPr/>
          <a:lstStyle/>
          <a:p>
            <a:r>
              <a:rPr lang="en-US" dirty="0" smtClean="0"/>
              <a:t>Managing spray system can affect realized rate so will have a modest impact on improving efficacy</a:t>
            </a:r>
          </a:p>
          <a:p>
            <a:pPr lvl="1"/>
            <a:r>
              <a:rPr lang="en-US" dirty="0" smtClean="0"/>
              <a:t>Focus on realizing full delivery of prescribed application volume</a:t>
            </a:r>
          </a:p>
          <a:p>
            <a:pPr lvl="1"/>
            <a:endParaRPr lang="en-CA" dirty="0"/>
          </a:p>
        </p:txBody>
      </p:sp>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“Managing” Environmental Factors for Uptake and Translocation</a:t>
            </a:r>
            <a:endParaRPr lang="en-CA" dirty="0"/>
          </a:p>
        </p:txBody>
      </p:sp>
      <p:sp>
        <p:nvSpPr>
          <p:cNvPr id="3" name="Content Placeholder 2"/>
          <p:cNvSpPr>
            <a:spLocks noGrp="1"/>
          </p:cNvSpPr>
          <p:nvPr>
            <p:ph sz="half" idx="1"/>
          </p:nvPr>
        </p:nvSpPr>
        <p:spPr>
          <a:noFill/>
        </p:spPr>
        <p:txBody>
          <a:bodyPr>
            <a:normAutofit/>
          </a:bodyPr>
          <a:lstStyle/>
          <a:p>
            <a:r>
              <a:rPr lang="en-CA" dirty="0" smtClean="0"/>
              <a:t>Drought</a:t>
            </a:r>
          </a:p>
          <a:p>
            <a:pPr lvl="1"/>
            <a:r>
              <a:rPr lang="en-CA" dirty="0" smtClean="0"/>
              <a:t>Study of several failures across most of boreal AB</a:t>
            </a:r>
          </a:p>
          <a:p>
            <a:pPr lvl="1"/>
            <a:r>
              <a:rPr lang="en-CA" dirty="0" smtClean="0"/>
              <a:t>Found Fire Weather Drought Codes in excess of 300 for a few (3+) weeks prior to treatment substantially reduces efficacy</a:t>
            </a:r>
          </a:p>
          <a:p>
            <a:pPr marL="457200" lvl="1" indent="0">
              <a:buNone/>
            </a:pPr>
            <a:endParaRPr lang="en-CA" dirty="0"/>
          </a:p>
        </p:txBody>
      </p:sp>
      <p:pic>
        <p:nvPicPr>
          <p:cNvPr id="4097" name="Picture 1"/>
          <p:cNvPicPr>
            <a:picLocks noGrp="1" noChangeAspect="1" noChangeArrowheads="1"/>
          </p:cNvPicPr>
          <p:nvPr>
            <p:ph sz="half" idx="2"/>
          </p:nvPr>
        </p:nvPicPr>
        <p:blipFill>
          <a:blip r:embed="rId3" cstate="print"/>
          <a:srcRect/>
          <a:stretch>
            <a:fillRect/>
          </a:stretch>
        </p:blipFill>
        <p:spPr bwMode="auto">
          <a:xfrm>
            <a:off x="4427984" y="2564904"/>
            <a:ext cx="4576363" cy="232352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948246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Points of Influence</a:t>
            </a:r>
            <a:endParaRPr lang="en-CA"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83995" y="1654943"/>
            <a:ext cx="404801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635896" y="1556792"/>
            <a:ext cx="1944216" cy="100811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ounded Rectangle 3"/>
          <p:cNvSpPr/>
          <p:nvPr/>
        </p:nvSpPr>
        <p:spPr>
          <a:xfrm>
            <a:off x="4211960" y="2348880"/>
            <a:ext cx="864096" cy="72008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312003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“Managing” Environmental Factors for Uptake and Translocation</a:t>
            </a:r>
            <a:endParaRPr lang="en-CA" dirty="0"/>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755576" y="2852936"/>
            <a:ext cx="4043310" cy="2689998"/>
          </a:xfrm>
          <a:prstGeom prst="rect">
            <a:avLst/>
          </a:prstGeom>
          <a:noFill/>
          <a:ln w="9525">
            <a:noFill/>
            <a:miter lim="800000"/>
            <a:headEnd/>
            <a:tailEnd/>
          </a:ln>
          <a:effectLst/>
        </p:spPr>
      </p:pic>
      <p:pic>
        <p:nvPicPr>
          <p:cNvPr id="5" name="Content Placeholder 4" descr="DSC_0020.JPG"/>
          <p:cNvPicPr>
            <a:picLocks noGrp="1" noChangeAspect="1"/>
          </p:cNvPicPr>
          <p:nvPr>
            <p:ph sz="half" idx="1"/>
          </p:nvPr>
        </p:nvPicPr>
        <p:blipFill>
          <a:blip r:embed="rId4" cstate="print"/>
          <a:stretch>
            <a:fillRect/>
          </a:stretch>
        </p:blipFill>
        <p:spPr>
          <a:xfrm>
            <a:off x="4932040" y="2852936"/>
            <a:ext cx="4038600" cy="2685239"/>
          </a:xfrm>
          <a:solidFill>
            <a:schemeClr val="bg1">
              <a:alpha val="50000"/>
            </a:schemeClr>
          </a:solidFill>
        </p:spPr>
      </p:pic>
      <p:sp>
        <p:nvSpPr>
          <p:cNvPr id="6" name="TextBox 5"/>
          <p:cNvSpPr txBox="1"/>
          <p:nvPr/>
        </p:nvSpPr>
        <p:spPr>
          <a:xfrm>
            <a:off x="1475656" y="2996952"/>
            <a:ext cx="2060757" cy="369332"/>
          </a:xfrm>
          <a:prstGeom prst="rect">
            <a:avLst/>
          </a:prstGeom>
          <a:solidFill>
            <a:schemeClr val="bg1"/>
          </a:solidFill>
        </p:spPr>
        <p:txBody>
          <a:bodyPr wrap="none" rtlCol="0">
            <a:spAutoFit/>
          </a:bodyPr>
          <a:lstStyle/>
          <a:p>
            <a:r>
              <a:rPr lang="en-US" dirty="0" smtClean="0"/>
              <a:t>Drought Code ~ 320</a:t>
            </a:r>
            <a:endParaRPr lang="en-CA" dirty="0"/>
          </a:p>
        </p:txBody>
      </p:sp>
      <p:sp>
        <p:nvSpPr>
          <p:cNvPr id="7" name="TextBox 6"/>
          <p:cNvSpPr txBox="1"/>
          <p:nvPr/>
        </p:nvSpPr>
        <p:spPr>
          <a:xfrm>
            <a:off x="5868144" y="3068960"/>
            <a:ext cx="2060757" cy="369332"/>
          </a:xfrm>
          <a:prstGeom prst="rect">
            <a:avLst/>
          </a:prstGeom>
          <a:solidFill>
            <a:schemeClr val="bg1"/>
          </a:solidFill>
        </p:spPr>
        <p:txBody>
          <a:bodyPr wrap="none" rtlCol="0">
            <a:spAutoFit/>
          </a:bodyPr>
          <a:lstStyle/>
          <a:p>
            <a:r>
              <a:rPr lang="en-US" dirty="0" smtClean="0"/>
              <a:t>Drought Code ~ 380</a:t>
            </a:r>
            <a:endParaRPr lang="en-CA" dirty="0"/>
          </a:p>
        </p:txBody>
      </p:sp>
      <p:sp>
        <p:nvSpPr>
          <p:cNvPr id="11" name="Date Placeholder 10"/>
          <p:cNvSpPr>
            <a:spLocks noGrp="1"/>
          </p:cNvSpPr>
          <p:nvPr>
            <p:ph type="dt" sz="half" idx="10"/>
          </p:nvPr>
        </p:nvSpPr>
        <p:spPr/>
        <p:txBody>
          <a:bodyPr/>
          <a:lstStyle/>
          <a:p>
            <a:r>
              <a:rPr lang="en-US" smtClean="0"/>
              <a:t>29/10/2014</a:t>
            </a:r>
            <a:endParaRPr lang="en-CA" dirty="0"/>
          </a:p>
        </p:txBody>
      </p:sp>
      <p:sp>
        <p:nvSpPr>
          <p:cNvPr id="12" name="Footer Placeholder 11"/>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948246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“Managing” Environmental Factors for Uptake and Translocation</a:t>
            </a:r>
            <a:endParaRPr lang="en-CA" dirty="0"/>
          </a:p>
        </p:txBody>
      </p:sp>
      <p:sp>
        <p:nvSpPr>
          <p:cNvPr id="9" name="Content Placeholder 8"/>
          <p:cNvSpPr>
            <a:spLocks noGrp="1"/>
          </p:cNvSpPr>
          <p:nvPr>
            <p:ph sz="half" idx="1"/>
          </p:nvPr>
        </p:nvSpPr>
        <p:spPr/>
        <p:txBody>
          <a:bodyPr/>
          <a:lstStyle/>
          <a:p>
            <a:r>
              <a:rPr lang="en-US" dirty="0" smtClean="0"/>
              <a:t>Plant stress detection glasses</a:t>
            </a:r>
          </a:p>
          <a:p>
            <a:pPr lvl="1"/>
            <a:r>
              <a:rPr lang="en-US" dirty="0" smtClean="0"/>
              <a:t>Filter yellow and green light</a:t>
            </a:r>
          </a:p>
          <a:p>
            <a:pPr lvl="1"/>
            <a:r>
              <a:rPr lang="en-US" dirty="0" smtClean="0"/>
              <a:t>Red shades indicate stress</a:t>
            </a:r>
          </a:p>
          <a:p>
            <a:pPr lvl="1"/>
            <a:r>
              <a:rPr lang="en-US" dirty="0" smtClean="0"/>
              <a:t>http://apcomp.net/fs/stresssum1.html</a:t>
            </a:r>
          </a:p>
          <a:p>
            <a:endParaRPr lang="en-CA"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860031" y="1772816"/>
            <a:ext cx="2719183" cy="18002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796136" y="3861048"/>
            <a:ext cx="2719183" cy="1800200"/>
          </a:xfrm>
          <a:prstGeom prst="rect">
            <a:avLst/>
          </a:prstGeom>
          <a:noFill/>
          <a:ln w="9525">
            <a:noFill/>
            <a:miter lim="800000"/>
            <a:headEnd/>
            <a:tailEnd/>
          </a:ln>
        </p:spPr>
      </p:pic>
      <p:sp>
        <p:nvSpPr>
          <p:cNvPr id="11" name="TextBox 10"/>
          <p:cNvSpPr txBox="1"/>
          <p:nvPr/>
        </p:nvSpPr>
        <p:spPr>
          <a:xfrm>
            <a:off x="6300192" y="1844824"/>
            <a:ext cx="1266180" cy="369332"/>
          </a:xfrm>
          <a:prstGeom prst="rect">
            <a:avLst/>
          </a:prstGeom>
          <a:noFill/>
        </p:spPr>
        <p:txBody>
          <a:bodyPr wrap="none" rtlCol="0">
            <a:spAutoFit/>
          </a:bodyPr>
          <a:lstStyle/>
          <a:p>
            <a:r>
              <a:rPr lang="en-US" dirty="0" smtClean="0">
                <a:solidFill>
                  <a:schemeClr val="bg1"/>
                </a:solidFill>
              </a:rPr>
              <a:t>Visible light</a:t>
            </a:r>
            <a:endParaRPr lang="en-CA" dirty="0">
              <a:solidFill>
                <a:schemeClr val="bg1"/>
              </a:solidFill>
            </a:endParaRPr>
          </a:p>
        </p:txBody>
      </p:sp>
      <p:sp>
        <p:nvSpPr>
          <p:cNvPr id="12" name="TextBox 11"/>
          <p:cNvSpPr txBox="1"/>
          <p:nvPr/>
        </p:nvSpPr>
        <p:spPr>
          <a:xfrm>
            <a:off x="7454435" y="3861048"/>
            <a:ext cx="1689565" cy="646331"/>
          </a:xfrm>
          <a:prstGeom prst="rect">
            <a:avLst/>
          </a:prstGeom>
          <a:noFill/>
        </p:spPr>
        <p:txBody>
          <a:bodyPr wrap="none" rtlCol="0">
            <a:spAutoFit/>
          </a:bodyPr>
          <a:lstStyle/>
          <a:p>
            <a:r>
              <a:rPr lang="en-US" dirty="0" smtClean="0">
                <a:solidFill>
                  <a:schemeClr val="bg1"/>
                </a:solidFill>
              </a:rPr>
              <a:t>Stress detection</a:t>
            </a:r>
          </a:p>
          <a:p>
            <a:r>
              <a:rPr lang="en-US" dirty="0" smtClean="0">
                <a:solidFill>
                  <a:schemeClr val="bg1"/>
                </a:solidFill>
              </a:rPr>
              <a:t>glasses</a:t>
            </a:r>
            <a:endParaRPr lang="en-CA" dirty="0">
              <a:solidFill>
                <a:schemeClr val="bg1"/>
              </a:solidFill>
            </a:endParaRPr>
          </a:p>
        </p:txBody>
      </p:sp>
      <p:sp>
        <p:nvSpPr>
          <p:cNvPr id="13" name="Oval 12"/>
          <p:cNvSpPr/>
          <p:nvPr/>
        </p:nvSpPr>
        <p:spPr>
          <a:xfrm>
            <a:off x="6444208" y="5013176"/>
            <a:ext cx="79208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6228184" y="4077072"/>
            <a:ext cx="79208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Date Placeholder 16"/>
          <p:cNvSpPr>
            <a:spLocks noGrp="1"/>
          </p:cNvSpPr>
          <p:nvPr>
            <p:ph type="dt" sz="half" idx="10"/>
          </p:nvPr>
        </p:nvSpPr>
        <p:spPr/>
        <p:txBody>
          <a:bodyPr/>
          <a:lstStyle/>
          <a:p>
            <a:r>
              <a:rPr lang="en-US" smtClean="0"/>
              <a:t>29/10/2014</a:t>
            </a:r>
            <a:endParaRPr lang="en-CA" dirty="0"/>
          </a:p>
        </p:txBody>
      </p:sp>
      <p:sp>
        <p:nvSpPr>
          <p:cNvPr id="18" name="Footer Placeholder 17"/>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948246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“Managing” Environmental Factors for Uptake and Translocation</a:t>
            </a:r>
            <a:endParaRPr lang="en-CA" dirty="0"/>
          </a:p>
        </p:txBody>
      </p:sp>
      <p:sp>
        <p:nvSpPr>
          <p:cNvPr id="9" name="Content Placeholder 8"/>
          <p:cNvSpPr>
            <a:spLocks noGrp="1"/>
          </p:cNvSpPr>
          <p:nvPr>
            <p:ph sz="half" idx="1"/>
          </p:nvPr>
        </p:nvSpPr>
        <p:spPr/>
        <p:txBody>
          <a:bodyPr>
            <a:normAutofit fontScale="85000" lnSpcReduction="20000"/>
          </a:bodyPr>
          <a:lstStyle/>
          <a:p>
            <a:r>
              <a:rPr lang="en-US" dirty="0" smtClean="0"/>
              <a:t>Plant stress detection glasses</a:t>
            </a:r>
          </a:p>
          <a:p>
            <a:pPr lvl="1"/>
            <a:r>
              <a:rPr lang="en-CA" dirty="0" smtClean="0">
                <a:solidFill>
                  <a:srgbClr val="FFFF00"/>
                </a:solidFill>
              </a:rPr>
              <a:t>The glasses do appear to have utility for forestry work. Some experience with the glasses appears to help when evaluating what one sees. They may not provide magic answers as to whether vegetation is about to die but they do amplify a person’s perceptions. They are a relatively inexpensive, small, and lightweight tool. They can easily be carried to the field and can aid in quickly picking out vegetation changes.</a:t>
            </a:r>
          </a:p>
          <a:p>
            <a:pPr lvl="1"/>
            <a:endParaRPr lang="en-CA"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4716016" y="2420888"/>
            <a:ext cx="3524250" cy="103509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716016" y="4365104"/>
            <a:ext cx="3528392" cy="1036311"/>
          </a:xfrm>
          <a:prstGeom prst="rect">
            <a:avLst/>
          </a:prstGeom>
          <a:noFill/>
          <a:ln w="9525">
            <a:noFill/>
            <a:miter lim="800000"/>
            <a:headEnd/>
            <a:tailEnd/>
          </a:ln>
        </p:spPr>
      </p:pic>
      <p:sp>
        <p:nvSpPr>
          <p:cNvPr id="15" name="Rectangle 14"/>
          <p:cNvSpPr/>
          <p:nvPr/>
        </p:nvSpPr>
        <p:spPr>
          <a:xfrm>
            <a:off x="6084168" y="4509120"/>
            <a:ext cx="792088" cy="432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4716016" y="2060848"/>
            <a:ext cx="1758815" cy="369332"/>
          </a:xfrm>
          <a:prstGeom prst="rect">
            <a:avLst/>
          </a:prstGeom>
          <a:noFill/>
        </p:spPr>
        <p:txBody>
          <a:bodyPr wrap="none" rtlCol="0">
            <a:spAutoFit/>
          </a:bodyPr>
          <a:lstStyle/>
          <a:p>
            <a:r>
              <a:rPr lang="en-US" dirty="0" smtClean="0"/>
              <a:t>Visible Spectrum</a:t>
            </a:r>
            <a:endParaRPr lang="en-CA" dirty="0"/>
          </a:p>
        </p:txBody>
      </p:sp>
      <p:sp>
        <p:nvSpPr>
          <p:cNvPr id="17" name="TextBox 16"/>
          <p:cNvSpPr txBox="1"/>
          <p:nvPr/>
        </p:nvSpPr>
        <p:spPr>
          <a:xfrm>
            <a:off x="4572000" y="4005064"/>
            <a:ext cx="3884077" cy="369332"/>
          </a:xfrm>
          <a:prstGeom prst="rect">
            <a:avLst/>
          </a:prstGeom>
          <a:solidFill>
            <a:schemeClr val="bg1">
              <a:alpha val="50000"/>
            </a:schemeClr>
          </a:solidFill>
        </p:spPr>
        <p:txBody>
          <a:bodyPr wrap="none" rtlCol="0">
            <a:spAutoFit/>
          </a:bodyPr>
          <a:lstStyle/>
          <a:p>
            <a:r>
              <a:rPr lang="en-US" dirty="0" smtClean="0"/>
              <a:t>Spectrum with Stress Detection Glasses</a:t>
            </a:r>
            <a:endParaRPr lang="en-CA" dirty="0"/>
          </a:p>
        </p:txBody>
      </p:sp>
      <p:sp>
        <p:nvSpPr>
          <p:cNvPr id="13" name="Date Placeholder 12"/>
          <p:cNvSpPr>
            <a:spLocks noGrp="1"/>
          </p:cNvSpPr>
          <p:nvPr>
            <p:ph type="dt" sz="half" idx="10"/>
          </p:nvPr>
        </p:nvSpPr>
        <p:spPr/>
        <p:txBody>
          <a:bodyPr/>
          <a:lstStyle/>
          <a:p>
            <a:r>
              <a:rPr lang="en-US" smtClean="0"/>
              <a:t>29/10/2014</a:t>
            </a:r>
            <a:endParaRPr lang="en-CA" dirty="0"/>
          </a:p>
        </p:txBody>
      </p:sp>
      <p:sp>
        <p:nvSpPr>
          <p:cNvPr id="14" name="Footer Placeholder 13"/>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948246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“Managing” Environmental Factors for Uptake and Translocation</a:t>
            </a:r>
            <a:endParaRPr lang="en-CA" dirty="0"/>
          </a:p>
        </p:txBody>
      </p:sp>
      <p:sp>
        <p:nvSpPr>
          <p:cNvPr id="3" name="Content Placeholder 2"/>
          <p:cNvSpPr>
            <a:spLocks noGrp="1"/>
          </p:cNvSpPr>
          <p:nvPr>
            <p:ph sz="half" idx="1"/>
          </p:nvPr>
        </p:nvSpPr>
        <p:spPr/>
        <p:txBody>
          <a:bodyPr/>
          <a:lstStyle/>
          <a:p>
            <a:r>
              <a:rPr lang="en-CA" dirty="0" smtClean="0"/>
              <a:t>Too Wet</a:t>
            </a:r>
          </a:p>
          <a:p>
            <a:pPr lvl="1"/>
            <a:r>
              <a:rPr lang="en-CA" dirty="0" smtClean="0"/>
              <a:t>Harder than drought to quantify</a:t>
            </a:r>
          </a:p>
          <a:p>
            <a:pPr lvl="1"/>
            <a:r>
              <a:rPr lang="en-CA" dirty="0" smtClean="0"/>
              <a:t>Frequently localized</a:t>
            </a:r>
          </a:p>
        </p:txBody>
      </p:sp>
      <p:pic>
        <p:nvPicPr>
          <p:cNvPr id="1025" name="Picture 1"/>
          <p:cNvPicPr>
            <a:picLocks noGrp="1" noChangeAspect="1" noChangeArrowheads="1"/>
          </p:cNvPicPr>
          <p:nvPr>
            <p:ph sz="half" idx="2"/>
          </p:nvPr>
        </p:nvPicPr>
        <p:blipFill>
          <a:blip r:embed="rId3" cstate="print"/>
          <a:srcRect/>
          <a:stretch>
            <a:fillRect/>
          </a:stretch>
        </p:blipFill>
        <p:spPr bwMode="auto">
          <a:xfrm>
            <a:off x="4168379" y="1988840"/>
            <a:ext cx="4518421" cy="3388816"/>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1396447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t>“Managing” Environmental Factors for Uptake and Translocation</a:t>
            </a:r>
            <a:endParaRPr lang="en-CA" dirty="0"/>
          </a:p>
        </p:txBody>
      </p:sp>
      <p:sp>
        <p:nvSpPr>
          <p:cNvPr id="6" name="Content Placeholder 5"/>
          <p:cNvSpPr>
            <a:spLocks noGrp="1"/>
          </p:cNvSpPr>
          <p:nvPr>
            <p:ph idx="1"/>
          </p:nvPr>
        </p:nvSpPr>
        <p:spPr/>
        <p:txBody>
          <a:bodyPr>
            <a:normAutofit/>
          </a:bodyPr>
          <a:lstStyle/>
          <a:p>
            <a:r>
              <a:rPr lang="en-US" sz="2800" dirty="0" smtClean="0"/>
              <a:t>Abiotic limitations to uptake can and are being managed routinely in spray programs</a:t>
            </a:r>
          </a:p>
          <a:p>
            <a:r>
              <a:rPr lang="en-US" sz="2800" dirty="0" smtClean="0"/>
              <a:t>Physiological limitations to uptake can be managed by:</a:t>
            </a:r>
          </a:p>
          <a:p>
            <a:pPr lvl="1"/>
            <a:r>
              <a:rPr lang="en-US" dirty="0" smtClean="0"/>
              <a:t>Identification and avoidance of high risk seasons</a:t>
            </a:r>
          </a:p>
          <a:p>
            <a:pPr lvl="1"/>
            <a:r>
              <a:rPr lang="en-US" dirty="0" smtClean="0"/>
              <a:t>Changes in application technology</a:t>
            </a:r>
          </a:p>
          <a:p>
            <a:pPr lvl="1"/>
            <a:r>
              <a:rPr lang="en-US" dirty="0" smtClean="0"/>
              <a:t>Adjusting application rates</a:t>
            </a:r>
            <a:endParaRPr lang="en-CA" dirty="0"/>
          </a:p>
        </p:txBody>
      </p:sp>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4. Mode of Action</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Leaf structure</a:t>
            </a:r>
            <a:endParaRPr lang="en-CA"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1619672" y="2132856"/>
            <a:ext cx="5715000" cy="3514725"/>
          </a:xfrm>
          <a:prstGeom prst="rect">
            <a:avLst/>
          </a:prstGeom>
          <a:noFill/>
          <a:ln w="9525">
            <a:noFill/>
            <a:miter lim="800000"/>
            <a:headEnd/>
            <a:tailEnd/>
          </a:ln>
        </p:spPr>
      </p:pic>
      <p:sp>
        <p:nvSpPr>
          <p:cNvPr id="8" name="Rounded Rectangle 7"/>
          <p:cNvSpPr/>
          <p:nvPr/>
        </p:nvSpPr>
        <p:spPr>
          <a:xfrm>
            <a:off x="3923928" y="3789040"/>
            <a:ext cx="3312368" cy="1152128"/>
          </a:xfrm>
          <a:prstGeom prst="roundRect">
            <a:avLst/>
          </a:prstGeom>
          <a:noFill/>
          <a:ln w="44450">
            <a:solidFill>
              <a:srgbClr val="F19B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p:cNvSpPr txBox="1"/>
          <p:nvPr/>
        </p:nvSpPr>
        <p:spPr>
          <a:xfrm>
            <a:off x="7308304" y="4077072"/>
            <a:ext cx="1808508" cy="923330"/>
          </a:xfrm>
          <a:prstGeom prst="rect">
            <a:avLst/>
          </a:prstGeom>
          <a:solidFill>
            <a:schemeClr val="bg1"/>
          </a:solidFill>
        </p:spPr>
        <p:txBody>
          <a:bodyPr wrap="none" rtlCol="0">
            <a:spAutoFit/>
          </a:bodyPr>
          <a:lstStyle/>
          <a:p>
            <a:r>
              <a:rPr lang="en-US" dirty="0" smtClean="0"/>
              <a:t>Region of </a:t>
            </a:r>
          </a:p>
          <a:p>
            <a:r>
              <a:rPr lang="en-US" dirty="0" smtClean="0"/>
              <a:t>herbicide loading</a:t>
            </a:r>
          </a:p>
          <a:p>
            <a:r>
              <a:rPr lang="en-US" dirty="0" smtClean="0"/>
              <a:t>and activity</a:t>
            </a:r>
          </a:p>
        </p:txBody>
      </p:sp>
      <p:sp>
        <p:nvSpPr>
          <p:cNvPr id="10" name="Rounded Rectangle 9"/>
          <p:cNvSpPr/>
          <p:nvPr/>
        </p:nvSpPr>
        <p:spPr>
          <a:xfrm>
            <a:off x="3995936" y="2708920"/>
            <a:ext cx="3456384" cy="576064"/>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7236296" y="2708920"/>
            <a:ext cx="1637628" cy="646331"/>
          </a:xfrm>
          <a:prstGeom prst="rect">
            <a:avLst/>
          </a:prstGeom>
          <a:solidFill>
            <a:schemeClr val="bg1"/>
          </a:solidFill>
        </p:spPr>
        <p:txBody>
          <a:bodyPr wrap="none" rtlCol="0">
            <a:spAutoFit/>
          </a:bodyPr>
          <a:lstStyle/>
          <a:p>
            <a:r>
              <a:rPr lang="en-US" dirty="0" smtClean="0"/>
              <a:t>Barrier to </a:t>
            </a:r>
          </a:p>
          <a:p>
            <a:r>
              <a:rPr lang="en-US" dirty="0" smtClean="0"/>
              <a:t>herbicide entry</a:t>
            </a:r>
            <a:endParaRPr lang="en-CA" dirty="0"/>
          </a:p>
        </p:txBody>
      </p:sp>
      <p:sp>
        <p:nvSpPr>
          <p:cNvPr id="15" name="Date Placeholder 14"/>
          <p:cNvSpPr>
            <a:spLocks noGrp="1"/>
          </p:cNvSpPr>
          <p:nvPr>
            <p:ph type="dt" sz="half" idx="10"/>
          </p:nvPr>
        </p:nvSpPr>
        <p:spPr/>
        <p:txBody>
          <a:bodyPr/>
          <a:lstStyle/>
          <a:p>
            <a:r>
              <a:rPr lang="en-US" smtClean="0"/>
              <a:t>29/10/2014</a:t>
            </a:r>
            <a:endParaRPr lang="en-CA" dirty="0"/>
          </a:p>
        </p:txBody>
      </p:sp>
      <p:sp>
        <p:nvSpPr>
          <p:cNvPr id="16" name="Footer Placeholder 15"/>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273554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 calcmode="lin" valueType="num">
                                      <p:cBhvr additive="base">
                                        <p:cTn id="12"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additive="base">
                                        <p:cTn id="2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bg/>
                                          </p:spTgt>
                                        </p:tgtEl>
                                        <p:attrNameLst>
                                          <p:attrName>style.visibility</p:attrName>
                                        </p:attrNameLst>
                                      </p:cBhvr>
                                      <p:to>
                                        <p:strVal val="visible"/>
                                      </p:to>
                                    </p:set>
                                    <p:animEffect transition="in" filter="fade">
                                      <p:cBhvr>
                                        <p:cTn id="31" dur="2000"/>
                                        <p:tgtEl>
                                          <p:spTgt spid="9">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2000"/>
                                        <p:tgtEl>
                                          <p:spTgt spid="9">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2000"/>
                                        <p:tgtEl>
                                          <p:spTgt spid="9">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allAtOnce" animBg="1"/>
      <p:bldP spid="10" grpId="0" animBg="1"/>
      <p:bldP spid="11"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 of Action</a:t>
            </a:r>
            <a:endParaRPr lang="en-CA" dirty="0"/>
          </a:p>
        </p:txBody>
      </p:sp>
      <p:sp>
        <p:nvSpPr>
          <p:cNvPr id="3" name="Content Placeholder 2"/>
          <p:cNvSpPr>
            <a:spLocks noGrp="1"/>
          </p:cNvSpPr>
          <p:nvPr>
            <p:ph sz="half" idx="1"/>
          </p:nvPr>
        </p:nvSpPr>
        <p:spPr>
          <a:xfrm>
            <a:off x="467544" y="1340768"/>
            <a:ext cx="4038600" cy="4525963"/>
          </a:xfrm>
        </p:spPr>
        <p:txBody>
          <a:bodyPr/>
          <a:lstStyle/>
          <a:p>
            <a:r>
              <a:rPr lang="en-CA" dirty="0" smtClean="0"/>
              <a:t>Cuticle changes with seasonal climate</a:t>
            </a:r>
            <a:endParaRPr lang="en-CA" dirty="0"/>
          </a:p>
          <a:p>
            <a:pPr lvl="1"/>
            <a:r>
              <a:rPr lang="en-CA" dirty="0" smtClean="0"/>
              <a:t>Temperate, moist conditions result in less cutin (wax) than warm, dry conditions</a:t>
            </a:r>
          </a:p>
          <a:p>
            <a:pPr lvl="1"/>
            <a:r>
              <a:rPr lang="en-US" dirty="0" smtClean="0"/>
              <a:t>Moisture stress results in thickened cutin to reduce </a:t>
            </a:r>
            <a:r>
              <a:rPr lang="en-US" dirty="0" smtClean="0">
                <a:solidFill>
                  <a:srgbClr val="FFFF00"/>
                </a:solidFill>
              </a:rPr>
              <a:t>evapotranspirational loss of moisture</a:t>
            </a:r>
            <a:endParaRPr lang="en-CA" dirty="0" smtClean="0">
              <a:solidFill>
                <a:srgbClr val="FFFF00"/>
              </a:solidFill>
            </a:endParaRPr>
          </a:p>
        </p:txBody>
      </p:sp>
      <p:pic>
        <p:nvPicPr>
          <p:cNvPr id="5" name="Picture 3"/>
          <p:cNvPicPr>
            <a:picLocks noGrp="1" noChangeAspect="1" noChangeArrowheads="1"/>
          </p:cNvPicPr>
          <p:nvPr>
            <p:ph sz="half" idx="2"/>
          </p:nvPr>
        </p:nvPicPr>
        <p:blipFill>
          <a:blip r:embed="rId3" cstate="print"/>
          <a:srcRect/>
          <a:stretch>
            <a:fillRect/>
          </a:stretch>
        </p:blipFill>
        <p:spPr bwMode="auto">
          <a:xfrm>
            <a:off x="4860032" y="2276872"/>
            <a:ext cx="3438525" cy="2590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2592312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 of Action</a:t>
            </a:r>
            <a:endParaRPr lang="en-CA" dirty="0"/>
          </a:p>
        </p:txBody>
      </p:sp>
      <p:sp>
        <p:nvSpPr>
          <p:cNvPr id="3" name="Content Placeholder 2"/>
          <p:cNvSpPr>
            <a:spLocks noGrp="1"/>
          </p:cNvSpPr>
          <p:nvPr>
            <p:ph idx="1"/>
          </p:nvPr>
        </p:nvSpPr>
        <p:spPr/>
        <p:txBody>
          <a:bodyPr/>
          <a:lstStyle/>
          <a:p>
            <a:r>
              <a:rPr lang="en-CA" dirty="0" smtClean="0"/>
              <a:t>Significant part of the herbicide development cycle is focused on getting active ingredient across the cuticle</a:t>
            </a:r>
          </a:p>
          <a:p>
            <a:pPr lvl="1"/>
            <a:r>
              <a:rPr lang="en-CA" dirty="0" smtClean="0"/>
              <a:t>Surfactants  e.g. siloxanes</a:t>
            </a:r>
          </a:p>
          <a:p>
            <a:pPr lvl="1"/>
            <a:r>
              <a:rPr lang="en-CA" dirty="0" smtClean="0"/>
              <a:t>Formulation e.g. differing salts, esters vs. amines</a:t>
            </a:r>
            <a:endParaRPr lang="en-CA" dirty="0"/>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4258633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p:cNvPicPr>
            <a:picLocks noGrp="1" noChangeAspect="1" noChangeArrowheads="1"/>
          </p:cNvPicPr>
          <p:nvPr>
            <p:ph sz="half" idx="1"/>
          </p:nvPr>
        </p:nvPicPr>
        <p:blipFill>
          <a:blip r:embed="rId3" cstate="print"/>
          <a:srcRect/>
          <a:stretch>
            <a:fillRect/>
          </a:stretch>
        </p:blipFill>
        <p:spPr>
          <a:xfrm>
            <a:off x="3270250" y="2017713"/>
            <a:ext cx="3101950" cy="2710479"/>
          </a:xfrm>
          <a:noFill/>
          <a:ln/>
        </p:spPr>
      </p:pic>
      <p:sp>
        <p:nvSpPr>
          <p:cNvPr id="4" name="Title 3"/>
          <p:cNvSpPr>
            <a:spLocks noGrp="1"/>
          </p:cNvSpPr>
          <p:nvPr>
            <p:ph type="ctrTitle"/>
          </p:nvPr>
        </p:nvSpPr>
        <p:spPr>
          <a:xfrm>
            <a:off x="755576" y="692696"/>
            <a:ext cx="7772400" cy="1470025"/>
          </a:xfrm>
        </p:spPr>
        <p:txBody>
          <a:bodyPr/>
          <a:lstStyle/>
          <a:p>
            <a:r>
              <a:rPr lang="en-US" dirty="0" smtClean="0"/>
              <a:t>Optimizing Aerial Application of Herbicides</a:t>
            </a:r>
            <a:endParaRPr lang="en-CA" dirty="0"/>
          </a:p>
        </p:txBody>
      </p:sp>
      <p:sp>
        <p:nvSpPr>
          <p:cNvPr id="5" name="Subtitle 4"/>
          <p:cNvSpPr>
            <a:spLocks noGrp="1"/>
          </p:cNvSpPr>
          <p:nvPr>
            <p:ph type="subTitle" idx="1"/>
          </p:nvPr>
        </p:nvSpPr>
        <p:spPr>
          <a:xfrm>
            <a:off x="1371600" y="4437112"/>
            <a:ext cx="6440760" cy="1201688"/>
          </a:xfrm>
        </p:spPr>
        <p:txBody>
          <a:bodyPr/>
          <a:lstStyle/>
          <a:p>
            <a:r>
              <a:rPr lang="en-US" dirty="0" smtClean="0">
                <a:solidFill>
                  <a:srgbClr val="FFFF00"/>
                </a:solidFill>
              </a:rPr>
              <a:t>Harmony and Tuning</a:t>
            </a:r>
            <a:endParaRPr lang="en-CA"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1. Application</a:t>
            </a: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Aerial Application</a:t>
            </a:r>
            <a:endParaRPr lang="en-CA" dirty="0"/>
          </a:p>
        </p:txBody>
      </p:sp>
      <p:sp>
        <p:nvSpPr>
          <p:cNvPr id="3" name="Content Placeholder 2"/>
          <p:cNvSpPr>
            <a:spLocks noGrp="1"/>
          </p:cNvSpPr>
          <p:nvPr>
            <p:ph idx="1"/>
          </p:nvPr>
        </p:nvSpPr>
        <p:spPr/>
        <p:txBody>
          <a:bodyPr/>
          <a:lstStyle/>
          <a:p>
            <a:r>
              <a:rPr lang="en-US" dirty="0" smtClean="0"/>
              <a:t>Configuration</a:t>
            </a:r>
          </a:p>
          <a:p>
            <a:pPr lvl="1"/>
            <a:r>
              <a:rPr lang="en-US" dirty="0" smtClean="0"/>
              <a:t>Aircraft type</a:t>
            </a:r>
          </a:p>
          <a:p>
            <a:pPr lvl="1"/>
            <a:r>
              <a:rPr lang="en-US" dirty="0" smtClean="0"/>
              <a:t>Nozzles</a:t>
            </a:r>
          </a:p>
          <a:p>
            <a:pPr lvl="1"/>
            <a:r>
              <a:rPr lang="en-US" dirty="0" smtClean="0"/>
              <a:t>Span X rotor or wing</a:t>
            </a:r>
          </a:p>
          <a:p>
            <a:pPr lvl="1"/>
            <a:r>
              <a:rPr lang="en-US" dirty="0" smtClean="0"/>
              <a:t>Boom position X centre of gravity</a:t>
            </a:r>
          </a:p>
          <a:p>
            <a:pPr lvl="1"/>
            <a:r>
              <a:rPr lang="en-US" dirty="0" smtClean="0"/>
              <a:t>Air speed</a:t>
            </a:r>
          </a:p>
          <a:p>
            <a:pPr lvl="1"/>
            <a:r>
              <a:rPr lang="en-US" dirty="0" smtClean="0"/>
              <a:t>Nozzle orientation</a:t>
            </a:r>
          </a:p>
          <a:p>
            <a:pPr lvl="1"/>
            <a:r>
              <a:rPr lang="en-US" dirty="0" smtClean="0">
                <a:solidFill>
                  <a:srgbClr val="FFFF00"/>
                </a:solidFill>
              </a:rPr>
              <a:t>Wing loading</a:t>
            </a:r>
          </a:p>
          <a:p>
            <a:pPr lvl="1"/>
            <a:endParaRPr lang="en-US" dirty="0" smtClean="0"/>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Aerial Application</a:t>
            </a:r>
            <a:endParaRPr lang="en-CA" dirty="0"/>
          </a:p>
        </p:txBody>
      </p:sp>
      <p:sp>
        <p:nvSpPr>
          <p:cNvPr id="3" name="Content Placeholder 2"/>
          <p:cNvSpPr>
            <a:spLocks noGrp="1"/>
          </p:cNvSpPr>
          <p:nvPr>
            <p:ph idx="1"/>
          </p:nvPr>
        </p:nvSpPr>
        <p:spPr/>
        <p:txBody>
          <a:bodyPr/>
          <a:lstStyle/>
          <a:p>
            <a:r>
              <a:rPr lang="en-US" dirty="0" smtClean="0"/>
              <a:t>Configuration</a:t>
            </a:r>
          </a:p>
          <a:p>
            <a:pPr lvl="1"/>
            <a:r>
              <a:rPr lang="en-US" dirty="0" smtClean="0"/>
              <a:t>Aircraft type</a:t>
            </a:r>
          </a:p>
          <a:p>
            <a:pPr lvl="2"/>
            <a:r>
              <a:rPr lang="en-US" dirty="0" smtClean="0"/>
              <a:t>R/W better than F/W</a:t>
            </a:r>
          </a:p>
          <a:p>
            <a:pPr lvl="2"/>
            <a:r>
              <a:rPr lang="en-US" dirty="0" smtClean="0"/>
              <a:t>Slippery better than chunky</a:t>
            </a:r>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3" cstate="print"/>
          <a:srcRect/>
          <a:stretch>
            <a:fillRect/>
          </a:stretch>
        </p:blipFill>
        <p:spPr bwMode="auto">
          <a:xfrm>
            <a:off x="4139952" y="1628800"/>
            <a:ext cx="4704018" cy="328411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Optimizing Aerial Application</a:t>
            </a:r>
            <a:endParaRPr lang="en-CA" dirty="0"/>
          </a:p>
        </p:txBody>
      </p:sp>
      <p:sp>
        <p:nvSpPr>
          <p:cNvPr id="3" name="Content Placeholder 2"/>
          <p:cNvSpPr>
            <a:spLocks noGrp="1"/>
          </p:cNvSpPr>
          <p:nvPr>
            <p:ph sz="half" idx="1"/>
          </p:nvPr>
        </p:nvSpPr>
        <p:spPr/>
        <p:txBody>
          <a:bodyPr/>
          <a:lstStyle/>
          <a:p>
            <a:r>
              <a:rPr lang="en-US" dirty="0" smtClean="0"/>
              <a:t>Configuration</a:t>
            </a:r>
          </a:p>
          <a:p>
            <a:pPr lvl="1"/>
            <a:r>
              <a:rPr lang="en-US" dirty="0" smtClean="0"/>
              <a:t>Nozzles</a:t>
            </a:r>
          </a:p>
          <a:p>
            <a:pPr lvl="2"/>
            <a:r>
              <a:rPr lang="en-US" dirty="0" smtClean="0"/>
              <a:t>Streams pulled into droplets are more consistent than shattered droplets</a:t>
            </a:r>
          </a:p>
          <a:p>
            <a:pPr lvl="1"/>
            <a:endParaRPr lang="en-US" dirty="0" smtClean="0"/>
          </a:p>
        </p:txBody>
      </p:sp>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Aerial Application</a:t>
            </a:r>
            <a:endParaRPr lang="en-CA" dirty="0"/>
          </a:p>
        </p:txBody>
      </p:sp>
      <p:sp>
        <p:nvSpPr>
          <p:cNvPr id="3" name="Content Placeholder 2"/>
          <p:cNvSpPr>
            <a:spLocks noGrp="1"/>
          </p:cNvSpPr>
          <p:nvPr>
            <p:ph sz="half" idx="1"/>
          </p:nvPr>
        </p:nvSpPr>
        <p:spPr/>
        <p:txBody>
          <a:bodyPr/>
          <a:lstStyle/>
          <a:p>
            <a:r>
              <a:rPr lang="en-US" dirty="0" smtClean="0"/>
              <a:t>Configuration X turbulence</a:t>
            </a:r>
          </a:p>
          <a:p>
            <a:pPr lvl="1"/>
            <a:r>
              <a:rPr lang="en-US" dirty="0" smtClean="0"/>
              <a:t>Span X rotor or wing</a:t>
            </a:r>
          </a:p>
          <a:p>
            <a:pPr lvl="1"/>
            <a:r>
              <a:rPr lang="en-US" dirty="0" smtClean="0"/>
              <a:t>Boom position X centre of gravity</a:t>
            </a:r>
          </a:p>
          <a:p>
            <a:pPr lvl="1"/>
            <a:r>
              <a:rPr lang="en-US" dirty="0" smtClean="0"/>
              <a:t>Air speed and trim</a:t>
            </a:r>
          </a:p>
          <a:p>
            <a:pPr lvl="1"/>
            <a:r>
              <a:rPr lang="en-US" dirty="0" smtClean="0"/>
              <a:t>Nozzle orientation</a:t>
            </a:r>
          </a:p>
          <a:p>
            <a:pPr lvl="1"/>
            <a:r>
              <a:rPr lang="en-US" dirty="0" smtClean="0"/>
              <a:t>Wing loading</a:t>
            </a:r>
          </a:p>
          <a:p>
            <a:pPr lvl="1"/>
            <a:endParaRPr lang="en-US" dirty="0" smtClean="0"/>
          </a:p>
        </p:txBody>
      </p:sp>
      <p:pic>
        <p:nvPicPr>
          <p:cNvPr id="4" name="Picture 2" descr="http://emigratetonewzealand.files.wordpress.com/2010/01/helicopterspraying.jpg"/>
          <p:cNvPicPr>
            <a:picLocks noChangeAspect="1" noChangeArrowheads="1"/>
          </p:cNvPicPr>
          <p:nvPr/>
        </p:nvPicPr>
        <p:blipFill>
          <a:blip r:embed="rId3" cstate="print"/>
          <a:srcRect/>
          <a:stretch>
            <a:fillRect/>
          </a:stretch>
        </p:blipFill>
        <p:spPr bwMode="auto">
          <a:xfrm>
            <a:off x="4499991" y="1556792"/>
            <a:ext cx="4411065" cy="3312368"/>
          </a:xfrm>
          <a:prstGeom prst="rect">
            <a:avLst/>
          </a:prstGeom>
          <a:noFill/>
        </p:spPr>
      </p:pic>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Pictures\Aerial Application\Prototype RW sprayer 2_crop.jpg"/>
          <p:cNvPicPr>
            <a:picLocks noChangeAspect="1" noChangeArrowheads="1"/>
          </p:cNvPicPr>
          <p:nvPr/>
        </p:nvPicPr>
        <p:blipFill>
          <a:blip r:embed="rId3" cstate="print"/>
          <a:srcRect/>
          <a:stretch>
            <a:fillRect/>
          </a:stretch>
        </p:blipFill>
        <p:spPr bwMode="auto">
          <a:xfrm>
            <a:off x="5076056" y="1484784"/>
            <a:ext cx="2838298" cy="4202582"/>
          </a:xfrm>
          <a:prstGeom prst="rect">
            <a:avLst/>
          </a:prstGeom>
          <a:noFill/>
        </p:spPr>
      </p:pic>
      <p:sp>
        <p:nvSpPr>
          <p:cNvPr id="2" name="Title 1"/>
          <p:cNvSpPr>
            <a:spLocks noGrp="1"/>
          </p:cNvSpPr>
          <p:nvPr>
            <p:ph type="title"/>
          </p:nvPr>
        </p:nvSpPr>
        <p:spPr/>
        <p:txBody>
          <a:bodyPr/>
          <a:lstStyle/>
          <a:p>
            <a:r>
              <a:rPr lang="en-US" dirty="0" smtClean="0"/>
              <a:t>Optimizing Aerial Application</a:t>
            </a:r>
            <a:endParaRPr lang="en-CA" dirty="0"/>
          </a:p>
        </p:txBody>
      </p:sp>
      <p:sp>
        <p:nvSpPr>
          <p:cNvPr id="3" name="Content Placeholder 2"/>
          <p:cNvSpPr>
            <a:spLocks noGrp="1"/>
          </p:cNvSpPr>
          <p:nvPr>
            <p:ph sz="half" idx="1"/>
          </p:nvPr>
        </p:nvSpPr>
        <p:spPr/>
        <p:txBody>
          <a:bodyPr/>
          <a:lstStyle/>
          <a:p>
            <a:r>
              <a:rPr lang="en-US" dirty="0" smtClean="0"/>
              <a:t>Early solution</a:t>
            </a:r>
            <a:endParaRPr lang="en-US" dirty="0" smtClean="0">
              <a:solidFill>
                <a:srgbClr val="FFFF00"/>
              </a:solidFill>
            </a:endParaRPr>
          </a:p>
          <a:p>
            <a:pPr lvl="1"/>
            <a:endParaRPr lang="en-US" dirty="0" smtClean="0"/>
          </a:p>
        </p:txBody>
      </p:sp>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User\Pictures\Aerial Application\AccuFlow High.JPG"/>
          <p:cNvPicPr>
            <a:picLocks noChangeAspect="1" noChangeArrowheads="1"/>
          </p:cNvPicPr>
          <p:nvPr/>
        </p:nvPicPr>
        <p:blipFill>
          <a:blip r:embed="rId3" cstate="print"/>
          <a:srcRect/>
          <a:stretch>
            <a:fillRect/>
          </a:stretch>
        </p:blipFill>
        <p:spPr bwMode="auto">
          <a:xfrm>
            <a:off x="2699792" y="1196752"/>
            <a:ext cx="3657600" cy="4876800"/>
          </a:xfrm>
          <a:prstGeom prst="rect">
            <a:avLst/>
          </a:prstGeom>
          <a:noFill/>
        </p:spPr>
      </p:pic>
      <p:sp>
        <p:nvSpPr>
          <p:cNvPr id="2" name="Title 1"/>
          <p:cNvSpPr>
            <a:spLocks noGrp="1"/>
          </p:cNvSpPr>
          <p:nvPr>
            <p:ph type="title"/>
          </p:nvPr>
        </p:nvSpPr>
        <p:spPr/>
        <p:txBody>
          <a:bodyPr/>
          <a:lstStyle/>
          <a:p>
            <a:r>
              <a:rPr lang="en-US" dirty="0" smtClean="0"/>
              <a:t>Optimizing Aerial Application</a:t>
            </a:r>
            <a:endParaRPr lang="en-CA" dirty="0"/>
          </a:p>
        </p:txBody>
      </p:sp>
      <p:sp>
        <p:nvSpPr>
          <p:cNvPr id="3" name="Content Placeholder 2"/>
          <p:cNvSpPr>
            <a:spLocks noGrp="1"/>
          </p:cNvSpPr>
          <p:nvPr>
            <p:ph sz="half" idx="1"/>
          </p:nvPr>
        </p:nvSpPr>
        <p:spPr/>
        <p:txBody>
          <a:bodyPr/>
          <a:lstStyle/>
          <a:p>
            <a:r>
              <a:rPr lang="en-US" dirty="0" smtClean="0"/>
              <a:t>More modern solutions</a:t>
            </a:r>
            <a:endParaRPr lang="en-US" dirty="0" smtClean="0">
              <a:solidFill>
                <a:srgbClr val="FFFF00"/>
              </a:solidFill>
            </a:endParaRPr>
          </a:p>
          <a:p>
            <a:pPr lvl="1"/>
            <a:endParaRPr lang="en-US" dirty="0" smtClean="0"/>
          </a:p>
        </p:txBody>
      </p:sp>
      <p:pic>
        <p:nvPicPr>
          <p:cNvPr id="4100" name="Picture 4"/>
          <p:cNvPicPr>
            <a:picLocks noChangeAspect="1" noChangeArrowheads="1"/>
          </p:cNvPicPr>
          <p:nvPr/>
        </p:nvPicPr>
        <p:blipFill>
          <a:blip r:embed="rId4" cstate="print"/>
          <a:srcRect/>
          <a:stretch>
            <a:fillRect/>
          </a:stretch>
        </p:blipFill>
        <p:spPr bwMode="auto">
          <a:xfrm>
            <a:off x="4716016" y="3429000"/>
            <a:ext cx="4064000" cy="304800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Aerial Application</a:t>
            </a:r>
            <a:endParaRPr lang="en-CA" dirty="0"/>
          </a:p>
        </p:txBody>
      </p:sp>
      <p:sp>
        <p:nvSpPr>
          <p:cNvPr id="3" name="Content Placeholder 2"/>
          <p:cNvSpPr>
            <a:spLocks noGrp="1"/>
          </p:cNvSpPr>
          <p:nvPr>
            <p:ph sz="half" idx="1"/>
          </p:nvPr>
        </p:nvSpPr>
        <p:spPr/>
        <p:txBody>
          <a:bodyPr>
            <a:normAutofit lnSpcReduction="10000"/>
          </a:bodyPr>
          <a:lstStyle/>
          <a:p>
            <a:r>
              <a:rPr lang="en-US" dirty="0" smtClean="0"/>
              <a:t>Lowest possible drop height to reduce </a:t>
            </a:r>
            <a:r>
              <a:rPr lang="en-US" dirty="0" err="1" smtClean="0"/>
              <a:t>K</a:t>
            </a:r>
            <a:r>
              <a:rPr lang="en-US" baseline="-25000" dirty="0" err="1" smtClean="0"/>
              <a:t>e</a:t>
            </a:r>
            <a:endParaRPr lang="en-US" dirty="0" smtClean="0"/>
          </a:p>
          <a:p>
            <a:r>
              <a:rPr lang="en-US" dirty="0" smtClean="0"/>
              <a:t>Raindrop nozzles produce uniform moderate droplets</a:t>
            </a:r>
          </a:p>
          <a:p>
            <a:r>
              <a:rPr lang="en-US" dirty="0" smtClean="0"/>
              <a:t>Boom position and width minimize turbulent wake effects</a:t>
            </a:r>
          </a:p>
          <a:p>
            <a:r>
              <a:rPr lang="en-US" dirty="0" smtClean="0">
                <a:solidFill>
                  <a:srgbClr val="FFFF00"/>
                </a:solidFill>
              </a:rPr>
              <a:t>Moderate airspeed ensures uniformity</a:t>
            </a:r>
            <a:endParaRPr lang="en-CA" dirty="0">
              <a:solidFill>
                <a:srgbClr val="FFFF00"/>
              </a:solidFill>
            </a:endParaRPr>
          </a:p>
        </p:txBody>
      </p:sp>
      <p:pic>
        <p:nvPicPr>
          <p:cNvPr id="5123" name="Picture 3"/>
          <p:cNvPicPr>
            <a:picLocks noGrp="1" noChangeAspect="1" noChangeArrowheads="1"/>
          </p:cNvPicPr>
          <p:nvPr>
            <p:ph sz="half" idx="2"/>
          </p:nvPr>
        </p:nvPicPr>
        <p:blipFill>
          <a:blip r:embed="rId3" cstate="print"/>
          <a:srcRect/>
          <a:stretch>
            <a:fillRect/>
          </a:stretch>
        </p:blipFill>
        <p:spPr bwMode="auto">
          <a:xfrm>
            <a:off x="4607807" y="2204864"/>
            <a:ext cx="3398594" cy="2736304"/>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Calibration</a:t>
            </a:r>
            <a:endParaRPr lang="en-CA" dirty="0"/>
          </a:p>
        </p:txBody>
      </p:sp>
      <p:sp>
        <p:nvSpPr>
          <p:cNvPr id="6" name="Content Placeholder 5"/>
          <p:cNvSpPr>
            <a:spLocks noGrp="1"/>
          </p:cNvSpPr>
          <p:nvPr>
            <p:ph idx="1"/>
          </p:nvPr>
        </p:nvSpPr>
        <p:spPr/>
        <p:txBody>
          <a:bodyPr>
            <a:normAutofit lnSpcReduction="10000"/>
          </a:bodyPr>
          <a:lstStyle/>
          <a:p>
            <a:r>
              <a:rPr lang="en-US" dirty="0" smtClean="0"/>
              <a:t>Independent, empirical assessment of effectiveness of aircraft configuration</a:t>
            </a:r>
          </a:p>
          <a:p>
            <a:pPr lvl="1"/>
            <a:r>
              <a:rPr lang="en-US" dirty="0" smtClean="0"/>
              <a:t>Aircraft (specific machine)</a:t>
            </a:r>
          </a:p>
          <a:p>
            <a:pPr lvl="1"/>
            <a:r>
              <a:rPr lang="en-US" dirty="0" smtClean="0"/>
              <a:t>Nozzle</a:t>
            </a:r>
          </a:p>
          <a:p>
            <a:pPr lvl="2"/>
            <a:r>
              <a:rPr lang="en-US" dirty="0" smtClean="0"/>
              <a:t>Type(s)</a:t>
            </a:r>
          </a:p>
          <a:p>
            <a:pPr lvl="2"/>
            <a:r>
              <a:rPr lang="en-US" dirty="0" smtClean="0"/>
              <a:t>#’s X rotor width</a:t>
            </a:r>
          </a:p>
          <a:p>
            <a:pPr lvl="2"/>
            <a:r>
              <a:rPr lang="en-US" dirty="0" smtClean="0"/>
              <a:t>Position and orientation</a:t>
            </a:r>
          </a:p>
          <a:p>
            <a:pPr lvl="1"/>
            <a:r>
              <a:rPr lang="en-US" dirty="0" smtClean="0"/>
              <a:t>Pressure and flow</a:t>
            </a:r>
          </a:p>
          <a:p>
            <a:pPr lvl="1"/>
            <a:r>
              <a:rPr lang="en-US" dirty="0" smtClean="0">
                <a:solidFill>
                  <a:srgbClr val="FFFF00"/>
                </a:solidFill>
              </a:rPr>
              <a:t>Aircraft speed </a:t>
            </a:r>
          </a:p>
          <a:p>
            <a:pPr lvl="1"/>
            <a:r>
              <a:rPr lang="en-US" dirty="0" smtClean="0">
                <a:solidFill>
                  <a:srgbClr val="FFFF00"/>
                </a:solidFill>
              </a:rPr>
              <a:t>Drop height</a:t>
            </a:r>
          </a:p>
        </p:txBody>
      </p:sp>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Role of Calibration</a:t>
            </a:r>
            <a:endParaRPr lang="en-CA" dirty="0"/>
          </a:p>
        </p:txBody>
      </p:sp>
      <p:sp>
        <p:nvSpPr>
          <p:cNvPr id="6" name="Content Placeholder 5"/>
          <p:cNvSpPr>
            <a:spLocks noGrp="1"/>
          </p:cNvSpPr>
          <p:nvPr>
            <p:ph idx="1"/>
          </p:nvPr>
        </p:nvSpPr>
        <p:spPr/>
        <p:txBody>
          <a:bodyPr/>
          <a:lstStyle/>
          <a:p>
            <a:r>
              <a:rPr lang="en-US" dirty="0" smtClean="0"/>
              <a:t>Ready translation from spray technology to forest management</a:t>
            </a:r>
            <a:endParaRPr lang="en-US" dirty="0" smtClean="0">
              <a:solidFill>
                <a:srgbClr val="FFFF00"/>
              </a:solidFill>
            </a:endParaRPr>
          </a:p>
          <a:p>
            <a:pPr lvl="1"/>
            <a:r>
              <a:rPr lang="en-US" dirty="0" smtClean="0"/>
              <a:t>“Swath Kit” spells out  aircraft, nozzles, number of nozzles, nozzle orientation, boom width, boom position, pressure, flow, air speed, drop height</a:t>
            </a:r>
          </a:p>
          <a:p>
            <a:pPr lvl="1"/>
            <a:r>
              <a:rPr lang="en-US" dirty="0" smtClean="0"/>
              <a:t>Forest spray manager can readily assure aircraft is spraying as calibrated</a:t>
            </a:r>
          </a:p>
        </p:txBody>
      </p:sp>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CA" dirty="0"/>
          </a:p>
        </p:txBody>
      </p:sp>
      <p:sp>
        <p:nvSpPr>
          <p:cNvPr id="3" name="Content Placeholder 2"/>
          <p:cNvSpPr>
            <a:spLocks noGrp="1"/>
          </p:cNvSpPr>
          <p:nvPr>
            <p:ph idx="1"/>
          </p:nvPr>
        </p:nvSpPr>
        <p:spPr/>
        <p:txBody>
          <a:bodyPr>
            <a:normAutofit lnSpcReduction="10000"/>
          </a:bodyPr>
          <a:lstStyle/>
          <a:p>
            <a:r>
              <a:rPr lang="en-US" dirty="0" smtClean="0"/>
              <a:t>Consistent application can assure achievement of nominal application</a:t>
            </a:r>
          </a:p>
          <a:p>
            <a:r>
              <a:rPr lang="en-US" dirty="0" smtClean="0"/>
              <a:t>Consistency results from integration and adhering to calibration of:</a:t>
            </a:r>
          </a:p>
          <a:p>
            <a:pPr lvl="1"/>
            <a:r>
              <a:rPr lang="en-US" dirty="0" smtClean="0"/>
              <a:t>Nozzles</a:t>
            </a:r>
          </a:p>
          <a:p>
            <a:pPr lvl="1"/>
            <a:r>
              <a:rPr lang="en-US" dirty="0" smtClean="0"/>
              <a:t>Placement</a:t>
            </a:r>
          </a:p>
          <a:p>
            <a:pPr lvl="1"/>
            <a:r>
              <a:rPr lang="en-US" dirty="0" smtClean="0"/>
              <a:t>Orientation, pressure</a:t>
            </a:r>
          </a:p>
          <a:p>
            <a:pPr lvl="1"/>
            <a:r>
              <a:rPr lang="en-US" dirty="0" smtClean="0">
                <a:solidFill>
                  <a:srgbClr val="FFFF00"/>
                </a:solidFill>
              </a:rPr>
              <a:t>Air speed and trim</a:t>
            </a:r>
          </a:p>
          <a:p>
            <a:pPr lvl="1"/>
            <a:r>
              <a:rPr lang="en-US" dirty="0" smtClean="0">
                <a:solidFill>
                  <a:srgbClr val="FFFF00"/>
                </a:solidFill>
              </a:rPr>
              <a:t>Drop height</a:t>
            </a:r>
          </a:p>
          <a:p>
            <a:pPr lvl="1">
              <a:buNone/>
            </a:pPr>
            <a:endParaRPr lang="en-US" dirty="0" smtClean="0">
              <a:solidFill>
                <a:srgbClr val="F0F43A"/>
              </a:solidFill>
            </a:endParaRPr>
          </a:p>
        </p:txBody>
      </p:sp>
      <p:sp>
        <p:nvSpPr>
          <p:cNvPr id="7" name="Date Placeholder 6"/>
          <p:cNvSpPr>
            <a:spLocks noGrp="1"/>
          </p:cNvSpPr>
          <p:nvPr>
            <p:ph type="dt" sz="half" idx="10"/>
          </p:nvPr>
        </p:nvSpPr>
        <p:spPr/>
        <p:txBody>
          <a:bodyPr/>
          <a:lstStyle/>
          <a:p>
            <a:r>
              <a:rPr lang="en-US" smtClean="0"/>
              <a:t>29/10/2014</a:t>
            </a:r>
            <a:endParaRPr lang="en-CA" dirty="0"/>
          </a:p>
        </p:txBody>
      </p:sp>
      <p:sp>
        <p:nvSpPr>
          <p:cNvPr id="8" name="Footer Placeholder 7"/>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Droplets</a:t>
            </a:r>
            <a:endParaRPr lang="en-CA" dirty="0"/>
          </a:p>
        </p:txBody>
      </p:sp>
      <p:sp>
        <p:nvSpPr>
          <p:cNvPr id="3" name="Content Placeholder 2"/>
          <p:cNvSpPr>
            <a:spLocks noGrp="1"/>
          </p:cNvSpPr>
          <p:nvPr>
            <p:ph sz="half" idx="1"/>
          </p:nvPr>
        </p:nvSpPr>
        <p:spPr>
          <a:xfrm>
            <a:off x="395536" y="1052736"/>
            <a:ext cx="4104456" cy="4525963"/>
          </a:xfrm>
        </p:spPr>
        <p:txBody>
          <a:bodyPr>
            <a:normAutofit fontScale="92500"/>
          </a:bodyPr>
          <a:lstStyle/>
          <a:p>
            <a:r>
              <a:rPr lang="en-US" dirty="0" smtClean="0"/>
              <a:t>Make droplets</a:t>
            </a:r>
          </a:p>
          <a:p>
            <a:pPr lvl="1"/>
            <a:r>
              <a:rPr lang="en-US" dirty="0" smtClean="0"/>
              <a:t>Nozzles</a:t>
            </a:r>
          </a:p>
          <a:p>
            <a:pPr lvl="1"/>
            <a:r>
              <a:rPr lang="en-US" dirty="0" smtClean="0"/>
              <a:t>Aircraft configuration and speed</a:t>
            </a:r>
          </a:p>
          <a:p>
            <a:r>
              <a:rPr lang="en-US" dirty="0" smtClean="0"/>
              <a:t>It will not get better than what comes out of the atomizer</a:t>
            </a:r>
          </a:p>
          <a:p>
            <a:pPr lvl="1"/>
            <a:r>
              <a:rPr lang="en-US" dirty="0" smtClean="0"/>
              <a:t>Droplets will only get smaller making them more susceptible to movement and entrainment</a:t>
            </a:r>
          </a:p>
          <a:p>
            <a:pPr lvl="1">
              <a:buNone/>
            </a:pPr>
            <a:endParaRPr lang="en-US" dirty="0" smtClean="0"/>
          </a:p>
        </p:txBody>
      </p:sp>
      <p:pic>
        <p:nvPicPr>
          <p:cNvPr id="5" name="Content Placeholder 4" descr="Flow Rate and Performance Check Aerial Calibration in PG (7).JPG"/>
          <p:cNvPicPr>
            <a:picLocks noGrp="1" noChangeAspect="1"/>
          </p:cNvPicPr>
          <p:nvPr>
            <p:ph sz="half" idx="2"/>
          </p:nvPr>
        </p:nvPicPr>
        <p:blipFill>
          <a:blip r:embed="rId3" cstate="print"/>
          <a:stretch>
            <a:fillRect/>
          </a:stretch>
        </p:blipFill>
        <p:spPr>
          <a:xfrm>
            <a:off x="4355976" y="1772816"/>
            <a:ext cx="4452730" cy="3360420"/>
          </a:xfrm>
        </p:spPr>
      </p:pic>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sp>
        <p:nvSpPr>
          <p:cNvPr id="3" name="Content Placeholder 2"/>
          <p:cNvSpPr>
            <a:spLocks noGrp="1"/>
          </p:cNvSpPr>
          <p:nvPr>
            <p:ph idx="1"/>
          </p:nvPr>
        </p:nvSpPr>
        <p:spPr>
          <a:xfrm>
            <a:off x="457200" y="2276873"/>
            <a:ext cx="8229600" cy="2376264"/>
          </a:xfrm>
        </p:spPr>
        <p:txBody>
          <a:bodyPr/>
          <a:lstStyle/>
          <a:p>
            <a:pPr marL="0" indent="0" algn="ctr">
              <a:buNone/>
            </a:pPr>
            <a:r>
              <a:rPr lang="en-CA" dirty="0" smtClean="0"/>
              <a:t>Daniel </a:t>
            </a:r>
            <a:r>
              <a:rPr lang="en-CA" dirty="0" err="1" smtClean="0"/>
              <a:t>Chicoine</a:t>
            </a:r>
            <a:endParaRPr lang="en-CA" dirty="0" smtClean="0"/>
          </a:p>
          <a:p>
            <a:pPr marL="0" indent="0" algn="ctr">
              <a:buNone/>
            </a:pPr>
            <a:r>
              <a:rPr lang="en-CA" dirty="0" smtClean="0">
                <a:hlinkClick r:id="rId3"/>
              </a:rPr>
              <a:t>daniel@iftech.ca</a:t>
            </a:r>
            <a:endParaRPr lang="en-CA" dirty="0" smtClean="0"/>
          </a:p>
          <a:p>
            <a:pPr marL="0" indent="0" algn="ctr">
              <a:buNone/>
            </a:pPr>
            <a:r>
              <a:rPr lang="en-CA" dirty="0" smtClean="0">
                <a:hlinkClick r:id="rId4"/>
              </a:rPr>
              <a:t>www.iftech.ca</a:t>
            </a:r>
            <a:endParaRPr lang="en-CA" dirty="0" smtClean="0"/>
          </a:p>
          <a:p>
            <a:endParaRPr lang="en-CA" dirty="0"/>
          </a:p>
        </p:txBody>
      </p:sp>
      <p:sp>
        <p:nvSpPr>
          <p:cNvPr id="4" name="Date Placeholder 3"/>
          <p:cNvSpPr>
            <a:spLocks noGrp="1"/>
          </p:cNvSpPr>
          <p:nvPr>
            <p:ph type="dt" sz="half" idx="10"/>
          </p:nvPr>
        </p:nvSpPr>
        <p:spPr/>
        <p:txBody>
          <a:bodyPr/>
          <a:lstStyle/>
          <a:p>
            <a:r>
              <a:rPr lang="en-US" smtClean="0"/>
              <a:t>29/10/2014</a:t>
            </a:r>
            <a:endParaRPr lang="en-CA" dirty="0"/>
          </a:p>
        </p:txBody>
      </p:sp>
      <p:sp>
        <p:nvSpPr>
          <p:cNvPr id="5" name="Footer Placeholder 4"/>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239660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5148064" y="1772816"/>
            <a:ext cx="3291840" cy="2468880"/>
          </a:xfrm>
          <a:prstGeom prst="rect">
            <a:avLst/>
          </a:prstGeom>
          <a:noFill/>
          <a:ln w="9525">
            <a:noFill/>
            <a:miter lim="800000"/>
            <a:headEnd/>
            <a:tailEnd/>
          </a:ln>
          <a:effectLst/>
        </p:spPr>
      </p:pic>
      <p:sp>
        <p:nvSpPr>
          <p:cNvPr id="2" name="Title 1"/>
          <p:cNvSpPr>
            <a:spLocks noGrp="1"/>
          </p:cNvSpPr>
          <p:nvPr>
            <p:ph type="title"/>
          </p:nvPr>
        </p:nvSpPr>
        <p:spPr>
          <a:xfrm>
            <a:off x="395536" y="332656"/>
            <a:ext cx="8229600" cy="1143000"/>
          </a:xfrm>
        </p:spPr>
        <p:txBody>
          <a:bodyPr>
            <a:normAutofit/>
          </a:bodyPr>
          <a:lstStyle/>
          <a:p>
            <a:r>
              <a:rPr lang="en-CA" dirty="0" smtClean="0"/>
              <a:t>Droplets </a:t>
            </a:r>
            <a:endParaRPr lang="en-CA" dirty="0"/>
          </a:p>
        </p:txBody>
      </p:sp>
      <p:pic>
        <p:nvPicPr>
          <p:cNvPr id="5122" name="Picture 2"/>
          <p:cNvPicPr>
            <a:picLocks noGrp="1" noChangeAspect="1" noChangeArrowheads="1"/>
          </p:cNvPicPr>
          <p:nvPr>
            <p:ph sz="half" idx="2"/>
          </p:nvPr>
        </p:nvPicPr>
        <p:blipFill>
          <a:blip r:embed="rId4" cstate="print"/>
          <a:srcRect/>
          <a:stretch>
            <a:fillRect/>
          </a:stretch>
        </p:blipFill>
        <p:spPr bwMode="auto">
          <a:xfrm>
            <a:off x="362497" y="2564904"/>
            <a:ext cx="4655307" cy="3250111"/>
          </a:xfrm>
          <a:prstGeom prst="rect">
            <a:avLst/>
          </a:prstGeom>
          <a:noFill/>
          <a:ln w="9525">
            <a:noFill/>
            <a:miter lim="800000"/>
            <a:headEnd/>
            <a:tailEnd/>
          </a:ln>
        </p:spPr>
      </p:pic>
      <p:sp>
        <p:nvSpPr>
          <p:cNvPr id="3" name="Content Placeholder 2"/>
          <p:cNvSpPr>
            <a:spLocks noGrp="1"/>
          </p:cNvSpPr>
          <p:nvPr>
            <p:ph sz="half" idx="1"/>
          </p:nvPr>
        </p:nvSpPr>
        <p:spPr/>
        <p:txBody>
          <a:bodyPr/>
          <a:lstStyle/>
          <a:p>
            <a:r>
              <a:rPr lang="en-CA" dirty="0" smtClean="0"/>
              <a:t>Start with uniform droplets</a:t>
            </a:r>
          </a:p>
          <a:p>
            <a:pPr>
              <a:buNone/>
            </a:pPr>
            <a:endParaRPr lang="en-CA" dirty="0"/>
          </a:p>
        </p:txBody>
      </p:sp>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1782606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Droplets </a:t>
            </a:r>
            <a:endParaRPr lang="en-CA" dirty="0"/>
          </a:p>
        </p:txBody>
      </p:sp>
      <p:pic>
        <p:nvPicPr>
          <p:cNvPr id="6148" name="Picture 4"/>
          <p:cNvPicPr>
            <a:picLocks noChangeAspect="1" noChangeArrowheads="1"/>
          </p:cNvPicPr>
          <p:nvPr/>
        </p:nvPicPr>
        <p:blipFill>
          <a:blip r:embed="rId3" cstate="print"/>
          <a:srcRect/>
          <a:stretch>
            <a:fillRect/>
          </a:stretch>
        </p:blipFill>
        <p:spPr bwMode="auto">
          <a:xfrm>
            <a:off x="3933670" y="2132856"/>
            <a:ext cx="4844957" cy="3382516"/>
          </a:xfrm>
          <a:prstGeom prst="rect">
            <a:avLst/>
          </a:prstGeom>
          <a:noFill/>
          <a:ln w="9525">
            <a:noFill/>
            <a:miter lim="800000"/>
            <a:headEnd/>
            <a:tailEnd/>
          </a:ln>
        </p:spPr>
      </p:pic>
      <p:sp>
        <p:nvSpPr>
          <p:cNvPr id="3" name="Content Placeholder 2"/>
          <p:cNvSpPr>
            <a:spLocks noGrp="1"/>
          </p:cNvSpPr>
          <p:nvPr>
            <p:ph sz="half" idx="1"/>
          </p:nvPr>
        </p:nvSpPr>
        <p:spPr>
          <a:xfrm>
            <a:off x="457200" y="1600201"/>
            <a:ext cx="3682752" cy="3556992"/>
          </a:xfrm>
        </p:spPr>
        <p:txBody>
          <a:bodyPr/>
          <a:lstStyle/>
          <a:p>
            <a:r>
              <a:rPr lang="en-CA" dirty="0" smtClean="0"/>
              <a:t>Keep them uniform</a:t>
            </a:r>
          </a:p>
          <a:p>
            <a:pPr lvl="1"/>
            <a:r>
              <a:rPr lang="en-US" dirty="0" smtClean="0"/>
              <a:t>Effects of temperature and relative humidity on droplet size</a:t>
            </a:r>
            <a:endParaRPr lang="en-CA" dirty="0" smtClean="0"/>
          </a:p>
          <a:p>
            <a:pPr>
              <a:buNone/>
            </a:pPr>
            <a:endParaRPr lang="en-CA" dirty="0"/>
          </a:p>
        </p:txBody>
      </p:sp>
      <p:sp>
        <p:nvSpPr>
          <p:cNvPr id="8" name="Date Placeholder 7"/>
          <p:cNvSpPr>
            <a:spLocks noGrp="1"/>
          </p:cNvSpPr>
          <p:nvPr>
            <p:ph type="dt" sz="half" idx="10"/>
          </p:nvPr>
        </p:nvSpPr>
        <p:spPr/>
        <p:txBody>
          <a:bodyPr/>
          <a:lstStyle/>
          <a:p>
            <a:r>
              <a:rPr lang="en-US" smtClean="0"/>
              <a:t>29/10/2014</a:t>
            </a:r>
            <a:endParaRPr lang="en-CA" dirty="0"/>
          </a:p>
        </p:txBody>
      </p:sp>
      <p:sp>
        <p:nvSpPr>
          <p:cNvPr id="9" name="Footer Placeholder 8"/>
          <p:cNvSpPr>
            <a:spLocks noGrp="1"/>
          </p:cNvSpPr>
          <p:nvPr>
            <p:ph type="ftr" sz="quarter" idx="11"/>
          </p:nvPr>
        </p:nvSpPr>
        <p:spPr/>
        <p:txBody>
          <a:bodyPr/>
          <a:lstStyle/>
          <a:p>
            <a:r>
              <a:rPr lang="en-CA" smtClean="0"/>
              <a:t>Developed by Milo Mihajlovich  Incremental Forest Technologies Ltd.</a:t>
            </a:r>
            <a:endParaRPr lang="en-CA" dirty="0"/>
          </a:p>
        </p:txBody>
      </p:sp>
    </p:spTree>
    <p:extLst>
      <p:ext uri="{BB962C8B-B14F-4D97-AF65-F5344CB8AC3E}">
        <p14:creationId xmlns:p14="http://schemas.microsoft.com/office/powerpoint/2010/main" val="1053798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SC_0033.JPG"/>
          <p:cNvPicPr>
            <a:picLocks noGrp="1" noChangeAspect="1"/>
          </p:cNvPicPr>
          <p:nvPr>
            <p:ph sz="half" idx="2"/>
          </p:nvPr>
        </p:nvPicPr>
        <p:blipFill>
          <a:blip r:embed="rId3" cstate="print"/>
          <a:stretch>
            <a:fillRect/>
          </a:stretch>
        </p:blipFill>
        <p:spPr>
          <a:xfrm>
            <a:off x="4355976" y="1988840"/>
            <a:ext cx="4621710" cy="3072945"/>
          </a:xfrm>
        </p:spPr>
      </p:pic>
      <p:sp>
        <p:nvSpPr>
          <p:cNvPr id="5" name="Title 4"/>
          <p:cNvSpPr>
            <a:spLocks noGrp="1"/>
          </p:cNvSpPr>
          <p:nvPr>
            <p:ph type="title"/>
          </p:nvPr>
        </p:nvSpPr>
        <p:spPr/>
        <p:txBody>
          <a:bodyPr>
            <a:normAutofit/>
          </a:bodyPr>
          <a:lstStyle/>
          <a:p>
            <a:r>
              <a:rPr lang="en-US" dirty="0" smtClean="0"/>
              <a:t>Droplets</a:t>
            </a:r>
            <a:endParaRPr lang="en-CA" dirty="0"/>
          </a:p>
        </p:txBody>
      </p:sp>
      <p:sp>
        <p:nvSpPr>
          <p:cNvPr id="4" name="Content Placeholder 3"/>
          <p:cNvSpPr>
            <a:spLocks noGrp="1"/>
          </p:cNvSpPr>
          <p:nvPr>
            <p:ph sz="half" idx="1"/>
          </p:nvPr>
        </p:nvSpPr>
        <p:spPr/>
        <p:txBody>
          <a:bodyPr/>
          <a:lstStyle/>
          <a:p>
            <a:r>
              <a:rPr lang="en-US" dirty="0" smtClean="0"/>
              <a:t>Be wary of too large a droplet</a:t>
            </a:r>
          </a:p>
          <a:p>
            <a:pPr lvl="1"/>
            <a:r>
              <a:rPr lang="en-US" dirty="0" smtClean="0"/>
              <a:t>Can reach terminal velocity</a:t>
            </a:r>
          </a:p>
          <a:p>
            <a:pPr lvl="1"/>
            <a:r>
              <a:rPr lang="en-US" dirty="0" smtClean="0"/>
              <a:t>Sufficient kinetic energy to shatter on impacting leaf surface</a:t>
            </a:r>
          </a:p>
          <a:p>
            <a:pPr lvl="1"/>
            <a:r>
              <a:rPr lang="en-US" dirty="0" smtClean="0"/>
              <a:t>Then bounces off</a:t>
            </a:r>
            <a:endParaRPr lang="en-CA" dirty="0"/>
          </a:p>
        </p:txBody>
      </p:sp>
      <p:sp>
        <p:nvSpPr>
          <p:cNvPr id="10" name="Date Placeholder 9"/>
          <p:cNvSpPr>
            <a:spLocks noGrp="1"/>
          </p:cNvSpPr>
          <p:nvPr>
            <p:ph type="dt" sz="half" idx="10"/>
          </p:nvPr>
        </p:nvSpPr>
        <p:spPr/>
        <p:txBody>
          <a:bodyPr/>
          <a:lstStyle/>
          <a:p>
            <a:r>
              <a:rPr lang="en-US" smtClean="0"/>
              <a:t>29/10/2014</a:t>
            </a:r>
            <a:endParaRPr lang="en-CA" dirty="0"/>
          </a:p>
        </p:txBody>
      </p:sp>
      <p:sp>
        <p:nvSpPr>
          <p:cNvPr id="11" name="Footer Placeholder 10"/>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CA" dirty="0"/>
          </a:p>
        </p:txBody>
      </p:sp>
      <p:sp>
        <p:nvSpPr>
          <p:cNvPr id="3" name="Content Placeholder 2"/>
          <p:cNvSpPr>
            <a:spLocks noGrp="1"/>
          </p:cNvSpPr>
          <p:nvPr>
            <p:ph sz="half" idx="1"/>
          </p:nvPr>
        </p:nvSpPr>
        <p:spPr/>
        <p:txBody>
          <a:bodyPr/>
          <a:lstStyle/>
          <a:p>
            <a:r>
              <a:rPr lang="en-US" dirty="0" smtClean="0"/>
              <a:t>Get droplets to the leaf of target plants</a:t>
            </a:r>
          </a:p>
          <a:p>
            <a:pPr lvl="1"/>
            <a:r>
              <a:rPr lang="en-US" dirty="0" smtClean="0"/>
              <a:t>Wind</a:t>
            </a:r>
          </a:p>
          <a:p>
            <a:pPr lvl="1"/>
            <a:r>
              <a:rPr lang="en-US" dirty="0" smtClean="0"/>
              <a:t>Temperature</a:t>
            </a:r>
          </a:p>
          <a:p>
            <a:pPr lvl="1"/>
            <a:r>
              <a:rPr lang="en-US" dirty="0" smtClean="0"/>
              <a:t>Relative humidity</a:t>
            </a:r>
          </a:p>
          <a:p>
            <a:pPr lvl="1"/>
            <a:r>
              <a:rPr lang="en-US" dirty="0" smtClean="0"/>
              <a:t>Drop height</a:t>
            </a:r>
          </a:p>
          <a:p>
            <a:pPr lvl="1"/>
            <a:r>
              <a:rPr lang="en-US" dirty="0" smtClean="0"/>
              <a:t>Canopy</a:t>
            </a:r>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4932040" y="3284984"/>
            <a:ext cx="3826784" cy="2870088"/>
          </a:xfrm>
          <a:prstGeom prst="rect">
            <a:avLst/>
          </a:prstGeom>
          <a:noFill/>
          <a:ln w="9525">
            <a:noFill/>
            <a:miter lim="800000"/>
            <a:headEnd/>
            <a:tailEnd/>
          </a:ln>
          <a:effectLst/>
        </p:spPr>
      </p:pic>
      <p:pic>
        <p:nvPicPr>
          <p:cNvPr id="26626" name="Picture 2" descr="http://emigratetonewzealand.files.wordpress.com/2010/01/helicopterspraying.jpg"/>
          <p:cNvPicPr>
            <a:picLocks noChangeAspect="1" noChangeArrowheads="1"/>
          </p:cNvPicPr>
          <p:nvPr/>
        </p:nvPicPr>
        <p:blipFill>
          <a:blip r:embed="rId4" cstate="print"/>
          <a:srcRect/>
          <a:stretch>
            <a:fillRect/>
          </a:stretch>
        </p:blipFill>
        <p:spPr bwMode="auto">
          <a:xfrm>
            <a:off x="5148064" y="1268760"/>
            <a:ext cx="3484286" cy="2616429"/>
          </a:xfrm>
          <a:prstGeom prst="rect">
            <a:avLst/>
          </a:prstGeom>
          <a:noFill/>
        </p:spPr>
      </p:pic>
      <p:sp>
        <p:nvSpPr>
          <p:cNvPr id="9" name="Date Placeholder 8"/>
          <p:cNvSpPr>
            <a:spLocks noGrp="1"/>
          </p:cNvSpPr>
          <p:nvPr>
            <p:ph type="dt" sz="half" idx="10"/>
          </p:nvPr>
        </p:nvSpPr>
        <p:spPr/>
        <p:txBody>
          <a:bodyPr/>
          <a:lstStyle/>
          <a:p>
            <a:r>
              <a:rPr lang="en-US" smtClean="0"/>
              <a:t>29/10/2014</a:t>
            </a:r>
            <a:endParaRPr lang="en-CA" dirty="0"/>
          </a:p>
        </p:txBody>
      </p:sp>
      <p:sp>
        <p:nvSpPr>
          <p:cNvPr id="10" name="Footer Placeholder 9"/>
          <p:cNvSpPr>
            <a:spLocks noGrp="1"/>
          </p:cNvSpPr>
          <p:nvPr>
            <p:ph type="ftr" sz="quarter" idx="11"/>
          </p:nvPr>
        </p:nvSpPr>
        <p:spPr/>
        <p:txBody>
          <a:bodyPr/>
          <a:lstStyle/>
          <a:p>
            <a:r>
              <a:rPr lang="en-CA" smtClean="0"/>
              <a:t>Developed by Milo Mihajlovich  Incremental Forest Technologies Ltd.</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3414</Words>
  <Application>Microsoft Office PowerPoint</Application>
  <PresentationFormat>On-screen Show (4:3)</PresentationFormat>
  <Paragraphs>407</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Glyphosate Uptake and Translocation</vt:lpstr>
      <vt:lpstr>Cascade of Events to Herbicide Effectiveness</vt:lpstr>
      <vt:lpstr>Points of Influence</vt:lpstr>
      <vt:lpstr>1. Application</vt:lpstr>
      <vt:lpstr>Droplets</vt:lpstr>
      <vt:lpstr>Droplets </vt:lpstr>
      <vt:lpstr>Droplets </vt:lpstr>
      <vt:lpstr>Droplets</vt:lpstr>
      <vt:lpstr>Application</vt:lpstr>
      <vt:lpstr>Use of Droplet Size and Rates to Manage Efficacy</vt:lpstr>
      <vt:lpstr>Use of Droplet Size and Rates to Manage Efficacy</vt:lpstr>
      <vt:lpstr>Effect of Wind Speed on Deposition</vt:lpstr>
      <vt:lpstr>Effect of Drop Height on Deposition</vt:lpstr>
      <vt:lpstr>Application</vt:lpstr>
      <vt:lpstr>PowerPoint Presentation</vt:lpstr>
      <vt:lpstr>Rate</vt:lpstr>
      <vt:lpstr>Nominal vs. Realized Rate</vt:lpstr>
      <vt:lpstr>2. Uptake</vt:lpstr>
      <vt:lpstr>Uptake</vt:lpstr>
      <vt:lpstr>Abiotic Limitations to Uptake</vt:lpstr>
      <vt:lpstr>Abiotic Limitations to Uptake</vt:lpstr>
      <vt:lpstr>Abiotic Limitations to Uptake</vt:lpstr>
      <vt:lpstr>Managing Abiotic Factors for Herbicide Uptake</vt:lpstr>
      <vt:lpstr>3. Translocation</vt:lpstr>
      <vt:lpstr>(Uptake and) Translocation</vt:lpstr>
      <vt:lpstr> Role of Formulation</vt:lpstr>
      <vt:lpstr>Managing Uptake</vt:lpstr>
      <vt:lpstr>Managing Uptake</vt:lpstr>
      <vt:lpstr>“Managing” Environmental Factors for Uptake and Translocation</vt:lpstr>
      <vt:lpstr>“Managing” Environmental Factors for Uptake and Translocation</vt:lpstr>
      <vt:lpstr>“Managing” Environmental Factors for Uptake and Translocation</vt:lpstr>
      <vt:lpstr>“Managing” Environmental Factors for Uptake and Translocation</vt:lpstr>
      <vt:lpstr>“Managing” Environmental Factors for Uptake and Translocation</vt:lpstr>
      <vt:lpstr>“Managing” Environmental Factors for Uptake and Translocation</vt:lpstr>
      <vt:lpstr>4. Mode of Action</vt:lpstr>
      <vt:lpstr>Leaf structure</vt:lpstr>
      <vt:lpstr>Mode of Action</vt:lpstr>
      <vt:lpstr>Mode of Action</vt:lpstr>
      <vt:lpstr>Optimizing Aerial Application of Herbicides</vt:lpstr>
      <vt:lpstr>Optimizing Aerial Application</vt:lpstr>
      <vt:lpstr>Optimizing Aerial Application</vt:lpstr>
      <vt:lpstr>Optimizing Aerial Application</vt:lpstr>
      <vt:lpstr>Optimizing Aerial Application</vt:lpstr>
      <vt:lpstr>Optimizing Aerial Application</vt:lpstr>
      <vt:lpstr>Optimizing Aerial Application</vt:lpstr>
      <vt:lpstr>Optimizing Aerial Application</vt:lpstr>
      <vt:lpstr>Role of Calibration</vt:lpstr>
      <vt:lpstr>Role of Calibration</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Customer</dc:creator>
  <cp:lastModifiedBy>Darrell Chambers</cp:lastModifiedBy>
  <cp:revision>164</cp:revision>
  <dcterms:created xsi:type="dcterms:W3CDTF">2012-02-28T16:42:58Z</dcterms:created>
  <dcterms:modified xsi:type="dcterms:W3CDTF">2014-10-29T19:12:37Z</dcterms:modified>
</cp:coreProperties>
</file>