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78" r:id="rId3"/>
    <p:sldId id="281" r:id="rId4"/>
    <p:sldId id="283" r:id="rId5"/>
    <p:sldId id="282" r:id="rId6"/>
    <p:sldId id="280" r:id="rId7"/>
    <p:sldId id="261" r:id="rId8"/>
    <p:sldId id="259" r:id="rId9"/>
    <p:sldId id="260" r:id="rId10"/>
    <p:sldId id="262" r:id="rId11"/>
    <p:sldId id="263" r:id="rId12"/>
    <p:sldId id="266" r:id="rId13"/>
    <p:sldId id="267" r:id="rId14"/>
    <p:sldId id="265" r:id="rId15"/>
    <p:sldId id="268" r:id="rId16"/>
    <p:sldId id="270" r:id="rId17"/>
    <p:sldId id="269" r:id="rId18"/>
    <p:sldId id="272" r:id="rId19"/>
    <p:sldId id="273" r:id="rId20"/>
    <p:sldId id="274" r:id="rId21"/>
    <p:sldId id="275" r:id="rId22"/>
    <p:sldId id="276" r:id="rId23"/>
    <p:sldId id="277"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63943" autoAdjust="0"/>
  </p:normalViewPr>
  <p:slideViewPr>
    <p:cSldViewPr>
      <p:cViewPr varScale="1">
        <p:scale>
          <a:sx n="48" d="100"/>
          <a:sy n="48" d="100"/>
        </p:scale>
        <p:origin x="-1794" y="-108"/>
      </p:cViewPr>
      <p:guideLst>
        <p:guide orient="horz" pos="2160"/>
        <p:guide pos="2880"/>
      </p:guideLst>
    </p:cSldViewPr>
  </p:slideViewPr>
  <p:outlineViewPr>
    <p:cViewPr>
      <p:scale>
        <a:sx n="33" d="100"/>
        <a:sy n="33" d="100"/>
      </p:scale>
      <p:origin x="0" y="0"/>
    </p:cViewPr>
  </p:outlineViewPr>
  <p:notesTextViewPr>
    <p:cViewPr>
      <p:scale>
        <a:sx n="1" d="1"/>
        <a:sy n="1" d="1"/>
      </p:scale>
      <p:origin x="0" y="3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14931EA-6E1B-4508-B55A-AA7F470A508A}" type="datetimeFigureOut">
              <a:rPr lang="en-CA" smtClean="0"/>
              <a:t>28/10/2014</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7366C8-F54D-448D-AA66-6CB3F1D233A2}" type="slidenum">
              <a:rPr lang="en-CA" smtClean="0"/>
              <a:t>‹#›</a:t>
            </a:fld>
            <a:endParaRPr lang="en-CA"/>
          </a:p>
        </p:txBody>
      </p:sp>
    </p:spTree>
    <p:extLst>
      <p:ext uri="{BB962C8B-B14F-4D97-AF65-F5344CB8AC3E}">
        <p14:creationId xmlns:p14="http://schemas.microsoft.com/office/powerpoint/2010/main" val="310060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Thank you for the introduction</a:t>
            </a:r>
          </a:p>
          <a:p>
            <a:r>
              <a:rPr lang="en-CA" sz="1200" kern="1200" dirty="0" smtClean="0">
                <a:solidFill>
                  <a:schemeClr val="tx1"/>
                </a:solidFill>
                <a:effectLst/>
                <a:latin typeface="+mn-lt"/>
                <a:ea typeface="+mn-ea"/>
                <a:cs typeface="+mn-cs"/>
              </a:rPr>
              <a:t>We are changing our name from West Country Oilfield Services to West Country Energy Services to better reflect our customer bases and services we offer.  For those who are not familiar with West Country we work primarily out of Alberta and Saskatchewan but work throughout Western Canada providing vegetation management services as well as gas leak detection services. Today, my presentation will focus on vegetation management on oil and gas leases.</a:t>
            </a:r>
          </a:p>
          <a:p>
            <a:r>
              <a:rPr lang="en-CA" sz="1200" kern="1200" dirty="0" smtClean="0">
                <a:solidFill>
                  <a:schemeClr val="tx1"/>
                </a:solidFill>
                <a:effectLst/>
                <a:latin typeface="+mn-lt"/>
                <a:ea typeface="+mn-ea"/>
                <a:cs typeface="+mn-cs"/>
              </a:rPr>
              <a:t>In 2014, we completed work on over 20,000 oil and gas sites ranging from 100m2 to 100Ha. These sites were mainly operational sites such as well, pads, batteries, compressor stations, and plant sites. We work on conventional oil facilities and oil sands mining sites. Some sites are new construction sites as well as pipeline rights-of ways.</a:t>
            </a:r>
          </a:p>
          <a:p>
            <a:r>
              <a:rPr lang="en-CA" sz="1200" kern="1200" dirty="0" smtClean="0">
                <a:solidFill>
                  <a:schemeClr val="tx1"/>
                </a:solidFill>
                <a:effectLst/>
                <a:latin typeface="+mn-lt"/>
                <a:ea typeface="+mn-ea"/>
                <a:cs typeface="+mn-cs"/>
              </a:rPr>
              <a:t> We also control vegetation on abandonments and work on a significant number of reclaimed sites working for a number of various environmental reclamation companies.  In 2014, we had over 100 seasonal employees help us complete our projects and in 2013, I had a lot more hair……</a:t>
            </a:r>
          </a:p>
          <a:p>
            <a:r>
              <a:rPr lang="en-CA" sz="1200" kern="1200" dirty="0" smtClean="0">
                <a:solidFill>
                  <a:schemeClr val="tx1"/>
                </a:solidFill>
                <a:effectLst/>
                <a:latin typeface="+mn-lt"/>
                <a:ea typeface="+mn-ea"/>
                <a:cs typeface="+mn-cs"/>
              </a:rPr>
              <a:t>Welcome to my world…..</a:t>
            </a:r>
          </a:p>
          <a:p>
            <a:endParaRPr lang="en-CA" dirty="0"/>
          </a:p>
        </p:txBody>
      </p:sp>
      <p:sp>
        <p:nvSpPr>
          <p:cNvPr id="4" name="Slide Number Placeholder 3"/>
          <p:cNvSpPr>
            <a:spLocks noGrp="1"/>
          </p:cNvSpPr>
          <p:nvPr>
            <p:ph type="sldNum" sz="quarter" idx="10"/>
          </p:nvPr>
        </p:nvSpPr>
        <p:spPr/>
        <p:txBody>
          <a:bodyPr/>
          <a:lstStyle/>
          <a:p>
            <a:fld id="{FE7366C8-F54D-448D-AA66-6CB3F1D233A2}" type="slidenum">
              <a:rPr lang="en-CA" smtClean="0"/>
              <a:t>1</a:t>
            </a:fld>
            <a:endParaRPr lang="en-CA"/>
          </a:p>
        </p:txBody>
      </p:sp>
    </p:spTree>
    <p:extLst>
      <p:ext uri="{BB962C8B-B14F-4D97-AF65-F5344CB8AC3E}">
        <p14:creationId xmlns:p14="http://schemas.microsoft.com/office/powerpoint/2010/main" val="38744208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Equipment – there have been a lot of advances in equipment with all kinds of boom less nozzle and spraying configurations but for us probably the biggest advancement has been the </a:t>
            </a:r>
            <a:r>
              <a:rPr lang="en-CA" sz="1200" kern="1200" dirty="0" err="1" smtClean="0">
                <a:solidFill>
                  <a:schemeClr val="tx1"/>
                </a:solidFill>
                <a:effectLst/>
                <a:latin typeface="+mn-lt"/>
                <a:ea typeface="+mn-ea"/>
                <a:cs typeface="+mn-cs"/>
              </a:rPr>
              <a:t>Intelli</a:t>
            </a:r>
            <a:r>
              <a:rPr lang="en-CA" sz="1200" kern="1200" dirty="0" smtClean="0">
                <a:solidFill>
                  <a:schemeClr val="tx1"/>
                </a:solidFill>
                <a:effectLst/>
                <a:latin typeface="+mn-lt"/>
                <a:ea typeface="+mn-ea"/>
                <a:cs typeface="+mn-cs"/>
              </a:rPr>
              <a:t> spray system. I say this because it is the uniqueness of the hose that is much more light weight and durable than conventional hose as well the smaller size allowing more hose to be strung on a reel increasing the distance one can be from the spray unit.  For us this means we are able to park our trucks on site with less moving around and able to get to the weed problem. The light weight allows us to string out hose for 150 meters and we do not need two people to help carry the hose. </a:t>
            </a:r>
          </a:p>
          <a:p>
            <a:r>
              <a:rPr lang="en-CA" sz="1200" kern="1200" dirty="0" smtClean="0">
                <a:solidFill>
                  <a:schemeClr val="tx1"/>
                </a:solidFill>
                <a:effectLst/>
                <a:latin typeface="+mn-lt"/>
                <a:ea typeface="+mn-ea"/>
                <a:cs typeface="+mn-cs"/>
              </a:rPr>
              <a:t>Hand and hose operations typically had weeds near the corners of the leases as applicators either could not reach, or did not want to spend the time to don a backpack and walk out to the edges. This is not a problem with applicators using </a:t>
            </a:r>
            <a:r>
              <a:rPr lang="en-CA" sz="1200" kern="1200" dirty="0" err="1" smtClean="0">
                <a:solidFill>
                  <a:schemeClr val="tx1"/>
                </a:solidFill>
                <a:effectLst/>
                <a:latin typeface="+mn-lt"/>
                <a:ea typeface="+mn-ea"/>
                <a:cs typeface="+mn-cs"/>
              </a:rPr>
              <a:t>intelli</a:t>
            </a:r>
            <a:r>
              <a:rPr lang="en-CA" sz="1200" kern="1200" dirty="0" smtClean="0">
                <a:solidFill>
                  <a:schemeClr val="tx1"/>
                </a:solidFill>
                <a:effectLst/>
                <a:latin typeface="+mn-lt"/>
                <a:ea typeface="+mn-ea"/>
                <a:cs typeface="+mn-cs"/>
              </a:rPr>
              <a:t> spray systems.</a:t>
            </a:r>
          </a:p>
          <a:p>
            <a:r>
              <a:rPr lang="en-CA" sz="1200" kern="1200" dirty="0" smtClean="0">
                <a:solidFill>
                  <a:schemeClr val="tx1"/>
                </a:solidFill>
                <a:effectLst/>
                <a:latin typeface="+mn-lt"/>
                <a:ea typeface="+mn-ea"/>
                <a:cs typeface="+mn-cs"/>
              </a:rPr>
              <a:t>Another benefit is that one can do more spot applications with the hand and hose applications reducing the amount of product needed by reducing the amount of area treated when it comes to broadleaf control.</a:t>
            </a:r>
          </a:p>
          <a:p>
            <a:r>
              <a:rPr lang="en-CA" sz="1200" kern="1200" dirty="0" smtClean="0">
                <a:solidFill>
                  <a:schemeClr val="tx1"/>
                </a:solidFill>
                <a:effectLst/>
                <a:latin typeface="+mn-lt"/>
                <a:ea typeface="+mn-ea"/>
                <a:cs typeface="+mn-cs"/>
              </a:rPr>
              <a:t>The powered windup reel is a blessing at the end of a day.  Year- end surveys with crews this always comes to the top as a positive. The one negative thing about the </a:t>
            </a:r>
            <a:r>
              <a:rPr lang="en-CA" sz="1200" kern="1200" dirty="0" err="1" smtClean="0">
                <a:solidFill>
                  <a:schemeClr val="tx1"/>
                </a:solidFill>
                <a:effectLst/>
                <a:latin typeface="+mn-lt"/>
                <a:ea typeface="+mn-ea"/>
                <a:cs typeface="+mn-cs"/>
              </a:rPr>
              <a:t>intelli</a:t>
            </a:r>
            <a:r>
              <a:rPr lang="en-CA" sz="1200" kern="1200" dirty="0" smtClean="0">
                <a:solidFill>
                  <a:schemeClr val="tx1"/>
                </a:solidFill>
                <a:effectLst/>
                <a:latin typeface="+mn-lt"/>
                <a:ea typeface="+mn-ea"/>
                <a:cs typeface="+mn-cs"/>
              </a:rPr>
              <a:t> spray system is that it requires more maintenance than most other systems. </a:t>
            </a:r>
          </a:p>
          <a:p>
            <a:r>
              <a:rPr lang="en-CA" sz="1200" kern="1200" dirty="0" smtClean="0">
                <a:solidFill>
                  <a:schemeClr val="tx1"/>
                </a:solidFill>
                <a:effectLst/>
                <a:latin typeface="+mn-lt"/>
                <a:ea typeface="+mn-ea"/>
                <a:cs typeface="+mn-cs"/>
              </a:rPr>
              <a:t>There has been a number of advancements in equipment to map and record treatments using boom or boomless applications mounted on equipment and there is work going on to develop hand and hose mapping by using GPS technology on the spray gun.  Currently, we are using Aps like map measure pro to capture this information. </a:t>
            </a:r>
          </a:p>
          <a:p>
            <a:endParaRPr lang="en-CA" dirty="0"/>
          </a:p>
        </p:txBody>
      </p:sp>
      <p:sp>
        <p:nvSpPr>
          <p:cNvPr id="4" name="Slide Number Placeholder 3"/>
          <p:cNvSpPr>
            <a:spLocks noGrp="1"/>
          </p:cNvSpPr>
          <p:nvPr>
            <p:ph type="sldNum" sz="quarter" idx="10"/>
          </p:nvPr>
        </p:nvSpPr>
        <p:spPr/>
        <p:txBody>
          <a:bodyPr/>
          <a:lstStyle/>
          <a:p>
            <a:fld id="{FE7366C8-F54D-448D-AA66-6CB3F1D233A2}" type="slidenum">
              <a:rPr lang="en-CA" smtClean="0"/>
              <a:t>15</a:t>
            </a:fld>
            <a:endParaRPr lang="en-CA"/>
          </a:p>
        </p:txBody>
      </p:sp>
    </p:spTree>
    <p:extLst>
      <p:ext uri="{BB962C8B-B14F-4D97-AF65-F5344CB8AC3E}">
        <p14:creationId xmlns:p14="http://schemas.microsoft.com/office/powerpoint/2010/main" val="3238783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Not a new problem for anyone just an on-going one with new challenges. When I first started hiring crews years ago we would have two people in our trucks and they would work a 14 to 16 hour day. If you told them they had to take time off they would go look for work with someone else. This really has not changed much, just that now a days employee can only work up to a 12 hour day with us and if we do not give them all the time off they want they will go look for work with someone else.  </a:t>
            </a:r>
          </a:p>
          <a:p>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We have to hire more people than the seats in the trucks to ensure that the assets aren’t parked in the yard. This is not a new technology rather a new technique for our business. </a:t>
            </a:r>
          </a:p>
          <a:p>
            <a:endParaRPr lang="en-CA" dirty="0"/>
          </a:p>
        </p:txBody>
      </p:sp>
      <p:sp>
        <p:nvSpPr>
          <p:cNvPr id="4" name="Slide Number Placeholder 3"/>
          <p:cNvSpPr>
            <a:spLocks noGrp="1"/>
          </p:cNvSpPr>
          <p:nvPr>
            <p:ph type="sldNum" sz="quarter" idx="10"/>
          </p:nvPr>
        </p:nvSpPr>
        <p:spPr/>
        <p:txBody>
          <a:bodyPr/>
          <a:lstStyle/>
          <a:p>
            <a:fld id="{FE7366C8-F54D-448D-AA66-6CB3F1D233A2}" type="slidenum">
              <a:rPr lang="en-CA" smtClean="0"/>
              <a:t>16</a:t>
            </a:fld>
            <a:endParaRPr lang="en-CA"/>
          </a:p>
        </p:txBody>
      </p:sp>
    </p:spTree>
    <p:extLst>
      <p:ext uri="{BB962C8B-B14F-4D97-AF65-F5344CB8AC3E}">
        <p14:creationId xmlns:p14="http://schemas.microsoft.com/office/powerpoint/2010/main" val="3904995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How many of you meet all of these requirements????</a:t>
            </a:r>
          </a:p>
          <a:p>
            <a:r>
              <a:rPr lang="en-CA" sz="1200" kern="1200" dirty="0" smtClean="0">
                <a:solidFill>
                  <a:schemeClr val="tx1"/>
                </a:solidFill>
                <a:effectLst/>
                <a:latin typeface="+mn-lt"/>
                <a:ea typeface="+mn-ea"/>
                <a:cs typeface="+mn-cs"/>
              </a:rPr>
              <a:t>That’s why we have two person crews</a:t>
            </a:r>
          </a:p>
          <a:p>
            <a:endParaRPr lang="en-CA" dirty="0"/>
          </a:p>
        </p:txBody>
      </p:sp>
      <p:sp>
        <p:nvSpPr>
          <p:cNvPr id="4" name="Slide Number Placeholder 3"/>
          <p:cNvSpPr>
            <a:spLocks noGrp="1"/>
          </p:cNvSpPr>
          <p:nvPr>
            <p:ph type="sldNum" sz="quarter" idx="10"/>
          </p:nvPr>
        </p:nvSpPr>
        <p:spPr/>
        <p:txBody>
          <a:bodyPr/>
          <a:lstStyle/>
          <a:p>
            <a:fld id="{FE7366C8-F54D-448D-AA66-6CB3F1D233A2}" type="slidenum">
              <a:rPr lang="en-CA" smtClean="0"/>
              <a:t>17</a:t>
            </a:fld>
            <a:endParaRPr lang="en-CA"/>
          </a:p>
        </p:txBody>
      </p:sp>
    </p:spTree>
    <p:extLst>
      <p:ext uri="{BB962C8B-B14F-4D97-AF65-F5344CB8AC3E}">
        <p14:creationId xmlns:p14="http://schemas.microsoft.com/office/powerpoint/2010/main" val="3987026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E7366C8-F54D-448D-AA66-6CB3F1D233A2}" type="slidenum">
              <a:rPr lang="en-CA" smtClean="0"/>
              <a:t>18</a:t>
            </a:fld>
            <a:endParaRPr lang="en-CA"/>
          </a:p>
        </p:txBody>
      </p:sp>
    </p:spTree>
    <p:extLst>
      <p:ext uri="{BB962C8B-B14F-4D97-AF65-F5344CB8AC3E}">
        <p14:creationId xmlns:p14="http://schemas.microsoft.com/office/powerpoint/2010/main" val="5769197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Herbicide Resistance– Is a real concern and needs to be planned into your program.  Introducing resistant weeds on to a landowners property due to our programs is not acceptable. </a:t>
            </a: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Herbicide Selection – reduced rates of older products and removal of some was becoming a serious challenge but of late we have been fortunate to have a number of new herbicides added to our tool box with different resistance management groups.  The two that have made the biggest impact for us has been Esplanade and Navius.  </a:t>
            </a:r>
          </a:p>
          <a:p>
            <a:endParaRPr lang="en-CA" dirty="0"/>
          </a:p>
        </p:txBody>
      </p:sp>
      <p:sp>
        <p:nvSpPr>
          <p:cNvPr id="4" name="Slide Number Placeholder 3"/>
          <p:cNvSpPr>
            <a:spLocks noGrp="1"/>
          </p:cNvSpPr>
          <p:nvPr>
            <p:ph type="sldNum" sz="quarter" idx="10"/>
          </p:nvPr>
        </p:nvSpPr>
        <p:spPr/>
        <p:txBody>
          <a:bodyPr/>
          <a:lstStyle/>
          <a:p>
            <a:fld id="{FE7366C8-F54D-448D-AA66-6CB3F1D233A2}" type="slidenum">
              <a:rPr lang="en-CA" smtClean="0"/>
              <a:t>19</a:t>
            </a:fld>
            <a:endParaRPr lang="en-CA"/>
          </a:p>
        </p:txBody>
      </p:sp>
    </p:spTree>
    <p:extLst>
      <p:ext uri="{BB962C8B-B14F-4D97-AF65-F5344CB8AC3E}">
        <p14:creationId xmlns:p14="http://schemas.microsoft.com/office/powerpoint/2010/main" val="23781970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For total vegetation control programs we rely heavily on Arsenal tank mixed with VisionMax and a broadleaf component such as Banvel VM and Milestone. Arsenal has a season long residual which provides our clients with the most successful total vegetation control. </a:t>
            </a:r>
          </a:p>
          <a:p>
            <a:r>
              <a:rPr lang="en-CA" sz="1200" kern="1200" dirty="0" smtClean="0">
                <a:solidFill>
                  <a:schemeClr val="tx1"/>
                </a:solidFill>
                <a:effectLst/>
                <a:latin typeface="+mn-lt"/>
                <a:ea typeface="+mn-ea"/>
                <a:cs typeface="+mn-cs"/>
              </a:rPr>
              <a:t>We have rotated products such as Payload or Amitrole to add a different herbicide group into our mixes to substitute Arsenal out. We have for years, used, a minimum of three different actives in our TVC mixes to reduce the risk of resistance selection. </a:t>
            </a:r>
          </a:p>
          <a:p>
            <a:endParaRPr lang="en-CA" dirty="0"/>
          </a:p>
        </p:txBody>
      </p:sp>
      <p:sp>
        <p:nvSpPr>
          <p:cNvPr id="4" name="Slide Number Placeholder 3"/>
          <p:cNvSpPr>
            <a:spLocks noGrp="1"/>
          </p:cNvSpPr>
          <p:nvPr>
            <p:ph type="sldNum" sz="quarter" idx="10"/>
          </p:nvPr>
        </p:nvSpPr>
        <p:spPr/>
        <p:txBody>
          <a:bodyPr/>
          <a:lstStyle/>
          <a:p>
            <a:fld id="{FE7366C8-F54D-448D-AA66-6CB3F1D233A2}" type="slidenum">
              <a:rPr lang="en-CA" smtClean="0"/>
              <a:t>20</a:t>
            </a:fld>
            <a:endParaRPr lang="en-CA"/>
          </a:p>
        </p:txBody>
      </p:sp>
    </p:spTree>
    <p:extLst>
      <p:ext uri="{BB962C8B-B14F-4D97-AF65-F5344CB8AC3E}">
        <p14:creationId xmlns:p14="http://schemas.microsoft.com/office/powerpoint/2010/main" val="41758485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When Amitrole was available in the marketplace we used it as a resistance breaker as well. But having to use 375ml/Ha of Esplanade versus 20,000ml/Ha of Amitrole is a logistic dream. </a:t>
            </a:r>
          </a:p>
          <a:p>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In 2014, we introduced Esplanade into our programs and had excellent success. In our heavy kochia areas adding Navius into the tank mix and found we had next to no break though of late kochia and Russian thistle. We look forward to integrating more Esplanade into out 2015 programs and by doing so with extend the life our Arsenal with our clients.</a:t>
            </a:r>
          </a:p>
          <a:p>
            <a:endParaRPr lang="en-CA" dirty="0"/>
          </a:p>
        </p:txBody>
      </p:sp>
      <p:sp>
        <p:nvSpPr>
          <p:cNvPr id="4" name="Slide Number Placeholder 3"/>
          <p:cNvSpPr>
            <a:spLocks noGrp="1"/>
          </p:cNvSpPr>
          <p:nvPr>
            <p:ph type="sldNum" sz="quarter" idx="10"/>
          </p:nvPr>
        </p:nvSpPr>
        <p:spPr/>
        <p:txBody>
          <a:bodyPr/>
          <a:lstStyle/>
          <a:p>
            <a:fld id="{FE7366C8-F54D-448D-AA66-6CB3F1D233A2}" type="slidenum">
              <a:rPr lang="en-CA" smtClean="0"/>
              <a:t>21</a:t>
            </a:fld>
            <a:endParaRPr lang="en-CA"/>
          </a:p>
        </p:txBody>
      </p:sp>
    </p:spTree>
    <p:extLst>
      <p:ext uri="{BB962C8B-B14F-4D97-AF65-F5344CB8AC3E}">
        <p14:creationId xmlns:p14="http://schemas.microsoft.com/office/powerpoint/2010/main" val="19328635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There is a lot of canola grown throughout the provinces and </a:t>
            </a:r>
            <a:r>
              <a:rPr lang="en-CA" sz="1200" kern="1200" dirty="0" err="1" smtClean="0">
                <a:solidFill>
                  <a:schemeClr val="tx1"/>
                </a:solidFill>
                <a:effectLst/>
                <a:latin typeface="+mn-lt"/>
                <a:ea typeface="+mn-ea"/>
                <a:cs typeface="+mn-cs"/>
              </a:rPr>
              <a:t>clubroot</a:t>
            </a:r>
            <a:r>
              <a:rPr lang="en-CA" sz="1200" kern="1200" dirty="0" smtClean="0">
                <a:solidFill>
                  <a:schemeClr val="tx1"/>
                </a:solidFill>
                <a:effectLst/>
                <a:latin typeface="+mn-lt"/>
                <a:ea typeface="+mn-ea"/>
                <a:cs typeface="+mn-cs"/>
              </a:rPr>
              <a:t> management is a challenge. A number of oil and gas customers do have wash/air stations setup to clean equipment before  moving onto a landowners property. Clubroot is soil borne and spreads by soil brought in or by dust blowing infected soil. There are resistant canola varieties which will help however again you don’t want to be the one blamed for introducing the disease.</a:t>
            </a:r>
          </a:p>
          <a:p>
            <a:endParaRPr lang="en-CA" dirty="0"/>
          </a:p>
        </p:txBody>
      </p:sp>
      <p:sp>
        <p:nvSpPr>
          <p:cNvPr id="4" name="Slide Number Placeholder 3"/>
          <p:cNvSpPr>
            <a:spLocks noGrp="1"/>
          </p:cNvSpPr>
          <p:nvPr>
            <p:ph type="sldNum" sz="quarter" idx="10"/>
          </p:nvPr>
        </p:nvSpPr>
        <p:spPr/>
        <p:txBody>
          <a:bodyPr/>
          <a:lstStyle/>
          <a:p>
            <a:fld id="{FE7366C8-F54D-448D-AA66-6CB3F1D233A2}" type="slidenum">
              <a:rPr lang="en-CA" smtClean="0"/>
              <a:t>22</a:t>
            </a:fld>
            <a:endParaRPr lang="en-CA"/>
          </a:p>
        </p:txBody>
      </p:sp>
    </p:spTree>
    <p:extLst>
      <p:ext uri="{BB962C8B-B14F-4D97-AF65-F5344CB8AC3E}">
        <p14:creationId xmlns:p14="http://schemas.microsoft.com/office/powerpoint/2010/main" val="25831934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With Every one of our customers we are accountable for the $ spent and this puts increased pressure on our customers</a:t>
            </a:r>
            <a:r>
              <a:rPr lang="en-CA" sz="1200" kern="1200" baseline="0" dirty="0" smtClean="0">
                <a:solidFill>
                  <a:schemeClr val="tx1"/>
                </a:solidFill>
                <a:effectLst/>
                <a:latin typeface="+mn-lt"/>
                <a:ea typeface="+mn-ea"/>
                <a:cs typeface="+mn-cs"/>
              </a:rPr>
              <a:t> and ourselves as clients </a:t>
            </a:r>
            <a:r>
              <a:rPr lang="en-CA" sz="1200" kern="1200" dirty="0" smtClean="0">
                <a:solidFill>
                  <a:schemeClr val="tx1"/>
                </a:solidFill>
                <a:effectLst/>
                <a:latin typeface="+mn-lt"/>
                <a:ea typeface="+mn-ea"/>
                <a:cs typeface="+mn-cs"/>
              </a:rPr>
              <a:t>want the information as fast as possible. We</a:t>
            </a:r>
            <a:r>
              <a:rPr lang="en-CA" sz="1200" kern="1200" baseline="0" dirty="0" smtClean="0">
                <a:solidFill>
                  <a:schemeClr val="tx1"/>
                </a:solidFill>
                <a:effectLst/>
                <a:latin typeface="+mn-lt"/>
                <a:ea typeface="+mn-ea"/>
                <a:cs typeface="+mn-cs"/>
              </a:rPr>
              <a:t> all want data as fast as possible.</a:t>
            </a:r>
            <a:r>
              <a:rPr lang="en-CA" sz="1200" kern="1200" dirty="0" smtClean="0">
                <a:solidFill>
                  <a:schemeClr val="tx1"/>
                </a:solidFill>
                <a:effectLst/>
                <a:latin typeface="+mn-lt"/>
                <a:ea typeface="+mn-ea"/>
                <a:cs typeface="+mn-cs"/>
              </a:rPr>
              <a:t> This year will be testing an upgraded database program that will allow us to enter the site data in the field and send in real time reports</a:t>
            </a:r>
            <a:r>
              <a:rPr lang="en-CA" sz="1200" kern="1200" baseline="0" dirty="0" smtClean="0">
                <a:solidFill>
                  <a:schemeClr val="tx1"/>
                </a:solidFill>
                <a:effectLst/>
                <a:latin typeface="+mn-lt"/>
                <a:ea typeface="+mn-ea"/>
                <a:cs typeface="+mn-cs"/>
              </a:rPr>
              <a:t> as work is completed </a:t>
            </a:r>
            <a:r>
              <a:rPr lang="en-CA" sz="1200" kern="1200" dirty="0" smtClean="0">
                <a:solidFill>
                  <a:schemeClr val="tx1"/>
                </a:solidFill>
                <a:effectLst/>
                <a:latin typeface="+mn-lt"/>
                <a:ea typeface="+mn-ea"/>
                <a:cs typeface="+mn-cs"/>
              </a:rPr>
              <a:t>or when in cell service.  This will allow us to get faster turnaround to our customers.</a:t>
            </a:r>
          </a:p>
          <a:p>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List management is also a challenging when using multiple crews in an area so that work is not overlapped or missed. We will be testing a system this year which will allow our crews to work digitally off the same site lists in the field and for us to be able to track in real time as sites are being completed. </a:t>
            </a:r>
          </a:p>
          <a:p>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Ultimately, technology has come a long way and every business has to embrace technology that is going to make your programs run smoother.</a:t>
            </a:r>
          </a:p>
          <a:p>
            <a:endParaRPr lang="en-CA" dirty="0"/>
          </a:p>
        </p:txBody>
      </p:sp>
      <p:sp>
        <p:nvSpPr>
          <p:cNvPr id="4" name="Slide Number Placeholder 3"/>
          <p:cNvSpPr>
            <a:spLocks noGrp="1"/>
          </p:cNvSpPr>
          <p:nvPr>
            <p:ph type="sldNum" sz="quarter" idx="10"/>
          </p:nvPr>
        </p:nvSpPr>
        <p:spPr/>
        <p:txBody>
          <a:bodyPr/>
          <a:lstStyle/>
          <a:p>
            <a:fld id="{FE7366C8-F54D-448D-AA66-6CB3F1D233A2}" type="slidenum">
              <a:rPr lang="en-CA" smtClean="0"/>
              <a:t>23</a:t>
            </a:fld>
            <a:endParaRPr lang="en-CA"/>
          </a:p>
        </p:txBody>
      </p:sp>
    </p:spTree>
    <p:extLst>
      <p:ext uri="{BB962C8B-B14F-4D97-AF65-F5344CB8AC3E}">
        <p14:creationId xmlns:p14="http://schemas.microsoft.com/office/powerpoint/2010/main" val="1687934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Where does one start? Let’s look at why we are controlling vegetation on the sites. First of all the reason we are out on these sites is to make sure that we have the sites clean enough to reduce the impact of a fire and at the very least prevent being the fuel or combustibles for a fire if there was a  fire on site.</a:t>
            </a:r>
          </a:p>
          <a:p>
            <a:r>
              <a:rPr lang="en-CA" sz="1200" kern="1200" dirty="0" smtClean="0">
                <a:solidFill>
                  <a:schemeClr val="tx1"/>
                </a:solidFill>
                <a:effectLst/>
                <a:latin typeface="+mn-lt"/>
                <a:ea typeface="+mn-ea"/>
                <a:cs typeface="+mn-cs"/>
              </a:rPr>
              <a:t>Secondly, to prevent the establishment or harbouring and spread of invasive plant species or prohibited noxious weeds on to our sites or off them.</a:t>
            </a:r>
          </a:p>
          <a:p>
            <a:r>
              <a:rPr lang="en-CA" sz="1200" kern="1200" dirty="0" smtClean="0">
                <a:solidFill>
                  <a:schemeClr val="tx1"/>
                </a:solidFill>
                <a:effectLst/>
                <a:latin typeface="+mn-lt"/>
                <a:ea typeface="+mn-ea"/>
                <a:cs typeface="+mn-cs"/>
              </a:rPr>
              <a:t>There are a number of integrated tools to help us control vegetation on oil and gas sites. We use weed whipping, hand-pulling, and mowing as well as herbicide applications. By far herbicides applications is the largest component of what we do and rightly so as it is the most effective tool we have and provides our customers with the most cost effective program.</a:t>
            </a:r>
          </a:p>
          <a:p>
            <a:endParaRPr lang="en-CA" dirty="0"/>
          </a:p>
        </p:txBody>
      </p:sp>
      <p:sp>
        <p:nvSpPr>
          <p:cNvPr id="4" name="Slide Number Placeholder 3"/>
          <p:cNvSpPr>
            <a:spLocks noGrp="1"/>
          </p:cNvSpPr>
          <p:nvPr>
            <p:ph type="sldNum" sz="quarter" idx="10"/>
          </p:nvPr>
        </p:nvSpPr>
        <p:spPr/>
        <p:txBody>
          <a:bodyPr/>
          <a:lstStyle/>
          <a:p>
            <a:fld id="{FE7366C8-F54D-448D-AA66-6CB3F1D233A2}" type="slidenum">
              <a:rPr lang="en-CA" smtClean="0"/>
              <a:t>7</a:t>
            </a:fld>
            <a:endParaRPr lang="en-CA"/>
          </a:p>
        </p:txBody>
      </p:sp>
    </p:spTree>
    <p:extLst>
      <p:ext uri="{BB962C8B-B14F-4D97-AF65-F5344CB8AC3E}">
        <p14:creationId xmlns:p14="http://schemas.microsoft.com/office/powerpoint/2010/main" val="480813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To itemize some of the challenges we face there are a number but I have taken the liberty to short list into a few categories</a:t>
            </a:r>
          </a:p>
          <a:p>
            <a:r>
              <a:rPr lang="en-CA" sz="1200" kern="1200" dirty="0" smtClean="0">
                <a:solidFill>
                  <a:schemeClr val="tx1"/>
                </a:solidFill>
                <a:effectLst/>
                <a:latin typeface="+mn-lt"/>
                <a:ea typeface="+mn-ea"/>
                <a:cs typeface="+mn-cs"/>
              </a:rPr>
              <a:t>Weed Management –resistance and problem weeds</a:t>
            </a:r>
          </a:p>
          <a:p>
            <a:r>
              <a:rPr lang="en-CA" sz="1200" kern="1200" dirty="0" smtClean="0">
                <a:solidFill>
                  <a:schemeClr val="tx1"/>
                </a:solidFill>
                <a:effectLst/>
                <a:latin typeface="+mn-lt"/>
                <a:ea typeface="+mn-ea"/>
                <a:cs typeface="+mn-cs"/>
              </a:rPr>
              <a:t>Equipment and Staffing</a:t>
            </a:r>
          </a:p>
          <a:p>
            <a:r>
              <a:rPr lang="en-CA" sz="1200" kern="1200" dirty="0" smtClean="0">
                <a:solidFill>
                  <a:schemeClr val="tx1"/>
                </a:solidFill>
                <a:effectLst/>
                <a:latin typeface="+mn-lt"/>
                <a:ea typeface="+mn-ea"/>
                <a:cs typeface="+mn-cs"/>
              </a:rPr>
              <a:t>Program Planning </a:t>
            </a:r>
          </a:p>
          <a:p>
            <a:r>
              <a:rPr lang="en-CA" sz="1200" kern="1200" dirty="0" smtClean="0">
                <a:solidFill>
                  <a:schemeClr val="tx1"/>
                </a:solidFill>
                <a:effectLst/>
                <a:latin typeface="+mn-lt"/>
                <a:ea typeface="+mn-ea"/>
                <a:cs typeface="+mn-cs"/>
              </a:rPr>
              <a:t>Weather</a:t>
            </a:r>
          </a:p>
          <a:p>
            <a:endParaRPr lang="en-CA" dirty="0"/>
          </a:p>
        </p:txBody>
      </p:sp>
      <p:sp>
        <p:nvSpPr>
          <p:cNvPr id="4" name="Slide Number Placeholder 3"/>
          <p:cNvSpPr>
            <a:spLocks noGrp="1"/>
          </p:cNvSpPr>
          <p:nvPr>
            <p:ph type="sldNum" sz="quarter" idx="10"/>
          </p:nvPr>
        </p:nvSpPr>
        <p:spPr/>
        <p:txBody>
          <a:bodyPr/>
          <a:lstStyle/>
          <a:p>
            <a:fld id="{FE7366C8-F54D-448D-AA66-6CB3F1D233A2}" type="slidenum">
              <a:rPr lang="en-CA" smtClean="0"/>
              <a:t>8</a:t>
            </a:fld>
            <a:endParaRPr lang="en-CA"/>
          </a:p>
        </p:txBody>
      </p:sp>
    </p:spTree>
    <p:extLst>
      <p:ext uri="{BB962C8B-B14F-4D97-AF65-F5344CB8AC3E}">
        <p14:creationId xmlns:p14="http://schemas.microsoft.com/office/powerpoint/2010/main" val="4188021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Wind and rain are a constant battle for oil and gas lease management, mother nature will always be a challenge.  We are not able to control the wind or rain but are getting better at working around it.</a:t>
            </a:r>
          </a:p>
          <a:p>
            <a:r>
              <a:rPr lang="en-CA" sz="1200" kern="1200" dirty="0" smtClean="0">
                <a:solidFill>
                  <a:schemeClr val="tx1"/>
                </a:solidFill>
                <a:effectLst/>
                <a:latin typeface="+mn-lt"/>
                <a:ea typeface="+mn-ea"/>
                <a:cs typeface="+mn-cs"/>
              </a:rPr>
              <a:t>Our managers and crews use aps for local weather and radar information to help monitor storm systems. Weather forecasts change and storms don’t always move at the speed or intensity that they are predicted to do but we seem to be able to move around them.  We also have the luxury of moving crews and fleet around to drier areas get work done for the most part.</a:t>
            </a:r>
          </a:p>
          <a:p>
            <a:endParaRPr lang="en-CA" dirty="0"/>
          </a:p>
        </p:txBody>
      </p:sp>
      <p:sp>
        <p:nvSpPr>
          <p:cNvPr id="4" name="Slide Number Placeholder 3"/>
          <p:cNvSpPr>
            <a:spLocks noGrp="1"/>
          </p:cNvSpPr>
          <p:nvPr>
            <p:ph type="sldNum" sz="quarter" idx="10"/>
          </p:nvPr>
        </p:nvSpPr>
        <p:spPr/>
        <p:txBody>
          <a:bodyPr/>
          <a:lstStyle/>
          <a:p>
            <a:fld id="{FE7366C8-F54D-448D-AA66-6CB3F1D233A2}" type="slidenum">
              <a:rPr lang="en-CA" smtClean="0"/>
              <a:t>9</a:t>
            </a:fld>
            <a:endParaRPr lang="en-CA"/>
          </a:p>
        </p:txBody>
      </p:sp>
    </p:spTree>
    <p:extLst>
      <p:ext uri="{BB962C8B-B14F-4D97-AF65-F5344CB8AC3E}">
        <p14:creationId xmlns:p14="http://schemas.microsoft.com/office/powerpoint/2010/main" val="1982256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We also use On-Site in all our applications to aid in deposition control, staying where the product is applied on the lease and increase our overall rainfastness.</a:t>
            </a:r>
          </a:p>
          <a:p>
            <a:endParaRPr lang="en-CA" dirty="0"/>
          </a:p>
        </p:txBody>
      </p:sp>
      <p:sp>
        <p:nvSpPr>
          <p:cNvPr id="4" name="Slide Number Placeholder 3"/>
          <p:cNvSpPr>
            <a:spLocks noGrp="1"/>
          </p:cNvSpPr>
          <p:nvPr>
            <p:ph type="sldNum" sz="quarter" idx="10"/>
          </p:nvPr>
        </p:nvSpPr>
        <p:spPr/>
        <p:txBody>
          <a:bodyPr/>
          <a:lstStyle/>
          <a:p>
            <a:fld id="{FE7366C8-F54D-448D-AA66-6CB3F1D233A2}" type="slidenum">
              <a:rPr lang="en-CA" smtClean="0"/>
              <a:t>10</a:t>
            </a:fld>
            <a:endParaRPr lang="en-CA"/>
          </a:p>
        </p:txBody>
      </p:sp>
    </p:spTree>
    <p:extLst>
      <p:ext uri="{BB962C8B-B14F-4D97-AF65-F5344CB8AC3E}">
        <p14:creationId xmlns:p14="http://schemas.microsoft.com/office/powerpoint/2010/main" val="2495396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Planning programs is key to any successful program. The more time spent off season combing over and preparing the necessary details to turn into good operational plans the better.</a:t>
            </a:r>
          </a:p>
          <a:p>
            <a:r>
              <a:rPr lang="en-CA" sz="1200" kern="1200" dirty="0" smtClean="0">
                <a:solidFill>
                  <a:schemeClr val="tx1"/>
                </a:solidFill>
                <a:effectLst/>
                <a:latin typeface="+mn-lt"/>
                <a:ea typeface="+mn-ea"/>
                <a:cs typeface="+mn-cs"/>
              </a:rPr>
              <a:t>Site Lists and Site Navigation</a:t>
            </a:r>
          </a:p>
          <a:p>
            <a:r>
              <a:rPr lang="en-CA" sz="1200" kern="1200" dirty="0" smtClean="0">
                <a:solidFill>
                  <a:schemeClr val="tx1"/>
                </a:solidFill>
                <a:effectLst/>
                <a:latin typeface="+mn-lt"/>
                <a:ea typeface="+mn-ea"/>
                <a:cs typeface="+mn-cs"/>
              </a:rPr>
              <a:t>We use a custom database to store digital record of all the work we carry out each year.  Site information such as site assessment data, environmental conditions, product used and rates, dimensions, </a:t>
            </a:r>
            <a:r>
              <a:rPr lang="en-CA" sz="1200" kern="1200" dirty="0" err="1" smtClean="0">
                <a:solidFill>
                  <a:schemeClr val="tx1"/>
                </a:solidFill>
                <a:effectLst/>
                <a:latin typeface="+mn-lt"/>
                <a:ea typeface="+mn-ea"/>
                <a:cs typeface="+mn-cs"/>
              </a:rPr>
              <a:t>etc</a:t>
            </a:r>
            <a:r>
              <a:rPr lang="en-CA" sz="1200" kern="1200" dirty="0" smtClean="0">
                <a:solidFill>
                  <a:schemeClr val="tx1"/>
                </a:solidFill>
                <a:effectLst/>
                <a:latin typeface="+mn-lt"/>
                <a:ea typeface="+mn-ea"/>
                <a:cs typeface="+mn-cs"/>
              </a:rPr>
              <a:t> along with digital maps of the treatments are stored in the database.  Although this database helps us with what was done on site and what we treated and also provides us a snapshot of number of locations </a:t>
            </a:r>
            <a:r>
              <a:rPr lang="en-CA" sz="1200" kern="1200" dirty="0" err="1" smtClean="0">
                <a:solidFill>
                  <a:schemeClr val="tx1"/>
                </a:solidFill>
                <a:effectLst/>
                <a:latin typeface="+mn-lt"/>
                <a:ea typeface="+mn-ea"/>
                <a:cs typeface="+mn-cs"/>
              </a:rPr>
              <a:t>etc</a:t>
            </a:r>
            <a:r>
              <a:rPr lang="en-CA" sz="1200" kern="1200" dirty="0" smtClean="0">
                <a:solidFill>
                  <a:schemeClr val="tx1"/>
                </a:solidFill>
                <a:effectLst/>
                <a:latin typeface="+mn-lt"/>
                <a:ea typeface="+mn-ea"/>
                <a:cs typeface="+mn-cs"/>
              </a:rPr>
              <a:t> it is still difficult with the every changing assets of our customers when it comes to list management. New sites added, sites going to abandonments, properties sold, are a challenge in itself as our customers still struggle with providing us with the needed current information for the new season.  We are fortunate that we have mostly longer term customers who we can help prompt if it looks like there are missing sites on lists that they provide us.</a:t>
            </a:r>
          </a:p>
          <a:p>
            <a:endParaRPr lang="en-CA" dirty="0"/>
          </a:p>
        </p:txBody>
      </p:sp>
      <p:sp>
        <p:nvSpPr>
          <p:cNvPr id="4" name="Slide Number Placeholder 3"/>
          <p:cNvSpPr>
            <a:spLocks noGrp="1"/>
          </p:cNvSpPr>
          <p:nvPr>
            <p:ph type="sldNum" sz="quarter" idx="10"/>
          </p:nvPr>
        </p:nvSpPr>
        <p:spPr/>
        <p:txBody>
          <a:bodyPr/>
          <a:lstStyle/>
          <a:p>
            <a:fld id="{FE7366C8-F54D-448D-AA66-6CB3F1D233A2}" type="slidenum">
              <a:rPr lang="en-CA" smtClean="0"/>
              <a:t>11</a:t>
            </a:fld>
            <a:endParaRPr lang="en-CA"/>
          </a:p>
        </p:txBody>
      </p:sp>
    </p:spTree>
    <p:extLst>
      <p:ext uri="{BB962C8B-B14F-4D97-AF65-F5344CB8AC3E}">
        <p14:creationId xmlns:p14="http://schemas.microsoft.com/office/powerpoint/2010/main" val="3641443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List management is critical to a successful</a:t>
            </a:r>
            <a:r>
              <a:rPr lang="en-CA" baseline="0" dirty="0" smtClean="0"/>
              <a:t> oil and gas lease vegetation management program. Sites are constantly being added or deleted. Some change ownership, are abandoned or reclaimed, others may be no spray or organic sites and need special attention. Keeping track of the sites has been a difficult challenge for our clients as some of the companies we work for are so large and have difficulty determining what assets they own as it is a moving target.</a:t>
            </a:r>
          </a:p>
          <a:p>
            <a:endParaRPr lang="en-CA"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Our database helps us manage what was done on sites and also provides us a snapshot of number of locations </a:t>
            </a:r>
            <a:r>
              <a:rPr lang="en-CA" sz="1200" kern="1200" dirty="0" err="1" smtClean="0">
                <a:solidFill>
                  <a:schemeClr val="tx1"/>
                </a:solidFill>
                <a:effectLst/>
                <a:latin typeface="+mn-lt"/>
                <a:ea typeface="+mn-ea"/>
                <a:cs typeface="+mn-cs"/>
              </a:rPr>
              <a:t>etc</a:t>
            </a:r>
            <a:r>
              <a:rPr lang="en-CA" sz="1200" kern="1200" dirty="0" smtClean="0">
                <a:solidFill>
                  <a:schemeClr val="tx1"/>
                </a:solidFill>
                <a:effectLst/>
                <a:latin typeface="+mn-lt"/>
                <a:ea typeface="+mn-ea"/>
                <a:cs typeface="+mn-cs"/>
              </a:rPr>
              <a:t> it is still difficult with the every changing assets of our customers when it comes to list management. We are fortunate that the majority of our customers are long term and we can help cross reference sites that we have worked on.</a:t>
            </a:r>
          </a:p>
          <a:p>
            <a:endParaRPr lang="en-CA" dirty="0"/>
          </a:p>
        </p:txBody>
      </p:sp>
      <p:sp>
        <p:nvSpPr>
          <p:cNvPr id="4" name="Slide Number Placeholder 3"/>
          <p:cNvSpPr>
            <a:spLocks noGrp="1"/>
          </p:cNvSpPr>
          <p:nvPr>
            <p:ph type="sldNum" sz="quarter" idx="10"/>
          </p:nvPr>
        </p:nvSpPr>
        <p:spPr/>
        <p:txBody>
          <a:bodyPr/>
          <a:lstStyle/>
          <a:p>
            <a:fld id="{FE7366C8-F54D-448D-AA66-6CB3F1D233A2}" type="slidenum">
              <a:rPr lang="en-CA" smtClean="0"/>
              <a:t>12</a:t>
            </a:fld>
            <a:endParaRPr lang="en-CA"/>
          </a:p>
        </p:txBody>
      </p:sp>
    </p:spTree>
    <p:extLst>
      <p:ext uri="{BB962C8B-B14F-4D97-AF65-F5344CB8AC3E}">
        <p14:creationId xmlns:p14="http://schemas.microsoft.com/office/powerpoint/2010/main" val="4228817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We utilize a number of programs right now that we preload for the crews into tablets that allow them to navigate to the GPS coordinates for the sites. Using GPS in the trucks to navigate to the sites does help reduce windshield time spent getting to sites. With some of the mapping software we are able to see what sites are on the way which allows us to coordinate work on multiple sites as well as multiple customers in some cases.</a:t>
            </a:r>
          </a:p>
          <a:p>
            <a:endParaRPr lang="en-CA" dirty="0"/>
          </a:p>
        </p:txBody>
      </p:sp>
      <p:sp>
        <p:nvSpPr>
          <p:cNvPr id="4" name="Slide Number Placeholder 3"/>
          <p:cNvSpPr>
            <a:spLocks noGrp="1"/>
          </p:cNvSpPr>
          <p:nvPr>
            <p:ph type="sldNum" sz="quarter" idx="10"/>
          </p:nvPr>
        </p:nvSpPr>
        <p:spPr/>
        <p:txBody>
          <a:bodyPr/>
          <a:lstStyle/>
          <a:p>
            <a:fld id="{FE7366C8-F54D-448D-AA66-6CB3F1D233A2}" type="slidenum">
              <a:rPr lang="en-CA" smtClean="0"/>
              <a:t>13</a:t>
            </a:fld>
            <a:endParaRPr lang="en-CA"/>
          </a:p>
        </p:txBody>
      </p:sp>
    </p:spTree>
    <p:extLst>
      <p:ext uri="{BB962C8B-B14F-4D97-AF65-F5344CB8AC3E}">
        <p14:creationId xmlns:p14="http://schemas.microsoft.com/office/powerpoint/2010/main" val="1198772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We also use GPS in all our trucks to monitor, speeds, idling time, location, seatbelt use, aggressive driving parameters such as excessive acceleration and deceleration.</a:t>
            </a:r>
          </a:p>
          <a:p>
            <a:endParaRPr lang="en-CA" dirty="0"/>
          </a:p>
        </p:txBody>
      </p:sp>
      <p:sp>
        <p:nvSpPr>
          <p:cNvPr id="4" name="Slide Number Placeholder 3"/>
          <p:cNvSpPr>
            <a:spLocks noGrp="1"/>
          </p:cNvSpPr>
          <p:nvPr>
            <p:ph type="sldNum" sz="quarter" idx="10"/>
          </p:nvPr>
        </p:nvSpPr>
        <p:spPr/>
        <p:txBody>
          <a:bodyPr/>
          <a:lstStyle/>
          <a:p>
            <a:fld id="{FE7366C8-F54D-448D-AA66-6CB3F1D233A2}" type="slidenum">
              <a:rPr lang="en-CA" smtClean="0"/>
              <a:t>14</a:t>
            </a:fld>
            <a:endParaRPr lang="en-CA"/>
          </a:p>
        </p:txBody>
      </p:sp>
    </p:spTree>
    <p:extLst>
      <p:ext uri="{BB962C8B-B14F-4D97-AF65-F5344CB8AC3E}">
        <p14:creationId xmlns:p14="http://schemas.microsoft.com/office/powerpoint/2010/main" val="1209759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D7C68B59-AE12-46F2-8290-7E420F5B0B96}" type="datetimeFigureOut">
              <a:rPr lang="en-CA" smtClean="0"/>
              <a:t>28/10/2014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6742B87-9F82-4426-96BF-3375C335B47E}" type="slidenum">
              <a:rPr lang="en-CA" smtClean="0"/>
              <a:t>‹#›</a:t>
            </a:fld>
            <a:endParaRPr lang="en-CA"/>
          </a:p>
        </p:txBody>
      </p:sp>
    </p:spTree>
    <p:extLst>
      <p:ext uri="{BB962C8B-B14F-4D97-AF65-F5344CB8AC3E}">
        <p14:creationId xmlns:p14="http://schemas.microsoft.com/office/powerpoint/2010/main" val="195866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D7C68B59-AE12-46F2-8290-7E420F5B0B96}" type="datetimeFigureOut">
              <a:rPr lang="en-CA" smtClean="0"/>
              <a:t>28/10/2014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6742B87-9F82-4426-96BF-3375C335B47E}" type="slidenum">
              <a:rPr lang="en-CA" smtClean="0"/>
              <a:t>‹#›</a:t>
            </a:fld>
            <a:endParaRPr lang="en-CA"/>
          </a:p>
        </p:txBody>
      </p:sp>
    </p:spTree>
    <p:extLst>
      <p:ext uri="{BB962C8B-B14F-4D97-AF65-F5344CB8AC3E}">
        <p14:creationId xmlns:p14="http://schemas.microsoft.com/office/powerpoint/2010/main" val="3712579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D7C68B59-AE12-46F2-8290-7E420F5B0B96}" type="datetimeFigureOut">
              <a:rPr lang="en-CA" smtClean="0"/>
              <a:t>28/10/2014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6742B87-9F82-4426-96BF-3375C335B47E}" type="slidenum">
              <a:rPr lang="en-CA" smtClean="0"/>
              <a:t>‹#›</a:t>
            </a:fld>
            <a:endParaRPr lang="en-CA"/>
          </a:p>
        </p:txBody>
      </p:sp>
    </p:spTree>
    <p:extLst>
      <p:ext uri="{BB962C8B-B14F-4D97-AF65-F5344CB8AC3E}">
        <p14:creationId xmlns:p14="http://schemas.microsoft.com/office/powerpoint/2010/main" val="2412064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D7C68B59-AE12-46F2-8290-7E420F5B0B96}" type="datetimeFigureOut">
              <a:rPr lang="en-CA" smtClean="0"/>
              <a:t>28/10/2014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6742B87-9F82-4426-96BF-3375C335B47E}" type="slidenum">
              <a:rPr lang="en-CA" smtClean="0"/>
              <a:t>‹#›</a:t>
            </a:fld>
            <a:endParaRPr lang="en-CA"/>
          </a:p>
        </p:txBody>
      </p:sp>
    </p:spTree>
    <p:extLst>
      <p:ext uri="{BB962C8B-B14F-4D97-AF65-F5344CB8AC3E}">
        <p14:creationId xmlns:p14="http://schemas.microsoft.com/office/powerpoint/2010/main" val="2390549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7C68B59-AE12-46F2-8290-7E420F5B0B96}" type="datetimeFigureOut">
              <a:rPr lang="en-CA" smtClean="0"/>
              <a:t>28/10/2014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6742B87-9F82-4426-96BF-3375C335B47E}" type="slidenum">
              <a:rPr lang="en-CA" smtClean="0"/>
              <a:t>‹#›</a:t>
            </a:fld>
            <a:endParaRPr lang="en-CA"/>
          </a:p>
        </p:txBody>
      </p:sp>
    </p:spTree>
    <p:extLst>
      <p:ext uri="{BB962C8B-B14F-4D97-AF65-F5344CB8AC3E}">
        <p14:creationId xmlns:p14="http://schemas.microsoft.com/office/powerpoint/2010/main" val="2911492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D7C68B59-AE12-46F2-8290-7E420F5B0B96}" type="datetimeFigureOut">
              <a:rPr lang="en-CA" smtClean="0"/>
              <a:t>28/10/2014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6742B87-9F82-4426-96BF-3375C335B47E}" type="slidenum">
              <a:rPr lang="en-CA" smtClean="0"/>
              <a:t>‹#›</a:t>
            </a:fld>
            <a:endParaRPr lang="en-CA"/>
          </a:p>
        </p:txBody>
      </p:sp>
    </p:spTree>
    <p:extLst>
      <p:ext uri="{BB962C8B-B14F-4D97-AF65-F5344CB8AC3E}">
        <p14:creationId xmlns:p14="http://schemas.microsoft.com/office/powerpoint/2010/main" val="3490628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D7C68B59-AE12-46F2-8290-7E420F5B0B96}" type="datetimeFigureOut">
              <a:rPr lang="en-CA" smtClean="0"/>
              <a:t>28/10/2014</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66742B87-9F82-4426-96BF-3375C335B47E}" type="slidenum">
              <a:rPr lang="en-CA" smtClean="0"/>
              <a:t>‹#›</a:t>
            </a:fld>
            <a:endParaRPr lang="en-CA"/>
          </a:p>
        </p:txBody>
      </p:sp>
    </p:spTree>
    <p:extLst>
      <p:ext uri="{BB962C8B-B14F-4D97-AF65-F5344CB8AC3E}">
        <p14:creationId xmlns:p14="http://schemas.microsoft.com/office/powerpoint/2010/main" val="239993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D7C68B59-AE12-46F2-8290-7E420F5B0B96}" type="datetimeFigureOut">
              <a:rPr lang="en-CA" smtClean="0"/>
              <a:t>28/10/2014</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66742B87-9F82-4426-96BF-3375C335B47E}" type="slidenum">
              <a:rPr lang="en-CA" smtClean="0"/>
              <a:t>‹#›</a:t>
            </a:fld>
            <a:endParaRPr lang="en-CA"/>
          </a:p>
        </p:txBody>
      </p:sp>
    </p:spTree>
    <p:extLst>
      <p:ext uri="{BB962C8B-B14F-4D97-AF65-F5344CB8AC3E}">
        <p14:creationId xmlns:p14="http://schemas.microsoft.com/office/powerpoint/2010/main" val="311360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C68B59-AE12-46F2-8290-7E420F5B0B96}" type="datetimeFigureOut">
              <a:rPr lang="en-CA" smtClean="0"/>
              <a:t>28/10/2014</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66742B87-9F82-4426-96BF-3375C335B47E}" type="slidenum">
              <a:rPr lang="en-CA" smtClean="0"/>
              <a:t>‹#›</a:t>
            </a:fld>
            <a:endParaRPr lang="en-CA"/>
          </a:p>
        </p:txBody>
      </p:sp>
    </p:spTree>
    <p:extLst>
      <p:ext uri="{BB962C8B-B14F-4D97-AF65-F5344CB8AC3E}">
        <p14:creationId xmlns:p14="http://schemas.microsoft.com/office/powerpoint/2010/main" val="1767795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C68B59-AE12-46F2-8290-7E420F5B0B96}" type="datetimeFigureOut">
              <a:rPr lang="en-CA" smtClean="0"/>
              <a:t>28/10/2014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6742B87-9F82-4426-96BF-3375C335B47E}" type="slidenum">
              <a:rPr lang="en-CA" smtClean="0"/>
              <a:t>‹#›</a:t>
            </a:fld>
            <a:endParaRPr lang="en-CA"/>
          </a:p>
        </p:txBody>
      </p:sp>
    </p:spTree>
    <p:extLst>
      <p:ext uri="{BB962C8B-B14F-4D97-AF65-F5344CB8AC3E}">
        <p14:creationId xmlns:p14="http://schemas.microsoft.com/office/powerpoint/2010/main" val="1792106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C68B59-AE12-46F2-8290-7E420F5B0B96}" type="datetimeFigureOut">
              <a:rPr lang="en-CA" smtClean="0"/>
              <a:t>28/10/2014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6742B87-9F82-4426-96BF-3375C335B47E}" type="slidenum">
              <a:rPr lang="en-CA" smtClean="0"/>
              <a:t>‹#›</a:t>
            </a:fld>
            <a:endParaRPr lang="en-CA"/>
          </a:p>
        </p:txBody>
      </p:sp>
    </p:spTree>
    <p:extLst>
      <p:ext uri="{BB962C8B-B14F-4D97-AF65-F5344CB8AC3E}">
        <p14:creationId xmlns:p14="http://schemas.microsoft.com/office/powerpoint/2010/main" val="1425733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C68B59-AE12-46F2-8290-7E420F5B0B96}" type="datetimeFigureOut">
              <a:rPr lang="en-CA" smtClean="0"/>
              <a:t>28/10/2014</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742B87-9F82-4426-96BF-3375C335B47E}" type="slidenum">
              <a:rPr lang="en-CA" smtClean="0"/>
              <a:t>‹#›</a:t>
            </a:fld>
            <a:endParaRPr lang="en-CA"/>
          </a:p>
        </p:txBody>
      </p:sp>
    </p:spTree>
    <p:extLst>
      <p:ext uri="{BB962C8B-B14F-4D97-AF65-F5344CB8AC3E}">
        <p14:creationId xmlns:p14="http://schemas.microsoft.com/office/powerpoint/2010/main" val="36484679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5.jpeg"/><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CA" sz="5400" b="1" dirty="0" smtClean="0"/>
              <a:t>Oil &amp; Gas Lease Site Management</a:t>
            </a:r>
            <a:endParaRPr lang="en-CA" sz="5400" b="1" dirty="0"/>
          </a:p>
        </p:txBody>
      </p:sp>
      <p:pic>
        <p:nvPicPr>
          <p:cNvPr id="1026" name="Picture 2" descr="X:\2014 WCOS Logos\Logo Pack\Office\JPG\WestCountryLogo-RG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0232" y="5733256"/>
            <a:ext cx="2016224" cy="779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27910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Weather</a:t>
            </a:r>
            <a:endParaRPr lang="en-CA" dirty="0"/>
          </a:p>
        </p:txBody>
      </p:sp>
      <p:sp>
        <p:nvSpPr>
          <p:cNvPr id="3" name="Content Placeholder 2"/>
          <p:cNvSpPr>
            <a:spLocks noGrp="1"/>
          </p:cNvSpPr>
          <p:nvPr>
            <p:ph sz="half" idx="1"/>
          </p:nvPr>
        </p:nvSpPr>
        <p:spPr/>
        <p:txBody>
          <a:bodyPr/>
          <a:lstStyle/>
          <a:p>
            <a:r>
              <a:rPr lang="en-CA" dirty="0" smtClean="0"/>
              <a:t>We use On-site in all our applications to aid in deposition control, minimize off target movement, and increase rainfastness</a:t>
            </a:r>
            <a:endParaRPr lang="en-CA" dirty="0"/>
          </a:p>
        </p:txBody>
      </p:sp>
      <p:pic>
        <p:nvPicPr>
          <p:cNvPr id="102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004048" y="1809820"/>
            <a:ext cx="2592288" cy="1206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7944" y="3212976"/>
            <a:ext cx="5076056" cy="2855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78329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CA" dirty="0" smtClean="0"/>
              <a:t>Program Planning</a:t>
            </a:r>
            <a:endParaRPr lang="en-CA" dirty="0"/>
          </a:p>
        </p:txBody>
      </p:sp>
      <p:sp>
        <p:nvSpPr>
          <p:cNvPr id="6" name="Content Placeholder 5"/>
          <p:cNvSpPr>
            <a:spLocks noGrp="1"/>
          </p:cNvSpPr>
          <p:nvPr>
            <p:ph sz="half" idx="1"/>
          </p:nvPr>
        </p:nvSpPr>
        <p:spPr/>
        <p:txBody>
          <a:bodyPr>
            <a:normAutofit lnSpcReduction="10000"/>
          </a:bodyPr>
          <a:lstStyle/>
          <a:p>
            <a:r>
              <a:rPr lang="en-CA" dirty="0" smtClean="0"/>
              <a:t>Site Lists and Site navigation</a:t>
            </a:r>
          </a:p>
          <a:p>
            <a:r>
              <a:rPr lang="en-CA" dirty="0" smtClean="0"/>
              <a:t>Utilize a custom database to store digital records</a:t>
            </a:r>
          </a:p>
          <a:p>
            <a:r>
              <a:rPr lang="en-CA" dirty="0" smtClean="0"/>
              <a:t>Site assessment data, environmental conditions, product used and rates, dimensions, weed densities</a:t>
            </a:r>
            <a:endParaRPr lang="en-CA" dirty="0"/>
          </a:p>
        </p:txBody>
      </p:sp>
      <p:pic>
        <p:nvPicPr>
          <p:cNvPr id="8" name="Picture 4"/>
          <p:cNvPicPr>
            <a:picLocks noGrp="1" noChangeAspect="1"/>
          </p:cNvPicPr>
          <p:nvPr>
            <p:ph sz="half" idx="2"/>
          </p:nvPr>
        </p:nvPicPr>
        <p:blipFill>
          <a:blip r:embed="rId3">
            <a:extLst>
              <a:ext uri="{28A0092B-C50C-407E-A947-70E740481C1C}">
                <a14:useLocalDpi xmlns:a14="http://schemas.microsoft.com/office/drawing/2010/main" val="0"/>
              </a:ext>
            </a:extLst>
          </a:blip>
          <a:srcRect l="4468" t="3909" r="9824" b="7283"/>
          <a:stretch>
            <a:fillRect/>
          </a:stretch>
        </p:blipFill>
        <p:spPr bwMode="auto">
          <a:xfrm>
            <a:off x="4788024" y="1168528"/>
            <a:ext cx="4176464" cy="5601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78124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Site List Management</a:t>
            </a:r>
            <a:endParaRPr lang="en-CA" dirty="0"/>
          </a:p>
        </p:txBody>
      </p:sp>
      <p:sp>
        <p:nvSpPr>
          <p:cNvPr id="3" name="Content Placeholder 2"/>
          <p:cNvSpPr>
            <a:spLocks noGrp="1"/>
          </p:cNvSpPr>
          <p:nvPr>
            <p:ph sz="half" idx="1"/>
          </p:nvPr>
        </p:nvSpPr>
        <p:spPr>
          <a:xfrm>
            <a:off x="457200" y="1600200"/>
            <a:ext cx="3106688" cy="4525963"/>
          </a:xfrm>
        </p:spPr>
        <p:txBody>
          <a:bodyPr/>
          <a:lstStyle/>
          <a:p>
            <a:r>
              <a:rPr lang="en-CA" dirty="0" smtClean="0"/>
              <a:t>One of the largest challenges to a successful program</a:t>
            </a:r>
          </a:p>
          <a:p>
            <a:r>
              <a:rPr lang="en-CA" dirty="0" smtClean="0"/>
              <a:t>Constantly changing, assigned to new field, sold, abandoned, new construction</a:t>
            </a:r>
          </a:p>
          <a:p>
            <a:endParaRPr lang="en-CA" dirty="0"/>
          </a:p>
        </p:txBody>
      </p:sp>
      <p:pic>
        <p:nvPicPr>
          <p:cNvPr id="2050" name="Picture 2" descr="C:\Users\keith\AppData\Local\Microsoft\Windows\Temporary Internet Files\Content.Outlook\UPJ755XO\20141027_150225_resiz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896" y="1835603"/>
            <a:ext cx="5292080" cy="2976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7741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7984" y="3501008"/>
            <a:ext cx="4501449" cy="2963667"/>
          </a:xfrm>
          <a:prstGeom prst="rect">
            <a:avLst/>
          </a:prstGeom>
        </p:spPr>
      </p:pic>
      <p:sp>
        <p:nvSpPr>
          <p:cNvPr id="5" name="Title 4"/>
          <p:cNvSpPr>
            <a:spLocks noGrp="1"/>
          </p:cNvSpPr>
          <p:nvPr>
            <p:ph type="title"/>
          </p:nvPr>
        </p:nvSpPr>
        <p:spPr/>
        <p:txBody>
          <a:bodyPr/>
          <a:lstStyle/>
          <a:p>
            <a:r>
              <a:rPr lang="en-CA" dirty="0" smtClean="0"/>
              <a:t>Site Navigation</a:t>
            </a:r>
            <a:endParaRPr lang="en-CA" dirty="0"/>
          </a:p>
        </p:txBody>
      </p:sp>
      <p:sp>
        <p:nvSpPr>
          <p:cNvPr id="6" name="Content Placeholder 5"/>
          <p:cNvSpPr>
            <a:spLocks noGrp="1"/>
          </p:cNvSpPr>
          <p:nvPr>
            <p:ph sz="half" idx="1"/>
          </p:nvPr>
        </p:nvSpPr>
        <p:spPr/>
        <p:txBody>
          <a:bodyPr/>
          <a:lstStyle/>
          <a:p>
            <a:r>
              <a:rPr lang="en-CA" dirty="0" smtClean="0"/>
              <a:t>Finding and getting to sites is another large challenge</a:t>
            </a:r>
            <a:endParaRPr lang="en-CA" dirty="0"/>
          </a:p>
          <a:p>
            <a:r>
              <a:rPr lang="en-CA" dirty="0" smtClean="0"/>
              <a:t>In the past we relied heavily on field maps</a:t>
            </a:r>
          </a:p>
          <a:p>
            <a:r>
              <a:rPr lang="en-CA" dirty="0" smtClean="0"/>
              <a:t>For the most part use GPS now</a:t>
            </a:r>
          </a:p>
          <a:p>
            <a:endParaRPr lang="en-CA" dirty="0" smtClean="0"/>
          </a:p>
        </p:txBody>
      </p:sp>
      <p:pic>
        <p:nvPicPr>
          <p:cNvPr id="8" name="Content Placeholder 7"/>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427984" y="1482009"/>
            <a:ext cx="4474840" cy="2517097"/>
          </a:xfrm>
        </p:spPr>
      </p:pic>
    </p:spTree>
    <p:extLst>
      <p:ext uri="{BB962C8B-B14F-4D97-AF65-F5344CB8AC3E}">
        <p14:creationId xmlns:p14="http://schemas.microsoft.com/office/powerpoint/2010/main" val="36686748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CA" dirty="0" smtClean="0"/>
              <a:t>Equipment management -GPS</a:t>
            </a:r>
            <a:endParaRPr lang="en-CA" dirty="0"/>
          </a:p>
        </p:txBody>
      </p:sp>
      <p:sp>
        <p:nvSpPr>
          <p:cNvPr id="8" name="Content Placeholder 7"/>
          <p:cNvSpPr>
            <a:spLocks noGrp="1"/>
          </p:cNvSpPr>
          <p:nvPr>
            <p:ph sz="half" idx="1"/>
          </p:nvPr>
        </p:nvSpPr>
        <p:spPr>
          <a:xfrm>
            <a:off x="457200" y="1600200"/>
            <a:ext cx="3178696" cy="4525963"/>
          </a:xfrm>
        </p:spPr>
        <p:txBody>
          <a:bodyPr/>
          <a:lstStyle/>
          <a:p>
            <a:r>
              <a:rPr lang="en-CA" dirty="0" smtClean="0"/>
              <a:t>Used for truck monitoring </a:t>
            </a:r>
          </a:p>
          <a:p>
            <a:pPr lvl="1"/>
            <a:r>
              <a:rPr lang="en-CA" dirty="0" smtClean="0"/>
              <a:t>Speeds</a:t>
            </a:r>
          </a:p>
          <a:p>
            <a:pPr lvl="1"/>
            <a:r>
              <a:rPr lang="en-CA" dirty="0" smtClean="0"/>
              <a:t>Idling times</a:t>
            </a:r>
          </a:p>
          <a:p>
            <a:pPr lvl="1"/>
            <a:r>
              <a:rPr lang="en-CA" dirty="0" smtClean="0"/>
              <a:t>Location</a:t>
            </a:r>
          </a:p>
          <a:p>
            <a:pPr lvl="1"/>
            <a:r>
              <a:rPr lang="en-CA" dirty="0" smtClean="0"/>
              <a:t>Seatbelt use</a:t>
            </a:r>
          </a:p>
          <a:p>
            <a:pPr lvl="1"/>
            <a:r>
              <a:rPr lang="en-CA" dirty="0" smtClean="0"/>
              <a:t>Aggressive driving parameters (acceleration and deceleration)</a:t>
            </a:r>
            <a:endParaRPr lang="en-CA"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1328" y="3021703"/>
            <a:ext cx="5328592" cy="3546845"/>
          </a:xfrm>
          <a:prstGeom prst="rect">
            <a:avLst/>
          </a:prstGeom>
        </p:spPr>
      </p:pic>
      <p:pic>
        <p:nvPicPr>
          <p:cNvPr id="2" name="Content Placeholder 1"/>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3779912" y="1484784"/>
            <a:ext cx="3539414" cy="2207753"/>
          </a:xfrm>
        </p:spPr>
      </p:pic>
    </p:spTree>
    <p:extLst>
      <p:ext uri="{BB962C8B-B14F-4D97-AF65-F5344CB8AC3E}">
        <p14:creationId xmlns:p14="http://schemas.microsoft.com/office/powerpoint/2010/main" val="14291026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CA" dirty="0" smtClean="0"/>
              <a:t>Equipment &amp; Staffing</a:t>
            </a:r>
            <a:endParaRPr lang="en-CA" dirty="0"/>
          </a:p>
        </p:txBody>
      </p:sp>
      <p:sp>
        <p:nvSpPr>
          <p:cNvPr id="6" name="Content Placeholder 5"/>
          <p:cNvSpPr>
            <a:spLocks noGrp="1"/>
          </p:cNvSpPr>
          <p:nvPr>
            <p:ph sz="half" idx="1"/>
          </p:nvPr>
        </p:nvSpPr>
        <p:spPr>
          <a:xfrm>
            <a:off x="457200" y="1600200"/>
            <a:ext cx="3178696" cy="4525963"/>
          </a:xfrm>
        </p:spPr>
        <p:txBody>
          <a:bodyPr/>
          <a:lstStyle/>
          <a:p>
            <a:r>
              <a:rPr lang="en-CA" dirty="0" smtClean="0"/>
              <a:t>A number of advances in equipment</a:t>
            </a:r>
          </a:p>
          <a:p>
            <a:r>
              <a:rPr lang="en-CA" dirty="0" smtClean="0"/>
              <a:t>Biggest advancement for us has been the </a:t>
            </a:r>
            <a:r>
              <a:rPr lang="en-CA" dirty="0" err="1" smtClean="0"/>
              <a:t>Intelli</a:t>
            </a:r>
            <a:r>
              <a:rPr lang="en-CA" dirty="0" smtClean="0"/>
              <a:t>- Spray system</a:t>
            </a:r>
          </a:p>
          <a:p>
            <a:endParaRPr lang="en-CA" dirty="0"/>
          </a:p>
        </p:txBody>
      </p:sp>
      <p:pic>
        <p:nvPicPr>
          <p:cNvPr id="8194" name="Picture 2" descr="C:\Users\keith\Pictures\My Pictures\Spray Pics\Oct 31 2007 003.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3526226" y="1484784"/>
            <a:ext cx="5376597" cy="4032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37430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CA" dirty="0" smtClean="0"/>
              <a:t>Staffing</a:t>
            </a:r>
            <a:endParaRPr lang="en-CA" dirty="0"/>
          </a:p>
        </p:txBody>
      </p:sp>
      <p:sp>
        <p:nvSpPr>
          <p:cNvPr id="6" name="Content Placeholder 5"/>
          <p:cNvSpPr>
            <a:spLocks noGrp="1"/>
          </p:cNvSpPr>
          <p:nvPr>
            <p:ph sz="half" idx="1"/>
          </p:nvPr>
        </p:nvSpPr>
        <p:spPr/>
        <p:txBody>
          <a:bodyPr/>
          <a:lstStyle/>
          <a:p>
            <a:r>
              <a:rPr lang="en-CA" dirty="0" smtClean="0"/>
              <a:t>On going Challenge for most organizations</a:t>
            </a:r>
          </a:p>
          <a:p>
            <a:r>
              <a:rPr lang="en-CA" dirty="0" smtClean="0"/>
              <a:t>We have not found a new technology to help us but have used new techniques</a:t>
            </a:r>
            <a:endParaRPr lang="en-CA" dirty="0"/>
          </a:p>
        </p:txBody>
      </p:sp>
      <p:pic>
        <p:nvPicPr>
          <p:cNvPr id="3074"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076056" y="1484784"/>
            <a:ext cx="3482124" cy="4872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04872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CA" dirty="0" smtClean="0"/>
              <a:t>Staffing – What we look for in hiring</a:t>
            </a:r>
            <a:endParaRPr lang="en-CA" dirty="0"/>
          </a:p>
        </p:txBody>
      </p:sp>
      <p:sp>
        <p:nvSpPr>
          <p:cNvPr id="6" name="Content Placeholder 5"/>
          <p:cNvSpPr>
            <a:spLocks noGrp="1"/>
          </p:cNvSpPr>
          <p:nvPr>
            <p:ph sz="half" idx="1"/>
          </p:nvPr>
        </p:nvSpPr>
        <p:spPr/>
        <p:txBody>
          <a:bodyPr>
            <a:normAutofit fontScale="92500"/>
          </a:bodyPr>
          <a:lstStyle/>
          <a:p>
            <a:pPr lvl="1"/>
            <a:r>
              <a:rPr lang="en-CA" dirty="0" smtClean="0"/>
              <a:t>Good communication skills</a:t>
            </a:r>
          </a:p>
          <a:p>
            <a:pPr lvl="1"/>
            <a:r>
              <a:rPr lang="en-CA" dirty="0" smtClean="0"/>
              <a:t>Safety Minded</a:t>
            </a:r>
          </a:p>
          <a:p>
            <a:pPr lvl="1"/>
            <a:r>
              <a:rPr lang="en-CA" dirty="0" smtClean="0"/>
              <a:t>Self-motivated</a:t>
            </a:r>
          </a:p>
          <a:p>
            <a:pPr lvl="1"/>
            <a:r>
              <a:rPr lang="en-CA" dirty="0" smtClean="0"/>
              <a:t>Able to drive various equipment </a:t>
            </a:r>
          </a:p>
          <a:p>
            <a:pPr lvl="1"/>
            <a:r>
              <a:rPr lang="en-CA" dirty="0" smtClean="0"/>
              <a:t>Physically fit</a:t>
            </a:r>
          </a:p>
          <a:p>
            <a:pPr lvl="1"/>
            <a:r>
              <a:rPr lang="en-CA" dirty="0" smtClean="0"/>
              <a:t>Work well with others</a:t>
            </a:r>
          </a:p>
          <a:p>
            <a:pPr lvl="1"/>
            <a:r>
              <a:rPr lang="en-CA" dirty="0" smtClean="0"/>
              <a:t>Willing to travel and Be away long hours  or days</a:t>
            </a:r>
          </a:p>
          <a:p>
            <a:pPr lvl="1"/>
            <a:r>
              <a:rPr lang="en-CA" dirty="0"/>
              <a:t>Organized and </a:t>
            </a:r>
            <a:r>
              <a:rPr lang="en-CA" dirty="0" smtClean="0"/>
              <a:t>pays </a:t>
            </a:r>
            <a:r>
              <a:rPr lang="en-CA" dirty="0"/>
              <a:t>attention to detail</a:t>
            </a:r>
          </a:p>
          <a:p>
            <a:pPr lvl="1"/>
            <a:endParaRPr lang="en-CA" dirty="0" smtClean="0"/>
          </a:p>
        </p:txBody>
      </p:sp>
      <p:sp>
        <p:nvSpPr>
          <p:cNvPr id="7" name="Content Placeholder 6"/>
          <p:cNvSpPr>
            <a:spLocks noGrp="1"/>
          </p:cNvSpPr>
          <p:nvPr>
            <p:ph sz="half" idx="2"/>
          </p:nvPr>
        </p:nvSpPr>
        <p:spPr/>
        <p:txBody>
          <a:bodyPr>
            <a:normAutofit fontScale="92500"/>
          </a:bodyPr>
          <a:lstStyle/>
          <a:p>
            <a:pPr lvl="1"/>
            <a:r>
              <a:rPr lang="en-CA" dirty="0" smtClean="0"/>
              <a:t>Plant ID skills, good math comprehension</a:t>
            </a:r>
          </a:p>
          <a:p>
            <a:pPr lvl="1"/>
            <a:r>
              <a:rPr lang="en-CA" dirty="0" smtClean="0"/>
              <a:t>Book smart, streetwise</a:t>
            </a:r>
          </a:p>
          <a:p>
            <a:pPr lvl="1"/>
            <a:r>
              <a:rPr lang="en-CA" dirty="0" smtClean="0"/>
              <a:t>No time off unless rain or wind</a:t>
            </a:r>
          </a:p>
          <a:p>
            <a:pPr lvl="1"/>
            <a:r>
              <a:rPr lang="en-CA" dirty="0" smtClean="0"/>
              <a:t>Mechanically inclined</a:t>
            </a:r>
          </a:p>
          <a:p>
            <a:pPr lvl="1"/>
            <a:r>
              <a:rPr lang="en-CA" dirty="0" smtClean="0"/>
              <a:t>Computer literate</a:t>
            </a:r>
          </a:p>
          <a:p>
            <a:pPr lvl="1"/>
            <a:r>
              <a:rPr lang="en-CA" dirty="0" smtClean="0"/>
              <a:t>Non smoker</a:t>
            </a:r>
          </a:p>
          <a:p>
            <a:pPr lvl="1"/>
            <a:r>
              <a:rPr lang="en-CA" dirty="0" smtClean="0"/>
              <a:t>Can stay away from texting during the day for long periods of time</a:t>
            </a:r>
          </a:p>
          <a:p>
            <a:pPr lvl="1"/>
            <a:endParaRPr lang="en-CA" dirty="0"/>
          </a:p>
        </p:txBody>
      </p:sp>
    </p:spTree>
    <p:extLst>
      <p:ext uri="{BB962C8B-B14F-4D97-AF65-F5344CB8AC3E}">
        <p14:creationId xmlns:p14="http://schemas.microsoft.com/office/powerpoint/2010/main" val="6682486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Weed Management</a:t>
            </a:r>
            <a:endParaRPr lang="en-CA" dirty="0"/>
          </a:p>
        </p:txBody>
      </p:sp>
      <p:sp>
        <p:nvSpPr>
          <p:cNvPr id="3" name="Content Placeholder 2"/>
          <p:cNvSpPr>
            <a:spLocks noGrp="1"/>
          </p:cNvSpPr>
          <p:nvPr>
            <p:ph sz="half" idx="1"/>
          </p:nvPr>
        </p:nvSpPr>
        <p:spPr/>
        <p:txBody>
          <a:bodyPr>
            <a:normAutofit/>
          </a:bodyPr>
          <a:lstStyle/>
          <a:p>
            <a:r>
              <a:rPr lang="en-CA" dirty="0" smtClean="0"/>
              <a:t>Weed challenges we deal with are </a:t>
            </a:r>
          </a:p>
          <a:p>
            <a:pPr lvl="1"/>
            <a:r>
              <a:rPr lang="en-CA" dirty="0" smtClean="0"/>
              <a:t>kochia, Russian thistle, scentless chamomile, ox eye daisy, tall buttercup, Canada thistle, perennial sow thistle, cow cockle, foxtail barley</a:t>
            </a:r>
          </a:p>
        </p:txBody>
      </p:sp>
      <p:pic>
        <p:nvPicPr>
          <p:cNvPr id="5122" name="Picture 2" descr="C:\Users\keith\Pictures\My Pictures\Weeds\WCOS Presentation Pict 015.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5615608" y="4526338"/>
            <a:ext cx="3528392" cy="2646294"/>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keith\Pictures\My Pictures\Weeds\Jul9 01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1880" y="5085184"/>
            <a:ext cx="2495204" cy="187140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keith\Pictures\My Pictures\Weeds\Jul9 01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1670446"/>
            <a:ext cx="4572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49909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Weed Management</a:t>
            </a:r>
            <a:endParaRPr lang="en-CA" dirty="0"/>
          </a:p>
        </p:txBody>
      </p:sp>
      <p:sp>
        <p:nvSpPr>
          <p:cNvPr id="3" name="Content Placeholder 2"/>
          <p:cNvSpPr>
            <a:spLocks noGrp="1"/>
          </p:cNvSpPr>
          <p:nvPr>
            <p:ph sz="half" idx="1"/>
          </p:nvPr>
        </p:nvSpPr>
        <p:spPr/>
        <p:txBody>
          <a:bodyPr/>
          <a:lstStyle/>
          <a:p>
            <a:r>
              <a:rPr lang="en-CA" dirty="0" smtClean="0"/>
              <a:t>Herbicide Resistance Challenge</a:t>
            </a:r>
          </a:p>
          <a:p>
            <a:pPr lvl="1"/>
            <a:r>
              <a:rPr lang="en-CA" dirty="0" smtClean="0"/>
              <a:t>Concern for clients introducing resistant weeds on to landowners property</a:t>
            </a:r>
          </a:p>
          <a:p>
            <a:r>
              <a:rPr lang="en-CA" dirty="0" smtClean="0"/>
              <a:t>Herbicide Selection &amp; Rates</a:t>
            </a:r>
          </a:p>
          <a:p>
            <a:pPr lvl="1"/>
            <a:r>
              <a:rPr lang="en-CA" dirty="0" smtClean="0"/>
              <a:t>Trend to reduced rates</a:t>
            </a:r>
          </a:p>
          <a:p>
            <a:pPr lvl="1"/>
            <a:r>
              <a:rPr lang="en-CA" dirty="0" smtClean="0"/>
              <a:t>Loss of some products</a:t>
            </a:r>
          </a:p>
          <a:p>
            <a:pPr lvl="1"/>
            <a:endParaRPr lang="en-CA"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392492" y="2348879"/>
            <a:ext cx="4644004" cy="3091165"/>
          </a:xfrm>
        </p:spPr>
      </p:pic>
    </p:spTree>
    <p:extLst>
      <p:ext uri="{BB962C8B-B14F-4D97-AF65-F5344CB8AC3E}">
        <p14:creationId xmlns:p14="http://schemas.microsoft.com/office/powerpoint/2010/main" val="3557304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584" y="-203630"/>
            <a:ext cx="10913474" cy="7272808"/>
          </a:xfrm>
          <a:prstGeom prst="rect">
            <a:avLst/>
          </a:prstGeom>
        </p:spPr>
      </p:pic>
    </p:spTree>
    <p:extLst>
      <p:ext uri="{BB962C8B-B14F-4D97-AF65-F5344CB8AC3E}">
        <p14:creationId xmlns:p14="http://schemas.microsoft.com/office/powerpoint/2010/main" val="13659331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CA" dirty="0" smtClean="0"/>
              <a:t>Weed Management</a:t>
            </a:r>
            <a:endParaRPr lang="en-CA" dirty="0"/>
          </a:p>
        </p:txBody>
      </p:sp>
      <p:sp>
        <p:nvSpPr>
          <p:cNvPr id="6" name="Content Placeholder 5"/>
          <p:cNvSpPr>
            <a:spLocks noGrp="1"/>
          </p:cNvSpPr>
          <p:nvPr>
            <p:ph sz="half" idx="1"/>
          </p:nvPr>
        </p:nvSpPr>
        <p:spPr>
          <a:xfrm>
            <a:off x="251520" y="1628800"/>
            <a:ext cx="3240360" cy="4525963"/>
          </a:xfrm>
        </p:spPr>
        <p:txBody>
          <a:bodyPr>
            <a:normAutofit/>
          </a:bodyPr>
          <a:lstStyle/>
          <a:p>
            <a:r>
              <a:rPr lang="en-CA" dirty="0" smtClean="0"/>
              <a:t>For our TVC programs we rely heavily on Arsenal </a:t>
            </a:r>
          </a:p>
          <a:p>
            <a:r>
              <a:rPr lang="en-CA" dirty="0" smtClean="0"/>
              <a:t>Have used Payload and Amitrole 480 as substitutes for Arsenal in resistance management</a:t>
            </a:r>
            <a:endParaRPr lang="en-CA" dirty="0"/>
          </a:p>
        </p:txBody>
      </p:sp>
      <p:pic>
        <p:nvPicPr>
          <p:cNvPr id="4098" name="Picture 2"/>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3707905" y="3951070"/>
            <a:ext cx="5040559" cy="2887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descr="C:\Users\keith\AppData\Local\Microsoft\Windows\Temporary Internet Files\Content.Outlook\UPJ755XO\20140813_081105_resized (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6868" y="1363524"/>
            <a:ext cx="5011596" cy="2819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37497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Weed Management</a:t>
            </a:r>
            <a:endParaRPr lang="en-CA" dirty="0"/>
          </a:p>
        </p:txBody>
      </p:sp>
      <p:sp>
        <p:nvSpPr>
          <p:cNvPr id="3" name="Content Placeholder 2"/>
          <p:cNvSpPr>
            <a:spLocks noGrp="1"/>
          </p:cNvSpPr>
          <p:nvPr>
            <p:ph sz="half" idx="1"/>
          </p:nvPr>
        </p:nvSpPr>
        <p:spPr/>
        <p:txBody>
          <a:bodyPr>
            <a:normAutofit lnSpcReduction="10000"/>
          </a:bodyPr>
          <a:lstStyle/>
          <a:p>
            <a:r>
              <a:rPr lang="en-CA" dirty="0" smtClean="0"/>
              <a:t>Two new break though products for our business have been Esplanade and Navius</a:t>
            </a:r>
          </a:p>
          <a:p>
            <a:r>
              <a:rPr lang="en-CA" dirty="0" smtClean="0"/>
              <a:t>Esplanade as a TVC product</a:t>
            </a:r>
          </a:p>
          <a:p>
            <a:r>
              <a:rPr lang="en-CA" dirty="0" smtClean="0"/>
              <a:t>Navius – broadleaf control for kochia as well as TVC tank mix partner</a:t>
            </a:r>
            <a:endParaRPr lang="en-CA" dirty="0"/>
          </a:p>
        </p:txBody>
      </p:sp>
      <p:pic>
        <p:nvPicPr>
          <p:cNvPr id="3074" name="Picture 2"/>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275967" y="1687308"/>
            <a:ext cx="4760528" cy="2677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3968" y="4212968"/>
            <a:ext cx="4752527" cy="2673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56968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Weed Management</a:t>
            </a:r>
            <a:endParaRPr lang="en-CA" dirty="0"/>
          </a:p>
        </p:txBody>
      </p:sp>
      <p:sp>
        <p:nvSpPr>
          <p:cNvPr id="3" name="Content Placeholder 2"/>
          <p:cNvSpPr>
            <a:spLocks noGrp="1"/>
          </p:cNvSpPr>
          <p:nvPr>
            <p:ph sz="half" idx="1"/>
          </p:nvPr>
        </p:nvSpPr>
        <p:spPr/>
        <p:txBody>
          <a:bodyPr>
            <a:normAutofit lnSpcReduction="10000"/>
          </a:bodyPr>
          <a:lstStyle/>
          <a:p>
            <a:r>
              <a:rPr lang="en-CA" dirty="0" smtClean="0"/>
              <a:t>Clubroot – not a weed but a soil borne disease of canola crops</a:t>
            </a:r>
          </a:p>
          <a:p>
            <a:r>
              <a:rPr lang="en-CA" dirty="0" smtClean="0"/>
              <a:t>Becoming a larger challenge with landowners</a:t>
            </a:r>
          </a:p>
          <a:p>
            <a:r>
              <a:rPr lang="en-CA" dirty="0" smtClean="0"/>
              <a:t>Cleaning and disinfecting stations</a:t>
            </a:r>
          </a:p>
          <a:p>
            <a:r>
              <a:rPr lang="en-CA" dirty="0" smtClean="0"/>
              <a:t>Resistant canola varieties</a:t>
            </a:r>
          </a:p>
        </p:txBody>
      </p:sp>
      <p:sp>
        <p:nvSpPr>
          <p:cNvPr id="4" name="Content Placeholder 3"/>
          <p:cNvSpPr>
            <a:spLocks noGrp="1"/>
          </p:cNvSpPr>
          <p:nvPr>
            <p:ph sz="half" idx="2"/>
          </p:nvPr>
        </p:nvSpPr>
        <p:spPr/>
        <p:txBody>
          <a:bodyPr>
            <a:normAutofit lnSpcReduction="10000"/>
          </a:bodyPr>
          <a:lstStyle/>
          <a:p>
            <a:endParaRPr lang="en-CA" dirty="0"/>
          </a:p>
          <a:p>
            <a:pPr marL="0" indent="0">
              <a:buNone/>
            </a:pPr>
            <a:endParaRPr lang="en-CA"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9992" y="1700808"/>
            <a:ext cx="4644008" cy="2376264"/>
          </a:xfrm>
          <a:prstGeom prst="rect">
            <a:avLst/>
          </a:prstGeom>
        </p:spPr>
      </p:pic>
    </p:spTree>
    <p:extLst>
      <p:ext uri="{BB962C8B-B14F-4D97-AF65-F5344CB8AC3E}">
        <p14:creationId xmlns:p14="http://schemas.microsoft.com/office/powerpoint/2010/main" val="33828060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CA" dirty="0" smtClean="0"/>
              <a:t>Challenges 2015 &amp; Beyond</a:t>
            </a:r>
            <a:endParaRPr lang="en-CA" dirty="0"/>
          </a:p>
        </p:txBody>
      </p:sp>
      <p:sp>
        <p:nvSpPr>
          <p:cNvPr id="6" name="Content Placeholder 5"/>
          <p:cNvSpPr>
            <a:spLocks noGrp="1"/>
          </p:cNvSpPr>
          <p:nvPr>
            <p:ph sz="half" idx="1"/>
          </p:nvPr>
        </p:nvSpPr>
        <p:spPr/>
        <p:txBody>
          <a:bodyPr/>
          <a:lstStyle/>
          <a:p>
            <a:r>
              <a:rPr lang="en-CA" dirty="0" smtClean="0"/>
              <a:t>Real time reporting</a:t>
            </a:r>
          </a:p>
          <a:p>
            <a:pPr lvl="1"/>
            <a:r>
              <a:rPr lang="en-CA" dirty="0" smtClean="0"/>
              <a:t>Testing software and hardware system to allow us to navigate to site, record data, report back to manager  and invoice client as soon as completed </a:t>
            </a:r>
          </a:p>
          <a:p>
            <a:r>
              <a:rPr lang="en-CA" dirty="0" smtClean="0"/>
              <a:t>Simultaneous list &amp; site management with multiple crews</a:t>
            </a:r>
            <a:endParaRPr lang="en-CA" dirty="0"/>
          </a:p>
        </p:txBody>
      </p:sp>
      <p:pic>
        <p:nvPicPr>
          <p:cNvPr id="2" name="Content Placeholder 1"/>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499992" y="3372898"/>
            <a:ext cx="4644008" cy="3485102"/>
          </a:xfrm>
        </p:spPr>
      </p:pic>
    </p:spTree>
    <p:extLst>
      <p:ext uri="{BB962C8B-B14F-4D97-AF65-F5344CB8AC3E}">
        <p14:creationId xmlns:p14="http://schemas.microsoft.com/office/powerpoint/2010/main" val="28972866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keith\Pictures\My Pictures\Spray Pics\June 17 04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4768"/>
            <a:ext cx="9217024" cy="6912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2696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keith\Pictures\2014_07_02\IMG_8317_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6124" y="-314106"/>
            <a:ext cx="10760124" cy="7173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16947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keith\Pictures\2014_07_12\Application Photos\IMG_847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6592" y="0"/>
            <a:ext cx="10472092" cy="6981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0889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80528" y="-1633446"/>
            <a:ext cx="9547704" cy="5370583"/>
          </a:xfrm>
          <a:prstGeom prst="rect">
            <a:avLst/>
          </a:prstGeom>
        </p:spPr>
      </p:pic>
      <p:pic>
        <p:nvPicPr>
          <p:cNvPr id="4" name="Content Placeholder 3"/>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252536" y="3409478"/>
            <a:ext cx="4608512" cy="3448522"/>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1880" y="3050980"/>
            <a:ext cx="5856312" cy="3807020"/>
          </a:xfrm>
          <a:prstGeom prst="rect">
            <a:avLst/>
          </a:prstGeom>
        </p:spPr>
      </p:pic>
    </p:spTree>
    <p:extLst>
      <p:ext uri="{BB962C8B-B14F-4D97-AF65-F5344CB8AC3E}">
        <p14:creationId xmlns:p14="http://schemas.microsoft.com/office/powerpoint/2010/main" val="13548993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3928" y="3528913"/>
            <a:ext cx="5220072" cy="3398253"/>
          </a:xfrm>
          <a:prstGeom prst="rect">
            <a:avLst/>
          </a:prstGeom>
        </p:spPr>
      </p:pic>
      <p:sp>
        <p:nvSpPr>
          <p:cNvPr id="2" name="Title 1"/>
          <p:cNvSpPr>
            <a:spLocks noGrp="1"/>
          </p:cNvSpPr>
          <p:nvPr>
            <p:ph type="title"/>
          </p:nvPr>
        </p:nvSpPr>
        <p:spPr/>
        <p:txBody>
          <a:bodyPr>
            <a:normAutofit fontScale="90000"/>
          </a:bodyPr>
          <a:lstStyle/>
          <a:p>
            <a:r>
              <a:rPr lang="en-CA" dirty="0" smtClean="0"/>
              <a:t>Why we control vegetation on Oil </a:t>
            </a:r>
            <a:br>
              <a:rPr lang="en-CA" dirty="0" smtClean="0"/>
            </a:br>
            <a:r>
              <a:rPr lang="en-CA" dirty="0" smtClean="0"/>
              <a:t>and Gas leases</a:t>
            </a:r>
            <a:endParaRPr lang="en-CA" dirty="0"/>
          </a:p>
        </p:txBody>
      </p:sp>
      <p:sp>
        <p:nvSpPr>
          <p:cNvPr id="3" name="Content Placeholder 2"/>
          <p:cNvSpPr>
            <a:spLocks noGrp="1"/>
          </p:cNvSpPr>
          <p:nvPr>
            <p:ph idx="1"/>
          </p:nvPr>
        </p:nvSpPr>
        <p:spPr/>
        <p:txBody>
          <a:bodyPr/>
          <a:lstStyle/>
          <a:p>
            <a:pPr marL="0" indent="0">
              <a:buNone/>
            </a:pPr>
            <a:r>
              <a:rPr lang="en-CA" dirty="0"/>
              <a:t> </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419778"/>
            <a:ext cx="4879686" cy="3507955"/>
          </a:xfrm>
          <a:prstGeom prst="rect">
            <a:avLst/>
          </a:prstGeom>
        </p:spPr>
      </p:pic>
    </p:spTree>
    <p:extLst>
      <p:ext uri="{BB962C8B-B14F-4D97-AF65-F5344CB8AC3E}">
        <p14:creationId xmlns:p14="http://schemas.microsoft.com/office/powerpoint/2010/main" val="8964484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853" y="73480"/>
            <a:ext cx="8229600" cy="1143000"/>
          </a:xfrm>
        </p:spPr>
        <p:txBody>
          <a:bodyPr/>
          <a:lstStyle/>
          <a:p>
            <a:r>
              <a:rPr lang="en-CA" dirty="0" smtClean="0"/>
              <a:t>Challenges Short List</a:t>
            </a:r>
            <a:endParaRPr lang="en-CA" dirty="0"/>
          </a:p>
        </p:txBody>
      </p:sp>
      <p:pic>
        <p:nvPicPr>
          <p:cNvPr id="4" name="Content Placeholder 9"/>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929207" y="1988840"/>
            <a:ext cx="4983480" cy="3736571"/>
          </a:xfrm>
        </p:spPr>
      </p:pic>
      <p:sp>
        <p:nvSpPr>
          <p:cNvPr id="5" name="Rectangle 4"/>
          <p:cNvSpPr/>
          <p:nvPr/>
        </p:nvSpPr>
        <p:spPr>
          <a:xfrm rot="764007">
            <a:off x="1089171" y="1280154"/>
            <a:ext cx="1780919" cy="553998"/>
          </a:xfrm>
          <a:prstGeom prst="rect">
            <a:avLst/>
          </a:prstGeom>
          <a:noFill/>
        </p:spPr>
        <p:txBody>
          <a:bodyPr wrap="square" lIns="91440" tIns="45720" rIns="91440" bIns="45720">
            <a:spAutoFit/>
          </a:bodyPr>
          <a:lstStyle/>
          <a:p>
            <a:pPr algn="ctr"/>
            <a:r>
              <a:rPr lang="en-US" sz="3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Weather</a:t>
            </a:r>
            <a:endParaRPr lang="en-US" sz="3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6" name="Rectangle 5"/>
          <p:cNvSpPr/>
          <p:nvPr/>
        </p:nvSpPr>
        <p:spPr>
          <a:xfrm rot="20409364">
            <a:off x="5880190" y="1115746"/>
            <a:ext cx="3013646" cy="553998"/>
          </a:xfrm>
          <a:prstGeom prst="rect">
            <a:avLst/>
          </a:prstGeom>
          <a:noFill/>
        </p:spPr>
        <p:txBody>
          <a:bodyPr wrap="none" lIns="91440" tIns="45720" rIns="91440" bIns="45720">
            <a:spAutoFit/>
          </a:bodyPr>
          <a:lstStyle/>
          <a:p>
            <a:pPr algn="ctr"/>
            <a:r>
              <a:rPr lang="en-US" sz="3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Program Planning</a:t>
            </a:r>
            <a:endParaRPr lang="en-US" sz="3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7" name="Rectangle 6"/>
          <p:cNvSpPr/>
          <p:nvPr/>
        </p:nvSpPr>
        <p:spPr>
          <a:xfrm rot="20426679">
            <a:off x="5717614" y="5483968"/>
            <a:ext cx="3338799" cy="553998"/>
          </a:xfrm>
          <a:prstGeom prst="rect">
            <a:avLst/>
          </a:prstGeom>
          <a:noFill/>
        </p:spPr>
        <p:txBody>
          <a:bodyPr wrap="none" lIns="91440" tIns="45720" rIns="91440" bIns="45720">
            <a:spAutoFit/>
          </a:bodyPr>
          <a:lstStyle/>
          <a:p>
            <a:pPr algn="ctr"/>
            <a:r>
              <a:rPr lang="en-US" sz="3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Weed Management</a:t>
            </a:r>
            <a:endParaRPr lang="en-US" sz="3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8" name="Rectangle 7"/>
          <p:cNvSpPr/>
          <p:nvPr/>
        </p:nvSpPr>
        <p:spPr>
          <a:xfrm rot="912210">
            <a:off x="9210" y="5676368"/>
            <a:ext cx="3624816" cy="553998"/>
          </a:xfrm>
          <a:prstGeom prst="rect">
            <a:avLst/>
          </a:prstGeom>
          <a:noFill/>
        </p:spPr>
        <p:txBody>
          <a:bodyPr wrap="square" lIns="91440" tIns="45720" rIns="91440" bIns="45720">
            <a:spAutoFit/>
          </a:bodyPr>
          <a:lstStyle/>
          <a:p>
            <a:pPr algn="ctr"/>
            <a:r>
              <a:rPr lang="en-US" sz="3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Equipment &amp; Staffing</a:t>
            </a:r>
            <a:endParaRPr lang="en-US" sz="3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38273465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1"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80">
                                          <p:stCondLst>
                                            <p:cond delay="0"/>
                                          </p:stCondLst>
                                        </p:cTn>
                                        <p:tgtEl>
                                          <p:spTgt spid="8"/>
                                        </p:tgtEl>
                                      </p:cBhvr>
                                    </p:animEffect>
                                    <p:anim calcmode="lin" valueType="num">
                                      <p:cBhvr>
                                        <p:cTn id="2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1" dur="26">
                                          <p:stCondLst>
                                            <p:cond delay="650"/>
                                          </p:stCondLst>
                                        </p:cTn>
                                        <p:tgtEl>
                                          <p:spTgt spid="8"/>
                                        </p:tgtEl>
                                      </p:cBhvr>
                                      <p:to x="100000" y="60000"/>
                                    </p:animScale>
                                    <p:animScale>
                                      <p:cBhvr>
                                        <p:cTn id="32" dur="166" decel="50000">
                                          <p:stCondLst>
                                            <p:cond delay="676"/>
                                          </p:stCondLst>
                                        </p:cTn>
                                        <p:tgtEl>
                                          <p:spTgt spid="8"/>
                                        </p:tgtEl>
                                      </p:cBhvr>
                                      <p:to x="100000" y="100000"/>
                                    </p:animScale>
                                    <p:animScale>
                                      <p:cBhvr>
                                        <p:cTn id="33" dur="26">
                                          <p:stCondLst>
                                            <p:cond delay="1312"/>
                                          </p:stCondLst>
                                        </p:cTn>
                                        <p:tgtEl>
                                          <p:spTgt spid="8"/>
                                        </p:tgtEl>
                                      </p:cBhvr>
                                      <p:to x="100000" y="80000"/>
                                    </p:animScale>
                                    <p:animScale>
                                      <p:cBhvr>
                                        <p:cTn id="34" dur="166" decel="50000">
                                          <p:stCondLst>
                                            <p:cond delay="1338"/>
                                          </p:stCondLst>
                                        </p:cTn>
                                        <p:tgtEl>
                                          <p:spTgt spid="8"/>
                                        </p:tgtEl>
                                      </p:cBhvr>
                                      <p:to x="100000" y="100000"/>
                                    </p:animScale>
                                    <p:animScale>
                                      <p:cBhvr>
                                        <p:cTn id="35" dur="26">
                                          <p:stCondLst>
                                            <p:cond delay="1642"/>
                                          </p:stCondLst>
                                        </p:cTn>
                                        <p:tgtEl>
                                          <p:spTgt spid="8"/>
                                        </p:tgtEl>
                                      </p:cBhvr>
                                      <p:to x="100000" y="90000"/>
                                    </p:animScale>
                                    <p:animScale>
                                      <p:cBhvr>
                                        <p:cTn id="36" dur="166" decel="50000">
                                          <p:stCondLst>
                                            <p:cond delay="1668"/>
                                          </p:stCondLst>
                                        </p:cTn>
                                        <p:tgtEl>
                                          <p:spTgt spid="8"/>
                                        </p:tgtEl>
                                      </p:cBhvr>
                                      <p:to x="100000" y="100000"/>
                                    </p:animScale>
                                    <p:animScale>
                                      <p:cBhvr>
                                        <p:cTn id="37" dur="26">
                                          <p:stCondLst>
                                            <p:cond delay="1808"/>
                                          </p:stCondLst>
                                        </p:cTn>
                                        <p:tgtEl>
                                          <p:spTgt spid="8"/>
                                        </p:tgtEl>
                                      </p:cBhvr>
                                      <p:to x="100000" y="95000"/>
                                    </p:animScale>
                                    <p:animScale>
                                      <p:cBhvr>
                                        <p:cTn id="38" dur="166" decel="50000">
                                          <p:stCondLst>
                                            <p:cond delay="1834"/>
                                          </p:stCondLst>
                                        </p:cTn>
                                        <p:tgtEl>
                                          <p:spTgt spid="8"/>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p:cTn id="43" dur="500" fill="hold"/>
                                        <p:tgtEl>
                                          <p:spTgt spid="6"/>
                                        </p:tgtEl>
                                        <p:attrNameLst>
                                          <p:attrName>ppt_w</p:attrName>
                                        </p:attrNameLst>
                                      </p:cBhvr>
                                      <p:tavLst>
                                        <p:tav tm="0">
                                          <p:val>
                                            <p:fltVal val="0"/>
                                          </p:val>
                                        </p:tav>
                                        <p:tav tm="100000">
                                          <p:val>
                                            <p:strVal val="#ppt_w"/>
                                          </p:val>
                                        </p:tav>
                                      </p:tavLst>
                                    </p:anim>
                                    <p:anim calcmode="lin" valueType="num">
                                      <p:cBhvr>
                                        <p:cTn id="44" dur="500" fill="hold"/>
                                        <p:tgtEl>
                                          <p:spTgt spid="6"/>
                                        </p:tgtEl>
                                        <p:attrNameLst>
                                          <p:attrName>ppt_h</p:attrName>
                                        </p:attrNameLst>
                                      </p:cBhvr>
                                      <p:tavLst>
                                        <p:tav tm="0">
                                          <p:val>
                                            <p:fltVal val="0"/>
                                          </p:val>
                                        </p:tav>
                                        <p:tav tm="100000">
                                          <p:val>
                                            <p:strVal val="#ppt_h"/>
                                          </p:val>
                                        </p:tav>
                                      </p:tavLst>
                                    </p:anim>
                                    <p:animEffect transition="in" filter="fade">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 calcmode="lin" valueType="num">
                                      <p:cBhvr>
                                        <p:cTn id="50" dur="500" fill="hold"/>
                                        <p:tgtEl>
                                          <p:spTgt spid="5"/>
                                        </p:tgtEl>
                                        <p:attrNameLst>
                                          <p:attrName>ppt_w</p:attrName>
                                        </p:attrNameLst>
                                      </p:cBhvr>
                                      <p:tavLst>
                                        <p:tav tm="0">
                                          <p:val>
                                            <p:fltVal val="0"/>
                                          </p:val>
                                        </p:tav>
                                        <p:tav tm="100000">
                                          <p:val>
                                            <p:strVal val="#ppt_w"/>
                                          </p:val>
                                        </p:tav>
                                      </p:tavLst>
                                    </p:anim>
                                    <p:anim calcmode="lin" valueType="num">
                                      <p:cBhvr>
                                        <p:cTn id="51" dur="500" fill="hold"/>
                                        <p:tgtEl>
                                          <p:spTgt spid="5"/>
                                        </p:tgtEl>
                                        <p:attrNameLst>
                                          <p:attrName>ppt_h</p:attrName>
                                        </p:attrNameLst>
                                      </p:cBhvr>
                                      <p:tavLst>
                                        <p:tav tm="0">
                                          <p:val>
                                            <p:fltVal val="0"/>
                                          </p:val>
                                        </p:tav>
                                        <p:tav tm="100000">
                                          <p:val>
                                            <p:strVal val="#ppt_h"/>
                                          </p:val>
                                        </p:tav>
                                      </p:tavLst>
                                    </p:anim>
                                    <p:animEffect transition="in" filter="fade">
                                      <p:cBhvr>
                                        <p:cTn id="5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1"/>
      <p:bldP spid="8"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Weather</a:t>
            </a:r>
            <a:endParaRPr lang="en-CA" dirty="0"/>
          </a:p>
        </p:txBody>
      </p:sp>
      <p:sp>
        <p:nvSpPr>
          <p:cNvPr id="3" name="Content Placeholder 2"/>
          <p:cNvSpPr>
            <a:spLocks noGrp="1"/>
          </p:cNvSpPr>
          <p:nvPr>
            <p:ph sz="half" idx="1"/>
          </p:nvPr>
        </p:nvSpPr>
        <p:spPr>
          <a:xfrm>
            <a:off x="457200" y="1600200"/>
            <a:ext cx="3466728" cy="4525963"/>
          </a:xfrm>
        </p:spPr>
        <p:txBody>
          <a:bodyPr/>
          <a:lstStyle/>
          <a:p>
            <a:r>
              <a:rPr lang="en-CA" dirty="0" smtClean="0"/>
              <a:t>Wind and Rain</a:t>
            </a:r>
          </a:p>
          <a:p>
            <a:r>
              <a:rPr lang="en-CA" dirty="0" smtClean="0"/>
              <a:t>Our managers and crews use Apps for local weather and radar information</a:t>
            </a:r>
          </a:p>
          <a:p>
            <a:endParaRPr lang="en-CA" dirty="0" smtClean="0"/>
          </a:p>
          <a:p>
            <a:endParaRPr lang="en-CA" dirty="0" smtClean="0"/>
          </a:p>
          <a:p>
            <a:endParaRPr lang="en-CA" dirty="0" smtClean="0"/>
          </a:p>
          <a:p>
            <a:endParaRPr lang="en-CA" dirty="0"/>
          </a:p>
          <a:p>
            <a:endParaRPr lang="en-CA" dirty="0" smtClean="0"/>
          </a:p>
          <a:p>
            <a:endParaRPr lang="en-CA" dirty="0"/>
          </a:p>
          <a:p>
            <a:endParaRPr lang="en-CA" dirty="0" smtClean="0"/>
          </a:p>
          <a:p>
            <a:endParaRPr lang="en-CA" dirty="0" smtClean="0"/>
          </a:p>
          <a:p>
            <a:endParaRPr lang="en-CA" dirty="0"/>
          </a:p>
        </p:txBody>
      </p:sp>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995936" y="1627338"/>
            <a:ext cx="5148064" cy="3887172"/>
          </a:xfrm>
          <a:prstGeom prst="rect">
            <a:avLst/>
          </a:prstGeom>
        </p:spPr>
      </p:pic>
    </p:spTree>
    <p:extLst>
      <p:ext uri="{BB962C8B-B14F-4D97-AF65-F5344CB8AC3E}">
        <p14:creationId xmlns:p14="http://schemas.microsoft.com/office/powerpoint/2010/main" val="40296215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736</TotalTime>
  <Words>2524</Words>
  <Application>Microsoft Office PowerPoint</Application>
  <PresentationFormat>On-screen Show (4:3)</PresentationFormat>
  <Paragraphs>151</Paragraphs>
  <Slides>23</Slides>
  <Notes>18</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Oil &amp; Gas Lease Site Management</vt:lpstr>
      <vt:lpstr>PowerPoint Presentation</vt:lpstr>
      <vt:lpstr>PowerPoint Presentation</vt:lpstr>
      <vt:lpstr>PowerPoint Presentation</vt:lpstr>
      <vt:lpstr>PowerPoint Presentation</vt:lpstr>
      <vt:lpstr>PowerPoint Presentation</vt:lpstr>
      <vt:lpstr>Why we control vegetation on Oil  and Gas leases</vt:lpstr>
      <vt:lpstr>Challenges Short List</vt:lpstr>
      <vt:lpstr>Weather</vt:lpstr>
      <vt:lpstr>Weather</vt:lpstr>
      <vt:lpstr>Program Planning</vt:lpstr>
      <vt:lpstr>Site List Management</vt:lpstr>
      <vt:lpstr>Site Navigation</vt:lpstr>
      <vt:lpstr>Equipment management -GPS</vt:lpstr>
      <vt:lpstr>Equipment &amp; Staffing</vt:lpstr>
      <vt:lpstr>Staffing</vt:lpstr>
      <vt:lpstr>Staffing – What we look for in hiring</vt:lpstr>
      <vt:lpstr>Weed Management</vt:lpstr>
      <vt:lpstr>Weed Management</vt:lpstr>
      <vt:lpstr>Weed Management</vt:lpstr>
      <vt:lpstr>Weed Management</vt:lpstr>
      <vt:lpstr>Weed Management</vt:lpstr>
      <vt:lpstr>Challenges 2015 &amp; Beyond</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Oil &amp; Gas Lease Site Management</dc:title>
  <dc:creator>Keith Sanftleben</dc:creator>
  <cp:lastModifiedBy>Darrell Chambers</cp:lastModifiedBy>
  <cp:revision>44</cp:revision>
  <dcterms:created xsi:type="dcterms:W3CDTF">2014-09-10T17:35:36Z</dcterms:created>
  <dcterms:modified xsi:type="dcterms:W3CDTF">2014-10-28T19:03:59Z</dcterms:modified>
</cp:coreProperties>
</file>