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s/slide16.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22.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authors.xml" ContentType="application/vnd.ms-powerpoint.authors+xml"/>
  <Override PartName="/ppt/theme/themeOverride1.xml" ContentType="application/vnd.openxmlformats-officedocument.themeOverrid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56" r:id="rId3"/>
    <p:sldId id="522" r:id="rId4"/>
    <p:sldId id="468" r:id="rId5"/>
    <p:sldId id="527" r:id="rId6"/>
    <p:sldId id="528" r:id="rId7"/>
    <p:sldId id="517" r:id="rId8"/>
    <p:sldId id="532" r:id="rId9"/>
    <p:sldId id="529" r:id="rId10"/>
    <p:sldId id="525" r:id="rId11"/>
    <p:sldId id="530" r:id="rId12"/>
    <p:sldId id="533" r:id="rId13"/>
    <p:sldId id="538" r:id="rId14"/>
    <p:sldId id="531" r:id="rId15"/>
    <p:sldId id="500" r:id="rId16"/>
    <p:sldId id="537" r:id="rId17"/>
    <p:sldId id="539" r:id="rId18"/>
    <p:sldId id="4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E4CB01-75FC-8871-F072-75A4D7C401C3}" name="Van Leeuwen, Alayna PSFS:EX" initials="AV" userId="S::Alayna.VanLeeuwen@gov.bc.ca::65e97f87-0a60-489b-b3a5-d7fabc72fa1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673" autoAdjust="0"/>
  </p:normalViewPr>
  <p:slideViewPr>
    <p:cSldViewPr snapToGrid="0">
      <p:cViewPr varScale="1">
        <p:scale>
          <a:sx n="88" d="100"/>
          <a:sy n="88" d="100"/>
        </p:scale>
        <p:origin x="14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4DAE0-5431-4E98-B23E-90C82FC5A9DE}" type="datetimeFigureOut">
              <a:rPr lang="en-CA" smtClean="0"/>
              <a:t>2023-11-07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D6A53-263E-4183-809F-CB796251B7E8}" type="slidenum">
              <a:rPr lang="en-CA" smtClean="0"/>
              <a:t>‹#›</a:t>
            </a:fld>
            <a:endParaRPr lang="en-CA"/>
          </a:p>
        </p:txBody>
      </p:sp>
    </p:spTree>
    <p:extLst>
      <p:ext uri="{BB962C8B-B14F-4D97-AF65-F5344CB8AC3E}">
        <p14:creationId xmlns:p14="http://schemas.microsoft.com/office/powerpoint/2010/main" val="166229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7ED6A53-263E-4183-809F-CB796251B7E8}" type="slidenum">
              <a:rPr lang="en-CA" smtClean="0"/>
              <a:t>1</a:t>
            </a:fld>
            <a:endParaRPr lang="en-CA"/>
          </a:p>
        </p:txBody>
      </p:sp>
    </p:spTree>
    <p:extLst>
      <p:ext uri="{BB962C8B-B14F-4D97-AF65-F5344CB8AC3E}">
        <p14:creationId xmlns:p14="http://schemas.microsoft.com/office/powerpoint/2010/main" val="2090811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83EA4B-DCA3-4420-9EFC-107D7C41EE3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08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presentation will provide a brief overview of the origins and intent of the Professional Governance Act, the Office of the Superintendent of Professional Governance, distinguish areas of responsibility for the OSPG and regulatory bodies, examine regulated and reserved practice frameworks used by professions under the PGA, and discuss the Duty to Report for registrants under the PGA. </a:t>
            </a:r>
          </a:p>
        </p:txBody>
      </p:sp>
      <p:sp>
        <p:nvSpPr>
          <p:cNvPr id="4" name="Slide Number Placeholder 3"/>
          <p:cNvSpPr>
            <a:spLocks noGrp="1"/>
          </p:cNvSpPr>
          <p:nvPr>
            <p:ph type="sldNum" sz="quarter" idx="5"/>
          </p:nvPr>
        </p:nvSpPr>
        <p:spPr/>
        <p:txBody>
          <a:bodyPr/>
          <a:lstStyle/>
          <a:p>
            <a:fld id="{47ED6A53-263E-4183-809F-CB796251B7E8}" type="slidenum">
              <a:rPr lang="en-CA" smtClean="0"/>
              <a:t>2</a:t>
            </a:fld>
            <a:endParaRPr lang="en-CA"/>
          </a:p>
        </p:txBody>
      </p:sp>
    </p:spTree>
    <p:extLst>
      <p:ext uri="{BB962C8B-B14F-4D97-AF65-F5344CB8AC3E}">
        <p14:creationId xmlns:p14="http://schemas.microsoft.com/office/powerpoint/2010/main" val="313298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19E21-B394-4693-9A99-135374A0F90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793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19E21-B394-4693-9A99-135374A0F90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79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Task to determine those areas of the profession that are important to reserve for registrants for the protective purposes of the act – the things that non-registrants should not be doing.</a:t>
            </a:r>
          </a:p>
          <a:p>
            <a:endParaRPr lang="en-CA" dirty="0"/>
          </a:p>
          <a:p>
            <a:r>
              <a:rPr lang="en-CA" dirty="0"/>
              <a:t>Formula for reserved practice definition may not necessarily follow what’s been created for other professions.</a:t>
            </a:r>
          </a:p>
          <a:p>
            <a:endParaRPr lang="en-CA" dirty="0"/>
          </a:p>
          <a:p>
            <a:r>
              <a:rPr lang="en-CA" dirty="0"/>
              <a:t>Requires working closely with other reg bodies to determine reserved practice.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6072F-C012-483A-8B87-0428E4C2322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351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a:p>
            <a:r>
              <a:rPr lang="en-CA" dirty="0">
                <a:highlight>
                  <a:srgbClr val="FFFF00"/>
                </a:highlight>
              </a:rPr>
              <a:t> - may be that the CSAP process to become an AP and how APs are relied on showcases all three – because this falls within the exception to a prohibition on reserved practice, there is no need for the reserved practice definitions under the PGA to address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B444E-B726-42AD-943C-C940D6E3231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659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19E21-B394-4693-9A99-135374A0F90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863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Problems Identified: </a:t>
            </a:r>
          </a:p>
          <a:p>
            <a:endParaRPr lang="en-CA" sz="1200" b="1" dirty="0"/>
          </a:p>
          <a:p>
            <a:pPr marL="457200" indent="-457200">
              <a:buFont typeface="Arial" panose="020B0604020202020204" pitchFamily="34" charset="0"/>
              <a:buChar char="•"/>
            </a:pPr>
            <a:r>
              <a:rPr lang="en-CA" sz="1200" dirty="0">
                <a:solidFill>
                  <a:schemeClr val="dk1"/>
                </a:solidFill>
              </a:rPr>
              <a:t>Professional Reliance Review identified barriers to professionals reporting based on the Code of Ethics responsibility.</a:t>
            </a:r>
          </a:p>
          <a:p>
            <a:pPr marL="457200" indent="-457200">
              <a:buFont typeface="Arial" panose="020B0604020202020204" pitchFamily="34" charset="0"/>
              <a:buChar char="•"/>
            </a:pPr>
            <a:endParaRPr lang="en-CA" sz="1200" dirty="0">
              <a:solidFill>
                <a:schemeClr val="dk1"/>
              </a:solidFill>
            </a:endParaRPr>
          </a:p>
          <a:p>
            <a:pPr marL="457200" indent="-457200">
              <a:buFont typeface="Arial" panose="020B0604020202020204" pitchFamily="34" charset="0"/>
              <a:buChar char="•"/>
            </a:pPr>
            <a:r>
              <a:rPr lang="en-CA" sz="1200" dirty="0">
                <a:solidFill>
                  <a:schemeClr val="dk1"/>
                </a:solidFill>
              </a:rPr>
              <a:t>General perception that professionals are in the best place to observe other professionals’ misconduct. </a:t>
            </a:r>
          </a:p>
          <a:p>
            <a:pPr marL="457200" indent="-457200">
              <a:buFont typeface="Arial" panose="020B0604020202020204" pitchFamily="34" charset="0"/>
              <a:buChar char="•"/>
            </a:pPr>
            <a:endParaRPr lang="en-CA" sz="1200" dirty="0">
              <a:solidFill>
                <a:schemeClr val="dk1"/>
              </a:solidFill>
            </a:endParaRPr>
          </a:p>
          <a:p>
            <a:pPr marL="457200" indent="-457200">
              <a:buFont typeface="Arial" panose="020B0604020202020204" pitchFamily="34" charset="0"/>
              <a:buChar char="•"/>
            </a:pPr>
            <a:r>
              <a:rPr lang="en-CA" sz="1200" dirty="0">
                <a:solidFill>
                  <a:schemeClr val="dk1"/>
                </a:solidFill>
              </a:rPr>
              <a:t>Regulatory bodies need to be more aware of misconduct/incompetence within the profession</a:t>
            </a:r>
            <a:endParaRPr lang="en-CA" sz="1200"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58(2) If a registrant has reasonable and probable grounds to believe that an identified registrant is engaged in the regulated practice in a manner that may pose a risk of significant harm to the environment or to the health or safety of the public or a group of people, the registrant must promptly report this to the registrar of the identified registrant's regulatory body.</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(4) If a person</a:t>
            </a:r>
          </a:p>
          <a:p>
            <a:r>
              <a:rPr lang="en-US" sz="1200" b="0" i="0" kern="1200" dirty="0">
                <a:solidFill>
                  <a:schemeClr val="tx1"/>
                </a:solidFill>
                <a:effectLst/>
                <a:latin typeface="+mn-lt"/>
                <a:ea typeface="+mn-ea"/>
                <a:cs typeface="+mn-cs"/>
              </a:rPr>
              <a:t>(a) terminates the employment of an identified registrant,</a:t>
            </a:r>
          </a:p>
          <a:p>
            <a:r>
              <a:rPr lang="en-US" sz="1200" b="0" i="0" kern="1200" dirty="0">
                <a:solidFill>
                  <a:schemeClr val="tx1"/>
                </a:solidFill>
                <a:effectLst/>
                <a:latin typeface="+mn-lt"/>
                <a:ea typeface="+mn-ea"/>
                <a:cs typeface="+mn-cs"/>
              </a:rPr>
              <a:t>(b) revokes, suspends or imposes restrictions on the privileges of the identified registrant, or</a:t>
            </a:r>
          </a:p>
          <a:p>
            <a:r>
              <a:rPr lang="en-US" sz="1200" b="0" i="0" kern="1200" dirty="0">
                <a:solidFill>
                  <a:schemeClr val="tx1"/>
                </a:solidFill>
                <a:effectLst/>
                <a:latin typeface="+mn-lt"/>
                <a:ea typeface="+mn-ea"/>
                <a:cs typeface="+mn-cs"/>
              </a:rPr>
              <a:t>(c) dissolves a partnership or association with the identified registrant,</a:t>
            </a:r>
          </a:p>
          <a:p>
            <a:r>
              <a:rPr lang="en-US" sz="1200" b="0" i="0" kern="1200" dirty="0">
                <a:solidFill>
                  <a:schemeClr val="tx1"/>
                </a:solidFill>
                <a:effectLst/>
                <a:latin typeface="+mn-lt"/>
                <a:ea typeface="+mn-ea"/>
                <a:cs typeface="+mn-cs"/>
              </a:rPr>
              <a:t>based on a belief described in subsection (2), the person must promptly report this in writing to the registrar of the identified registrant's regulatory body.</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19E21-B394-4693-9A99-135374A0F90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465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Two 30 minute video modules Registrant reporting</a:t>
            </a:r>
          </a:p>
          <a:p>
            <a:pPr marL="628650" lvl="1" indent="-171450">
              <a:buFont typeface="Arial" panose="020B0604020202020204" pitchFamily="34" charset="0"/>
              <a:buChar char="•"/>
            </a:pPr>
            <a:r>
              <a:rPr lang="en-US" dirty="0"/>
              <a:t>S 58 reporting including 3 scenarios</a:t>
            </a:r>
          </a:p>
          <a:p>
            <a:pPr marL="171450" lvl="0" indent="-171450">
              <a:buFont typeface="Arial" panose="020B0604020202020204" pitchFamily="34" charset="0"/>
              <a:buChar char="•"/>
            </a:pPr>
            <a:r>
              <a:rPr lang="en-US" dirty="0"/>
              <a:t>Slide with question framework of assessing whether reporting duty has been triggered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Document with detailed question framework, additional scenarios, and frequently asked questions</a:t>
            </a:r>
          </a:p>
          <a:p>
            <a:pPr marL="171450" indent="-171450">
              <a:buFont typeface="Arial" panose="020B0604020202020204" pitchFamily="34" charset="0"/>
              <a:buChar char="•"/>
            </a:pPr>
            <a:r>
              <a:rPr lang="en-US" dirty="0"/>
              <a:t>FAQs informed by those questions asked during the live sessions</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83EA4B-DCA3-4420-9EFC-107D7C41EE3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119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97D5F-2892-496B-B02E-2AB47D2358D1}"/>
              </a:ext>
            </a:extLst>
          </p:cNvPr>
          <p:cNvSpPr>
            <a:spLocks noGrp="1"/>
          </p:cNvSpPr>
          <p:nvPr>
            <p:ph type="ctrTitle"/>
          </p:nvPr>
        </p:nvSpPr>
        <p:spPr>
          <a:xfrm>
            <a:off x="1524001"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68F8B5F-A36F-47E6-8833-D29993408C8E}"/>
              </a:ext>
            </a:extLst>
          </p:cNvPr>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69ACF9E-C5CE-4E40-BC69-31F0D61DA51E}"/>
              </a:ext>
            </a:extLst>
          </p:cNvPr>
          <p:cNvSpPr>
            <a:spLocks noGrp="1"/>
          </p:cNvSpPr>
          <p:nvPr>
            <p:ph type="dt" sz="half" idx="10"/>
          </p:nvPr>
        </p:nvSpPr>
        <p:spPr/>
        <p:txBody>
          <a:bodyPr/>
          <a:lstStyle/>
          <a:p>
            <a:fld id="{B20D04F4-60C0-4E2A-B91A-91CD08EEDA82}" type="datetimeFigureOut">
              <a:rPr lang="en-CA" smtClean="0">
                <a:solidFill>
                  <a:prstClr val="black">
                    <a:tint val="75000"/>
                  </a:prstClr>
                </a:solidFill>
              </a:rPr>
              <a:pPr/>
              <a:t>2023-11-07</a:t>
            </a:fld>
            <a:endParaRPr lang="en-CA" dirty="0">
              <a:solidFill>
                <a:prstClr val="black">
                  <a:tint val="75000"/>
                </a:prstClr>
              </a:solidFill>
            </a:endParaRPr>
          </a:p>
        </p:txBody>
      </p:sp>
      <p:sp>
        <p:nvSpPr>
          <p:cNvPr id="5" name="Footer Placeholder 4">
            <a:extLst>
              <a:ext uri="{FF2B5EF4-FFF2-40B4-BE49-F238E27FC236}">
                <a16:creationId xmlns:a16="http://schemas.microsoft.com/office/drawing/2014/main" id="{C02DC88F-1642-4C07-A2E6-BB2FD0DC3F61}"/>
              </a:ext>
            </a:extLst>
          </p:cNvPr>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a:extLst>
              <a:ext uri="{FF2B5EF4-FFF2-40B4-BE49-F238E27FC236}">
                <a16:creationId xmlns:a16="http://schemas.microsoft.com/office/drawing/2014/main" id="{5BCC4518-87E8-486D-9087-C1FA6BFCCA76}"/>
              </a:ext>
            </a:extLst>
          </p:cNvPr>
          <p:cNvSpPr>
            <a:spLocks noGrp="1"/>
          </p:cNvSpPr>
          <p:nvPr>
            <p:ph type="sldNum" sz="quarter" idx="12"/>
          </p:nvPr>
        </p:nvSpPr>
        <p:spPr/>
        <p:txBody>
          <a:bodyPr/>
          <a:lstStyle/>
          <a:p>
            <a:fld id="{48A5F9C2-5532-4CE0-AFD9-E16BFB4F9DAE}" type="slidenum">
              <a:rPr lang="en-CA" smtClean="0">
                <a:solidFill>
                  <a:prstClr val="black">
                    <a:tint val="75000"/>
                  </a:prstClr>
                </a:solidFill>
              </a:rPr>
              <a:pPr/>
              <a:t>‹#›</a:t>
            </a:fld>
            <a:endParaRPr lang="en-CA" dirty="0">
              <a:solidFill>
                <a:prstClr val="black">
                  <a:tint val="75000"/>
                </a:prstClr>
              </a:solidFill>
            </a:endParaRPr>
          </a:p>
        </p:txBody>
      </p:sp>
      <p:pic>
        <p:nvPicPr>
          <p:cNvPr id="7" name="Picture 6">
            <a:extLst>
              <a:ext uri="{FF2B5EF4-FFF2-40B4-BE49-F238E27FC236}">
                <a16:creationId xmlns:a16="http://schemas.microsoft.com/office/drawing/2014/main" id="{F08BA0ED-1A36-49A7-86EE-FA5E31FC9F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3" y="5735637"/>
            <a:ext cx="9144001" cy="963464"/>
          </a:xfrm>
          <a:prstGeom prst="rect">
            <a:avLst/>
          </a:prstGeom>
        </p:spPr>
      </p:pic>
    </p:spTree>
    <p:extLst>
      <p:ext uri="{BB962C8B-B14F-4D97-AF65-F5344CB8AC3E}">
        <p14:creationId xmlns:p14="http://schemas.microsoft.com/office/powerpoint/2010/main" val="297715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6FC80-5921-4BED-B4C9-E84178A2C5C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9D838A9-B930-41DF-AF7B-68C4CD608E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266F8B2-6A35-4AD1-AE7D-55768688D0FC}"/>
              </a:ext>
            </a:extLst>
          </p:cNvPr>
          <p:cNvSpPr>
            <a:spLocks noGrp="1"/>
          </p:cNvSpPr>
          <p:nvPr>
            <p:ph type="dt" sz="half" idx="10"/>
          </p:nvPr>
        </p:nvSpPr>
        <p:spPr/>
        <p:txBody>
          <a:bodyPr/>
          <a:lstStyle/>
          <a:p>
            <a:fld id="{B20D04F4-60C0-4E2A-B91A-91CD08EEDA82}" type="datetimeFigureOut">
              <a:rPr lang="en-CA" smtClean="0">
                <a:solidFill>
                  <a:prstClr val="black">
                    <a:tint val="75000"/>
                  </a:prstClr>
                </a:solidFill>
              </a:rPr>
              <a:pPr/>
              <a:t>2023-11-07</a:t>
            </a:fld>
            <a:endParaRPr lang="en-CA" dirty="0">
              <a:solidFill>
                <a:prstClr val="black">
                  <a:tint val="75000"/>
                </a:prstClr>
              </a:solidFill>
            </a:endParaRPr>
          </a:p>
        </p:txBody>
      </p:sp>
      <p:sp>
        <p:nvSpPr>
          <p:cNvPr id="5" name="Footer Placeholder 4">
            <a:extLst>
              <a:ext uri="{FF2B5EF4-FFF2-40B4-BE49-F238E27FC236}">
                <a16:creationId xmlns:a16="http://schemas.microsoft.com/office/drawing/2014/main" id="{E8DFE4CC-5432-4192-BA07-5434C7E94254}"/>
              </a:ext>
            </a:extLst>
          </p:cNvPr>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a:extLst>
              <a:ext uri="{FF2B5EF4-FFF2-40B4-BE49-F238E27FC236}">
                <a16:creationId xmlns:a16="http://schemas.microsoft.com/office/drawing/2014/main" id="{D92FE8FC-8E84-428E-B810-8383670E8640}"/>
              </a:ext>
            </a:extLst>
          </p:cNvPr>
          <p:cNvSpPr>
            <a:spLocks noGrp="1"/>
          </p:cNvSpPr>
          <p:nvPr>
            <p:ph type="sldNum" sz="quarter" idx="12"/>
          </p:nvPr>
        </p:nvSpPr>
        <p:spPr/>
        <p:txBody>
          <a:bodyPr/>
          <a:lstStyle/>
          <a:p>
            <a:fld id="{48A5F9C2-5532-4CE0-AFD9-E16BFB4F9DAE}"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6722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4525F-949B-412B-8536-18FBF200BE1B}"/>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2F9DD56-F43C-4E4A-858B-A8BC2AAF439D}"/>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945D90B-D0C7-47AB-A94E-348D9371922D}"/>
              </a:ext>
            </a:extLst>
          </p:cNvPr>
          <p:cNvSpPr>
            <a:spLocks noGrp="1"/>
          </p:cNvSpPr>
          <p:nvPr>
            <p:ph type="dt" sz="half" idx="10"/>
          </p:nvPr>
        </p:nvSpPr>
        <p:spPr/>
        <p:txBody>
          <a:bodyPr/>
          <a:lstStyle/>
          <a:p>
            <a:fld id="{B20D04F4-60C0-4E2A-B91A-91CD08EEDA82}" type="datetimeFigureOut">
              <a:rPr lang="en-CA" smtClean="0">
                <a:solidFill>
                  <a:prstClr val="black">
                    <a:tint val="75000"/>
                  </a:prstClr>
                </a:solidFill>
              </a:rPr>
              <a:pPr/>
              <a:t>2023-11-07</a:t>
            </a:fld>
            <a:endParaRPr lang="en-CA" dirty="0">
              <a:solidFill>
                <a:prstClr val="black">
                  <a:tint val="75000"/>
                </a:prstClr>
              </a:solidFill>
            </a:endParaRPr>
          </a:p>
        </p:txBody>
      </p:sp>
      <p:sp>
        <p:nvSpPr>
          <p:cNvPr id="5" name="Footer Placeholder 4">
            <a:extLst>
              <a:ext uri="{FF2B5EF4-FFF2-40B4-BE49-F238E27FC236}">
                <a16:creationId xmlns:a16="http://schemas.microsoft.com/office/drawing/2014/main" id="{26A34601-AB10-4102-812E-00C16C3368E8}"/>
              </a:ext>
            </a:extLst>
          </p:cNvPr>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a:extLst>
              <a:ext uri="{FF2B5EF4-FFF2-40B4-BE49-F238E27FC236}">
                <a16:creationId xmlns:a16="http://schemas.microsoft.com/office/drawing/2014/main" id="{6D48FB26-BBE4-4CF6-BC1F-B4AAB723006E}"/>
              </a:ext>
            </a:extLst>
          </p:cNvPr>
          <p:cNvSpPr>
            <a:spLocks noGrp="1"/>
          </p:cNvSpPr>
          <p:nvPr>
            <p:ph type="sldNum" sz="quarter" idx="12"/>
          </p:nvPr>
        </p:nvSpPr>
        <p:spPr/>
        <p:txBody>
          <a:bodyPr/>
          <a:lstStyle/>
          <a:p>
            <a:fld id="{48A5F9C2-5532-4CE0-AFD9-E16BFB4F9DAE}"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724472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56EE5-C028-4729-9D74-D833D2064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4A14489-4FC4-48F0-96CD-53AAFF1E23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4FD7931-D5E7-4A5C-840B-80231AC55A6C}"/>
              </a:ext>
            </a:extLst>
          </p:cNvPr>
          <p:cNvSpPr>
            <a:spLocks noGrp="1"/>
          </p:cNvSpPr>
          <p:nvPr>
            <p:ph type="dt" sz="half" idx="10"/>
          </p:nvPr>
        </p:nvSpPr>
        <p:spPr/>
        <p:txBody>
          <a:bodyPr/>
          <a:lstStyle/>
          <a:p>
            <a:fld id="{D632CEE2-0E0B-4572-886C-E37325974332}" type="datetimeFigureOut">
              <a:rPr lang="en-CA" smtClean="0"/>
              <a:t>2023-11-07</a:t>
            </a:fld>
            <a:endParaRPr lang="en-CA"/>
          </a:p>
        </p:txBody>
      </p:sp>
      <p:sp>
        <p:nvSpPr>
          <p:cNvPr id="5" name="Footer Placeholder 4">
            <a:extLst>
              <a:ext uri="{FF2B5EF4-FFF2-40B4-BE49-F238E27FC236}">
                <a16:creationId xmlns:a16="http://schemas.microsoft.com/office/drawing/2014/main" id="{18E23943-33AC-43E6-BEB5-F966EF1C971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638CB40-3E3A-41C5-8EAB-5346414A85BA}"/>
              </a:ext>
            </a:extLst>
          </p:cNvPr>
          <p:cNvSpPr>
            <a:spLocks noGrp="1"/>
          </p:cNvSpPr>
          <p:nvPr>
            <p:ph type="sldNum" sz="quarter" idx="12"/>
          </p:nvPr>
        </p:nvSpPr>
        <p:spPr/>
        <p:txBody>
          <a:bodyPr/>
          <a:lstStyle/>
          <a:p>
            <a:fld id="{CDE9A4E6-0F99-4991-82E7-CF41C11283B9}" type="slidenum">
              <a:rPr lang="en-CA" smtClean="0"/>
              <a:t>‹#›</a:t>
            </a:fld>
            <a:endParaRPr lang="en-CA"/>
          </a:p>
        </p:txBody>
      </p:sp>
    </p:spTree>
    <p:extLst>
      <p:ext uri="{BB962C8B-B14F-4D97-AF65-F5344CB8AC3E}">
        <p14:creationId xmlns:p14="http://schemas.microsoft.com/office/powerpoint/2010/main" val="2880184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AD17E-BA39-4FEB-BF5B-23E4BDC92A3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F2C624B-6043-4272-9FDC-60065FB4B5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154623B-072B-4612-9CB4-DE51278CDBBC}"/>
              </a:ext>
            </a:extLst>
          </p:cNvPr>
          <p:cNvSpPr>
            <a:spLocks noGrp="1"/>
          </p:cNvSpPr>
          <p:nvPr>
            <p:ph type="dt" sz="half" idx="10"/>
          </p:nvPr>
        </p:nvSpPr>
        <p:spPr/>
        <p:txBody>
          <a:bodyPr/>
          <a:lstStyle/>
          <a:p>
            <a:fld id="{D632CEE2-0E0B-4572-886C-E37325974332}" type="datetimeFigureOut">
              <a:rPr lang="en-CA" smtClean="0"/>
              <a:t>2023-11-07</a:t>
            </a:fld>
            <a:endParaRPr lang="en-CA"/>
          </a:p>
        </p:txBody>
      </p:sp>
      <p:sp>
        <p:nvSpPr>
          <p:cNvPr id="5" name="Footer Placeholder 4">
            <a:extLst>
              <a:ext uri="{FF2B5EF4-FFF2-40B4-BE49-F238E27FC236}">
                <a16:creationId xmlns:a16="http://schemas.microsoft.com/office/drawing/2014/main" id="{7DD21CEE-23C7-4AE6-B9B7-2DE9E280949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29FCE22-78A9-4318-9E0C-2C2C88272A24}"/>
              </a:ext>
            </a:extLst>
          </p:cNvPr>
          <p:cNvSpPr>
            <a:spLocks noGrp="1"/>
          </p:cNvSpPr>
          <p:nvPr>
            <p:ph type="sldNum" sz="quarter" idx="12"/>
          </p:nvPr>
        </p:nvSpPr>
        <p:spPr/>
        <p:txBody>
          <a:bodyPr/>
          <a:lstStyle/>
          <a:p>
            <a:fld id="{CDE9A4E6-0F99-4991-82E7-CF41C11283B9}" type="slidenum">
              <a:rPr lang="en-CA" smtClean="0"/>
              <a:t>‹#›</a:t>
            </a:fld>
            <a:endParaRPr lang="en-CA"/>
          </a:p>
        </p:txBody>
      </p:sp>
    </p:spTree>
    <p:extLst>
      <p:ext uri="{BB962C8B-B14F-4D97-AF65-F5344CB8AC3E}">
        <p14:creationId xmlns:p14="http://schemas.microsoft.com/office/powerpoint/2010/main" val="2841657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6372-BB4C-4960-A618-65D60A0448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55C8E78-C152-4F46-9CF0-0F2A76F41E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3987DF-D231-41EA-A903-FF3ADB42D762}"/>
              </a:ext>
            </a:extLst>
          </p:cNvPr>
          <p:cNvSpPr>
            <a:spLocks noGrp="1"/>
          </p:cNvSpPr>
          <p:nvPr>
            <p:ph type="dt" sz="half" idx="10"/>
          </p:nvPr>
        </p:nvSpPr>
        <p:spPr/>
        <p:txBody>
          <a:bodyPr/>
          <a:lstStyle/>
          <a:p>
            <a:fld id="{D632CEE2-0E0B-4572-886C-E37325974332}" type="datetimeFigureOut">
              <a:rPr lang="en-CA" smtClean="0"/>
              <a:t>2023-11-07</a:t>
            </a:fld>
            <a:endParaRPr lang="en-CA"/>
          </a:p>
        </p:txBody>
      </p:sp>
      <p:sp>
        <p:nvSpPr>
          <p:cNvPr id="5" name="Footer Placeholder 4">
            <a:extLst>
              <a:ext uri="{FF2B5EF4-FFF2-40B4-BE49-F238E27FC236}">
                <a16:creationId xmlns:a16="http://schemas.microsoft.com/office/drawing/2014/main" id="{A4EED4B3-284B-45DF-98D2-DE5A5C3276F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044924F-7E33-496F-8D66-E8B2437895E8}"/>
              </a:ext>
            </a:extLst>
          </p:cNvPr>
          <p:cNvSpPr>
            <a:spLocks noGrp="1"/>
          </p:cNvSpPr>
          <p:nvPr>
            <p:ph type="sldNum" sz="quarter" idx="12"/>
          </p:nvPr>
        </p:nvSpPr>
        <p:spPr/>
        <p:txBody>
          <a:bodyPr/>
          <a:lstStyle/>
          <a:p>
            <a:fld id="{CDE9A4E6-0F99-4991-82E7-CF41C11283B9}" type="slidenum">
              <a:rPr lang="en-CA" smtClean="0"/>
              <a:t>‹#›</a:t>
            </a:fld>
            <a:endParaRPr lang="en-CA"/>
          </a:p>
        </p:txBody>
      </p:sp>
    </p:spTree>
    <p:extLst>
      <p:ext uri="{BB962C8B-B14F-4D97-AF65-F5344CB8AC3E}">
        <p14:creationId xmlns:p14="http://schemas.microsoft.com/office/powerpoint/2010/main" val="1080767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82B9C-D3EB-4718-868F-3D8EF3E2807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2E09B0A-B20E-4352-913E-642D109B5A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D7FC161-9B11-415A-855B-487A6D00CB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1EBAC6E-1FF2-4490-B79D-75A4801A2C13}"/>
              </a:ext>
            </a:extLst>
          </p:cNvPr>
          <p:cNvSpPr>
            <a:spLocks noGrp="1"/>
          </p:cNvSpPr>
          <p:nvPr>
            <p:ph type="dt" sz="half" idx="10"/>
          </p:nvPr>
        </p:nvSpPr>
        <p:spPr/>
        <p:txBody>
          <a:bodyPr/>
          <a:lstStyle/>
          <a:p>
            <a:fld id="{D632CEE2-0E0B-4572-886C-E37325974332}" type="datetimeFigureOut">
              <a:rPr lang="en-CA" smtClean="0"/>
              <a:t>2023-11-07</a:t>
            </a:fld>
            <a:endParaRPr lang="en-CA"/>
          </a:p>
        </p:txBody>
      </p:sp>
      <p:sp>
        <p:nvSpPr>
          <p:cNvPr id="6" name="Footer Placeholder 5">
            <a:extLst>
              <a:ext uri="{FF2B5EF4-FFF2-40B4-BE49-F238E27FC236}">
                <a16:creationId xmlns:a16="http://schemas.microsoft.com/office/drawing/2014/main" id="{16DDE4C4-DEF8-458D-A79A-9B9B348C8CE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E247279-B302-4F93-808E-DE30090FE064}"/>
              </a:ext>
            </a:extLst>
          </p:cNvPr>
          <p:cNvSpPr>
            <a:spLocks noGrp="1"/>
          </p:cNvSpPr>
          <p:nvPr>
            <p:ph type="sldNum" sz="quarter" idx="12"/>
          </p:nvPr>
        </p:nvSpPr>
        <p:spPr/>
        <p:txBody>
          <a:bodyPr/>
          <a:lstStyle/>
          <a:p>
            <a:fld id="{CDE9A4E6-0F99-4991-82E7-CF41C11283B9}" type="slidenum">
              <a:rPr lang="en-CA" smtClean="0"/>
              <a:t>‹#›</a:t>
            </a:fld>
            <a:endParaRPr lang="en-CA"/>
          </a:p>
        </p:txBody>
      </p:sp>
    </p:spTree>
    <p:extLst>
      <p:ext uri="{BB962C8B-B14F-4D97-AF65-F5344CB8AC3E}">
        <p14:creationId xmlns:p14="http://schemas.microsoft.com/office/powerpoint/2010/main" val="1132260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AFAC-838A-4030-9FCD-D638E8AFFFD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0BC9AD3-B808-4842-9814-46A18ABA7B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A31B4D-40E3-4FA4-9F37-3F2E75F546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78C9E04-AB6C-4254-807D-3CFBD45CD2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4EEE32-E356-4DB3-811B-1267EE3DA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6A07A3E-14B1-446E-8FB7-496D8C00346F}"/>
              </a:ext>
            </a:extLst>
          </p:cNvPr>
          <p:cNvSpPr>
            <a:spLocks noGrp="1"/>
          </p:cNvSpPr>
          <p:nvPr>
            <p:ph type="dt" sz="half" idx="10"/>
          </p:nvPr>
        </p:nvSpPr>
        <p:spPr/>
        <p:txBody>
          <a:bodyPr/>
          <a:lstStyle/>
          <a:p>
            <a:fld id="{D632CEE2-0E0B-4572-886C-E37325974332}" type="datetimeFigureOut">
              <a:rPr lang="en-CA" smtClean="0"/>
              <a:t>2023-11-07</a:t>
            </a:fld>
            <a:endParaRPr lang="en-CA"/>
          </a:p>
        </p:txBody>
      </p:sp>
      <p:sp>
        <p:nvSpPr>
          <p:cNvPr id="8" name="Footer Placeholder 7">
            <a:extLst>
              <a:ext uri="{FF2B5EF4-FFF2-40B4-BE49-F238E27FC236}">
                <a16:creationId xmlns:a16="http://schemas.microsoft.com/office/drawing/2014/main" id="{FBFC636C-AF14-4AE5-BE6D-D52905EA66D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CE79392-1D53-4F34-8D69-EC181AFAD081}"/>
              </a:ext>
            </a:extLst>
          </p:cNvPr>
          <p:cNvSpPr>
            <a:spLocks noGrp="1"/>
          </p:cNvSpPr>
          <p:nvPr>
            <p:ph type="sldNum" sz="quarter" idx="12"/>
          </p:nvPr>
        </p:nvSpPr>
        <p:spPr/>
        <p:txBody>
          <a:bodyPr/>
          <a:lstStyle/>
          <a:p>
            <a:fld id="{CDE9A4E6-0F99-4991-82E7-CF41C11283B9}" type="slidenum">
              <a:rPr lang="en-CA" smtClean="0"/>
              <a:t>‹#›</a:t>
            </a:fld>
            <a:endParaRPr lang="en-CA"/>
          </a:p>
        </p:txBody>
      </p:sp>
    </p:spTree>
    <p:extLst>
      <p:ext uri="{BB962C8B-B14F-4D97-AF65-F5344CB8AC3E}">
        <p14:creationId xmlns:p14="http://schemas.microsoft.com/office/powerpoint/2010/main" val="131892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015C-2A43-451E-B01A-4CC05438203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350C1D2-4682-4E5A-9BCA-4AB740CCA8D4}"/>
              </a:ext>
            </a:extLst>
          </p:cNvPr>
          <p:cNvSpPr>
            <a:spLocks noGrp="1"/>
          </p:cNvSpPr>
          <p:nvPr>
            <p:ph type="dt" sz="half" idx="10"/>
          </p:nvPr>
        </p:nvSpPr>
        <p:spPr/>
        <p:txBody>
          <a:bodyPr/>
          <a:lstStyle/>
          <a:p>
            <a:fld id="{D632CEE2-0E0B-4572-886C-E37325974332}" type="datetimeFigureOut">
              <a:rPr lang="en-CA" smtClean="0"/>
              <a:t>2023-11-07</a:t>
            </a:fld>
            <a:endParaRPr lang="en-CA"/>
          </a:p>
        </p:txBody>
      </p:sp>
      <p:sp>
        <p:nvSpPr>
          <p:cNvPr id="4" name="Footer Placeholder 3">
            <a:extLst>
              <a:ext uri="{FF2B5EF4-FFF2-40B4-BE49-F238E27FC236}">
                <a16:creationId xmlns:a16="http://schemas.microsoft.com/office/drawing/2014/main" id="{7DB6ED60-999B-4C91-8AC0-71CAFF35704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065C5EE-776F-4CB2-85AB-F5195428DFDF}"/>
              </a:ext>
            </a:extLst>
          </p:cNvPr>
          <p:cNvSpPr>
            <a:spLocks noGrp="1"/>
          </p:cNvSpPr>
          <p:nvPr>
            <p:ph type="sldNum" sz="quarter" idx="12"/>
          </p:nvPr>
        </p:nvSpPr>
        <p:spPr/>
        <p:txBody>
          <a:bodyPr/>
          <a:lstStyle/>
          <a:p>
            <a:fld id="{CDE9A4E6-0F99-4991-82E7-CF41C11283B9}" type="slidenum">
              <a:rPr lang="en-CA" smtClean="0"/>
              <a:t>‹#›</a:t>
            </a:fld>
            <a:endParaRPr lang="en-CA"/>
          </a:p>
        </p:txBody>
      </p:sp>
    </p:spTree>
    <p:extLst>
      <p:ext uri="{BB962C8B-B14F-4D97-AF65-F5344CB8AC3E}">
        <p14:creationId xmlns:p14="http://schemas.microsoft.com/office/powerpoint/2010/main" val="2875205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43173A-9672-4A3D-A056-3F9F92F18726}"/>
              </a:ext>
            </a:extLst>
          </p:cNvPr>
          <p:cNvSpPr>
            <a:spLocks noGrp="1"/>
          </p:cNvSpPr>
          <p:nvPr>
            <p:ph type="dt" sz="half" idx="10"/>
          </p:nvPr>
        </p:nvSpPr>
        <p:spPr/>
        <p:txBody>
          <a:bodyPr/>
          <a:lstStyle/>
          <a:p>
            <a:fld id="{D632CEE2-0E0B-4572-886C-E37325974332}" type="datetimeFigureOut">
              <a:rPr lang="en-CA" smtClean="0"/>
              <a:t>2023-11-07</a:t>
            </a:fld>
            <a:endParaRPr lang="en-CA"/>
          </a:p>
        </p:txBody>
      </p:sp>
      <p:sp>
        <p:nvSpPr>
          <p:cNvPr id="3" name="Footer Placeholder 2">
            <a:extLst>
              <a:ext uri="{FF2B5EF4-FFF2-40B4-BE49-F238E27FC236}">
                <a16:creationId xmlns:a16="http://schemas.microsoft.com/office/drawing/2014/main" id="{57F98401-5772-4FED-979C-C54F43CC568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AECC7D1-9332-430A-8B37-BABE796DC284}"/>
              </a:ext>
            </a:extLst>
          </p:cNvPr>
          <p:cNvSpPr>
            <a:spLocks noGrp="1"/>
          </p:cNvSpPr>
          <p:nvPr>
            <p:ph type="sldNum" sz="quarter" idx="12"/>
          </p:nvPr>
        </p:nvSpPr>
        <p:spPr/>
        <p:txBody>
          <a:bodyPr/>
          <a:lstStyle/>
          <a:p>
            <a:fld id="{CDE9A4E6-0F99-4991-82E7-CF41C11283B9}" type="slidenum">
              <a:rPr lang="en-CA" smtClean="0"/>
              <a:t>‹#›</a:t>
            </a:fld>
            <a:endParaRPr lang="en-CA"/>
          </a:p>
        </p:txBody>
      </p:sp>
    </p:spTree>
    <p:extLst>
      <p:ext uri="{BB962C8B-B14F-4D97-AF65-F5344CB8AC3E}">
        <p14:creationId xmlns:p14="http://schemas.microsoft.com/office/powerpoint/2010/main" val="2426422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2D00B-BD70-470E-BFF4-45DBA2C79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CCE8FE8-D7AA-4F54-BC41-91CC3515E7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C5CBB69-2A8A-430A-ABCC-507FC4B61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D494A0-7628-4209-8C79-C348C1C9024B}"/>
              </a:ext>
            </a:extLst>
          </p:cNvPr>
          <p:cNvSpPr>
            <a:spLocks noGrp="1"/>
          </p:cNvSpPr>
          <p:nvPr>
            <p:ph type="dt" sz="half" idx="10"/>
          </p:nvPr>
        </p:nvSpPr>
        <p:spPr/>
        <p:txBody>
          <a:bodyPr/>
          <a:lstStyle/>
          <a:p>
            <a:fld id="{D632CEE2-0E0B-4572-886C-E37325974332}" type="datetimeFigureOut">
              <a:rPr lang="en-CA" smtClean="0"/>
              <a:t>2023-11-07</a:t>
            </a:fld>
            <a:endParaRPr lang="en-CA"/>
          </a:p>
        </p:txBody>
      </p:sp>
      <p:sp>
        <p:nvSpPr>
          <p:cNvPr id="6" name="Footer Placeholder 5">
            <a:extLst>
              <a:ext uri="{FF2B5EF4-FFF2-40B4-BE49-F238E27FC236}">
                <a16:creationId xmlns:a16="http://schemas.microsoft.com/office/drawing/2014/main" id="{207D082D-2467-4E0C-9A23-5D748AFF4BE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FD47E6F-6478-4352-909D-A10B393B2307}"/>
              </a:ext>
            </a:extLst>
          </p:cNvPr>
          <p:cNvSpPr>
            <a:spLocks noGrp="1"/>
          </p:cNvSpPr>
          <p:nvPr>
            <p:ph type="sldNum" sz="quarter" idx="12"/>
          </p:nvPr>
        </p:nvSpPr>
        <p:spPr/>
        <p:txBody>
          <a:bodyPr/>
          <a:lstStyle/>
          <a:p>
            <a:fld id="{CDE9A4E6-0F99-4991-82E7-CF41C11283B9}" type="slidenum">
              <a:rPr lang="en-CA" smtClean="0"/>
              <a:t>‹#›</a:t>
            </a:fld>
            <a:endParaRPr lang="en-CA"/>
          </a:p>
        </p:txBody>
      </p:sp>
    </p:spTree>
    <p:extLst>
      <p:ext uri="{BB962C8B-B14F-4D97-AF65-F5344CB8AC3E}">
        <p14:creationId xmlns:p14="http://schemas.microsoft.com/office/powerpoint/2010/main" val="278259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F3AD-CA97-431C-903F-DEF2E0276C5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C1E08D6-573D-4B4F-BAA1-C0BF5CE5F1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C6E7C73-4DAE-49FD-A3DE-9D6FA462FEC9}"/>
              </a:ext>
            </a:extLst>
          </p:cNvPr>
          <p:cNvSpPr>
            <a:spLocks noGrp="1"/>
          </p:cNvSpPr>
          <p:nvPr>
            <p:ph type="dt" sz="half" idx="10"/>
          </p:nvPr>
        </p:nvSpPr>
        <p:spPr/>
        <p:txBody>
          <a:bodyPr/>
          <a:lstStyle/>
          <a:p>
            <a:fld id="{B20D04F4-60C0-4E2A-B91A-91CD08EEDA82}" type="datetimeFigureOut">
              <a:rPr lang="en-CA" smtClean="0">
                <a:solidFill>
                  <a:prstClr val="black">
                    <a:tint val="75000"/>
                  </a:prstClr>
                </a:solidFill>
              </a:rPr>
              <a:pPr/>
              <a:t>2023-11-07</a:t>
            </a:fld>
            <a:endParaRPr lang="en-CA" dirty="0">
              <a:solidFill>
                <a:prstClr val="black">
                  <a:tint val="75000"/>
                </a:prstClr>
              </a:solidFill>
            </a:endParaRPr>
          </a:p>
        </p:txBody>
      </p:sp>
      <p:sp>
        <p:nvSpPr>
          <p:cNvPr id="5" name="Footer Placeholder 4">
            <a:extLst>
              <a:ext uri="{FF2B5EF4-FFF2-40B4-BE49-F238E27FC236}">
                <a16:creationId xmlns:a16="http://schemas.microsoft.com/office/drawing/2014/main" id="{4A4DE382-C2F1-4662-B8A9-62E3F6279170}"/>
              </a:ext>
            </a:extLst>
          </p:cNvPr>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a:extLst>
              <a:ext uri="{FF2B5EF4-FFF2-40B4-BE49-F238E27FC236}">
                <a16:creationId xmlns:a16="http://schemas.microsoft.com/office/drawing/2014/main" id="{AC1ABF7B-94F1-4E23-8DC2-A689B09F1333}"/>
              </a:ext>
            </a:extLst>
          </p:cNvPr>
          <p:cNvSpPr>
            <a:spLocks noGrp="1"/>
          </p:cNvSpPr>
          <p:nvPr>
            <p:ph type="sldNum" sz="quarter" idx="12"/>
          </p:nvPr>
        </p:nvSpPr>
        <p:spPr/>
        <p:txBody>
          <a:bodyPr/>
          <a:lstStyle/>
          <a:p>
            <a:fld id="{48A5F9C2-5532-4CE0-AFD9-E16BFB4F9DAE}"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598351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D2968-8C5A-4BD9-8C63-3A6997E912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D0EBA51-47C2-4295-BC0D-73543DAB6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A4CFFD1-DA25-456B-B4BC-1273CCE10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20A092-C8EC-4BB0-BB22-26EDA8AF7A17}"/>
              </a:ext>
            </a:extLst>
          </p:cNvPr>
          <p:cNvSpPr>
            <a:spLocks noGrp="1"/>
          </p:cNvSpPr>
          <p:nvPr>
            <p:ph type="dt" sz="half" idx="10"/>
          </p:nvPr>
        </p:nvSpPr>
        <p:spPr/>
        <p:txBody>
          <a:bodyPr/>
          <a:lstStyle/>
          <a:p>
            <a:fld id="{D632CEE2-0E0B-4572-886C-E37325974332}" type="datetimeFigureOut">
              <a:rPr lang="en-CA" smtClean="0"/>
              <a:t>2023-11-07</a:t>
            </a:fld>
            <a:endParaRPr lang="en-CA"/>
          </a:p>
        </p:txBody>
      </p:sp>
      <p:sp>
        <p:nvSpPr>
          <p:cNvPr id="6" name="Footer Placeholder 5">
            <a:extLst>
              <a:ext uri="{FF2B5EF4-FFF2-40B4-BE49-F238E27FC236}">
                <a16:creationId xmlns:a16="http://schemas.microsoft.com/office/drawing/2014/main" id="{7BF55A47-441C-4CFD-B1CA-78E5F1BC866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EDF7769-1097-4B0F-AE14-1B7DFBF8DA69}"/>
              </a:ext>
            </a:extLst>
          </p:cNvPr>
          <p:cNvSpPr>
            <a:spLocks noGrp="1"/>
          </p:cNvSpPr>
          <p:nvPr>
            <p:ph type="sldNum" sz="quarter" idx="12"/>
          </p:nvPr>
        </p:nvSpPr>
        <p:spPr/>
        <p:txBody>
          <a:bodyPr/>
          <a:lstStyle/>
          <a:p>
            <a:fld id="{CDE9A4E6-0F99-4991-82E7-CF41C11283B9}" type="slidenum">
              <a:rPr lang="en-CA" smtClean="0"/>
              <a:t>‹#›</a:t>
            </a:fld>
            <a:endParaRPr lang="en-CA"/>
          </a:p>
        </p:txBody>
      </p:sp>
    </p:spTree>
    <p:extLst>
      <p:ext uri="{BB962C8B-B14F-4D97-AF65-F5344CB8AC3E}">
        <p14:creationId xmlns:p14="http://schemas.microsoft.com/office/powerpoint/2010/main" val="1294563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E9113-8468-4CB9-9506-2080EFF9E25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89CA9EC-A62C-47F9-9BBB-EACEA1A8BD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E6D4CDB-6D95-4B97-8CFD-2F854885D419}"/>
              </a:ext>
            </a:extLst>
          </p:cNvPr>
          <p:cNvSpPr>
            <a:spLocks noGrp="1"/>
          </p:cNvSpPr>
          <p:nvPr>
            <p:ph type="dt" sz="half" idx="10"/>
          </p:nvPr>
        </p:nvSpPr>
        <p:spPr/>
        <p:txBody>
          <a:bodyPr/>
          <a:lstStyle/>
          <a:p>
            <a:fld id="{D632CEE2-0E0B-4572-886C-E37325974332}" type="datetimeFigureOut">
              <a:rPr lang="en-CA" smtClean="0"/>
              <a:t>2023-11-07</a:t>
            </a:fld>
            <a:endParaRPr lang="en-CA"/>
          </a:p>
        </p:txBody>
      </p:sp>
      <p:sp>
        <p:nvSpPr>
          <p:cNvPr id="5" name="Footer Placeholder 4">
            <a:extLst>
              <a:ext uri="{FF2B5EF4-FFF2-40B4-BE49-F238E27FC236}">
                <a16:creationId xmlns:a16="http://schemas.microsoft.com/office/drawing/2014/main" id="{DEB3F77A-DB35-4CB5-B744-1D44729AAEE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31A827D-D9A9-42AF-BCA6-4125DEF78DED}"/>
              </a:ext>
            </a:extLst>
          </p:cNvPr>
          <p:cNvSpPr>
            <a:spLocks noGrp="1"/>
          </p:cNvSpPr>
          <p:nvPr>
            <p:ph type="sldNum" sz="quarter" idx="12"/>
          </p:nvPr>
        </p:nvSpPr>
        <p:spPr/>
        <p:txBody>
          <a:bodyPr/>
          <a:lstStyle/>
          <a:p>
            <a:fld id="{CDE9A4E6-0F99-4991-82E7-CF41C11283B9}" type="slidenum">
              <a:rPr lang="en-CA" smtClean="0"/>
              <a:t>‹#›</a:t>
            </a:fld>
            <a:endParaRPr lang="en-CA"/>
          </a:p>
        </p:txBody>
      </p:sp>
    </p:spTree>
    <p:extLst>
      <p:ext uri="{BB962C8B-B14F-4D97-AF65-F5344CB8AC3E}">
        <p14:creationId xmlns:p14="http://schemas.microsoft.com/office/powerpoint/2010/main" val="2082039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D98187-29D1-4E09-B1EF-044F3CD5E1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BA5CB3-31B4-43A4-8531-9F3A374D72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00942D2-1D62-4EB2-951E-5E923D16EC40}"/>
              </a:ext>
            </a:extLst>
          </p:cNvPr>
          <p:cNvSpPr>
            <a:spLocks noGrp="1"/>
          </p:cNvSpPr>
          <p:nvPr>
            <p:ph type="dt" sz="half" idx="10"/>
          </p:nvPr>
        </p:nvSpPr>
        <p:spPr/>
        <p:txBody>
          <a:bodyPr/>
          <a:lstStyle/>
          <a:p>
            <a:fld id="{D632CEE2-0E0B-4572-886C-E37325974332}" type="datetimeFigureOut">
              <a:rPr lang="en-CA" smtClean="0"/>
              <a:t>2023-11-07</a:t>
            </a:fld>
            <a:endParaRPr lang="en-CA"/>
          </a:p>
        </p:txBody>
      </p:sp>
      <p:sp>
        <p:nvSpPr>
          <p:cNvPr id="5" name="Footer Placeholder 4">
            <a:extLst>
              <a:ext uri="{FF2B5EF4-FFF2-40B4-BE49-F238E27FC236}">
                <a16:creationId xmlns:a16="http://schemas.microsoft.com/office/drawing/2014/main" id="{A35E3E0B-A6A1-4E31-92BA-6C4F05EE321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33B11D4-791E-4044-8F68-0CEDA400C3E8}"/>
              </a:ext>
            </a:extLst>
          </p:cNvPr>
          <p:cNvSpPr>
            <a:spLocks noGrp="1"/>
          </p:cNvSpPr>
          <p:nvPr>
            <p:ph type="sldNum" sz="quarter" idx="12"/>
          </p:nvPr>
        </p:nvSpPr>
        <p:spPr/>
        <p:txBody>
          <a:bodyPr/>
          <a:lstStyle/>
          <a:p>
            <a:fld id="{CDE9A4E6-0F99-4991-82E7-CF41C11283B9}" type="slidenum">
              <a:rPr lang="en-CA" smtClean="0"/>
              <a:t>‹#›</a:t>
            </a:fld>
            <a:endParaRPr lang="en-CA"/>
          </a:p>
        </p:txBody>
      </p:sp>
    </p:spTree>
    <p:extLst>
      <p:ext uri="{BB962C8B-B14F-4D97-AF65-F5344CB8AC3E}">
        <p14:creationId xmlns:p14="http://schemas.microsoft.com/office/powerpoint/2010/main" val="351562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01F75-FBFB-496C-A2FC-71368049BB48}"/>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9C45F68-6689-4097-8640-C5A493B20BE6}"/>
              </a:ext>
            </a:extLst>
          </p:cNvPr>
          <p:cNvSpPr>
            <a:spLocks noGrp="1"/>
          </p:cNvSpPr>
          <p:nvPr>
            <p:ph type="body" idx="1"/>
          </p:nvPr>
        </p:nvSpPr>
        <p:spPr>
          <a:xfrm>
            <a:off x="831851"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608731-8C78-4973-8C75-DB97585DD20E}"/>
              </a:ext>
            </a:extLst>
          </p:cNvPr>
          <p:cNvSpPr>
            <a:spLocks noGrp="1"/>
          </p:cNvSpPr>
          <p:nvPr>
            <p:ph type="dt" sz="half" idx="10"/>
          </p:nvPr>
        </p:nvSpPr>
        <p:spPr/>
        <p:txBody>
          <a:bodyPr/>
          <a:lstStyle/>
          <a:p>
            <a:fld id="{B20D04F4-60C0-4E2A-B91A-91CD08EEDA82}" type="datetimeFigureOut">
              <a:rPr lang="en-CA" smtClean="0">
                <a:solidFill>
                  <a:prstClr val="black">
                    <a:tint val="75000"/>
                  </a:prstClr>
                </a:solidFill>
              </a:rPr>
              <a:pPr/>
              <a:t>2023-11-07</a:t>
            </a:fld>
            <a:endParaRPr lang="en-CA" dirty="0">
              <a:solidFill>
                <a:prstClr val="black">
                  <a:tint val="75000"/>
                </a:prstClr>
              </a:solidFill>
            </a:endParaRPr>
          </a:p>
        </p:txBody>
      </p:sp>
      <p:sp>
        <p:nvSpPr>
          <p:cNvPr id="5" name="Footer Placeholder 4">
            <a:extLst>
              <a:ext uri="{FF2B5EF4-FFF2-40B4-BE49-F238E27FC236}">
                <a16:creationId xmlns:a16="http://schemas.microsoft.com/office/drawing/2014/main" id="{71EBAAF1-6F98-4135-B713-FFA5A7592C5B}"/>
              </a:ext>
            </a:extLst>
          </p:cNvPr>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a:extLst>
              <a:ext uri="{FF2B5EF4-FFF2-40B4-BE49-F238E27FC236}">
                <a16:creationId xmlns:a16="http://schemas.microsoft.com/office/drawing/2014/main" id="{41D60EEC-34F7-4A62-B739-EF1162D2B8BC}"/>
              </a:ext>
            </a:extLst>
          </p:cNvPr>
          <p:cNvSpPr>
            <a:spLocks noGrp="1"/>
          </p:cNvSpPr>
          <p:nvPr>
            <p:ph type="sldNum" sz="quarter" idx="12"/>
          </p:nvPr>
        </p:nvSpPr>
        <p:spPr/>
        <p:txBody>
          <a:bodyPr/>
          <a:lstStyle/>
          <a:p>
            <a:fld id="{48A5F9C2-5532-4CE0-AFD9-E16BFB4F9DAE}" type="slidenum">
              <a:rPr lang="en-CA" smtClean="0">
                <a:solidFill>
                  <a:prstClr val="black">
                    <a:tint val="75000"/>
                  </a:prstClr>
                </a:solidFill>
              </a:rPr>
              <a:pPr/>
              <a:t>‹#›</a:t>
            </a:fld>
            <a:endParaRPr lang="en-CA" dirty="0">
              <a:solidFill>
                <a:prstClr val="black">
                  <a:tint val="75000"/>
                </a:prstClr>
              </a:solidFill>
            </a:endParaRPr>
          </a:p>
        </p:txBody>
      </p:sp>
      <p:pic>
        <p:nvPicPr>
          <p:cNvPr id="7" name="Picture 6">
            <a:extLst>
              <a:ext uri="{FF2B5EF4-FFF2-40B4-BE49-F238E27FC236}">
                <a16:creationId xmlns:a16="http://schemas.microsoft.com/office/drawing/2014/main" id="{F08BA0ED-1A36-49A7-86EE-FA5E31FC9F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3" y="5735637"/>
            <a:ext cx="9144001" cy="963464"/>
          </a:xfrm>
          <a:prstGeom prst="rect">
            <a:avLst/>
          </a:prstGeom>
        </p:spPr>
      </p:pic>
    </p:spTree>
    <p:extLst>
      <p:ext uri="{BB962C8B-B14F-4D97-AF65-F5344CB8AC3E}">
        <p14:creationId xmlns:p14="http://schemas.microsoft.com/office/powerpoint/2010/main" val="2178514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40877-5A85-48EF-9C86-19BAF822EF0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8A0D6AD-EF80-40B0-8955-EDFCAFE1A2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EF16F64-0C3E-41E3-83FB-95D8F82E82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5E70B1E-4102-4A95-8D63-A944E59381AF}"/>
              </a:ext>
            </a:extLst>
          </p:cNvPr>
          <p:cNvSpPr>
            <a:spLocks noGrp="1"/>
          </p:cNvSpPr>
          <p:nvPr>
            <p:ph type="dt" sz="half" idx="10"/>
          </p:nvPr>
        </p:nvSpPr>
        <p:spPr/>
        <p:txBody>
          <a:bodyPr/>
          <a:lstStyle/>
          <a:p>
            <a:fld id="{B20D04F4-60C0-4E2A-B91A-91CD08EEDA82}" type="datetimeFigureOut">
              <a:rPr lang="en-CA" smtClean="0">
                <a:solidFill>
                  <a:prstClr val="black">
                    <a:tint val="75000"/>
                  </a:prstClr>
                </a:solidFill>
              </a:rPr>
              <a:pPr/>
              <a:t>2023-11-07</a:t>
            </a:fld>
            <a:endParaRPr lang="en-CA" dirty="0">
              <a:solidFill>
                <a:prstClr val="black">
                  <a:tint val="75000"/>
                </a:prstClr>
              </a:solidFill>
            </a:endParaRPr>
          </a:p>
        </p:txBody>
      </p:sp>
      <p:sp>
        <p:nvSpPr>
          <p:cNvPr id="6" name="Footer Placeholder 5">
            <a:extLst>
              <a:ext uri="{FF2B5EF4-FFF2-40B4-BE49-F238E27FC236}">
                <a16:creationId xmlns:a16="http://schemas.microsoft.com/office/drawing/2014/main" id="{09F0FCCA-9F9E-48DC-B52E-B3226B7C07C7}"/>
              </a:ext>
            </a:extLst>
          </p:cNvPr>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a:extLst>
              <a:ext uri="{FF2B5EF4-FFF2-40B4-BE49-F238E27FC236}">
                <a16:creationId xmlns:a16="http://schemas.microsoft.com/office/drawing/2014/main" id="{350D188C-8BF1-4668-B225-1E861D42B132}"/>
              </a:ext>
            </a:extLst>
          </p:cNvPr>
          <p:cNvSpPr>
            <a:spLocks noGrp="1"/>
          </p:cNvSpPr>
          <p:nvPr>
            <p:ph type="sldNum" sz="quarter" idx="12"/>
          </p:nvPr>
        </p:nvSpPr>
        <p:spPr/>
        <p:txBody>
          <a:bodyPr/>
          <a:lstStyle/>
          <a:p>
            <a:fld id="{48A5F9C2-5532-4CE0-AFD9-E16BFB4F9DAE}" type="slidenum">
              <a:rPr lang="en-CA" smtClean="0">
                <a:solidFill>
                  <a:prstClr val="black">
                    <a:tint val="75000"/>
                  </a:prstClr>
                </a:solidFill>
              </a:rPr>
              <a:pPr/>
              <a:t>‹#›</a:t>
            </a:fld>
            <a:endParaRPr lang="en-CA" dirty="0">
              <a:solidFill>
                <a:prstClr val="black">
                  <a:tint val="75000"/>
                </a:prstClr>
              </a:solidFill>
            </a:endParaRPr>
          </a:p>
        </p:txBody>
      </p:sp>
      <p:pic>
        <p:nvPicPr>
          <p:cNvPr id="8" name="Picture 7">
            <a:extLst>
              <a:ext uri="{FF2B5EF4-FFF2-40B4-BE49-F238E27FC236}">
                <a16:creationId xmlns:a16="http://schemas.microsoft.com/office/drawing/2014/main" id="{F08BA0ED-1A36-49A7-86EE-FA5E31FC9F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3" y="5735637"/>
            <a:ext cx="9144001" cy="963464"/>
          </a:xfrm>
          <a:prstGeom prst="rect">
            <a:avLst/>
          </a:prstGeom>
        </p:spPr>
      </p:pic>
    </p:spTree>
    <p:extLst>
      <p:ext uri="{BB962C8B-B14F-4D97-AF65-F5344CB8AC3E}">
        <p14:creationId xmlns:p14="http://schemas.microsoft.com/office/powerpoint/2010/main" val="1504533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E9492-4766-4858-9D3F-5D65CD6A66ED}"/>
              </a:ext>
            </a:extLst>
          </p:cNvPr>
          <p:cNvSpPr>
            <a:spLocks noGrp="1"/>
          </p:cNvSpPr>
          <p:nvPr>
            <p:ph type="title"/>
          </p:nvPr>
        </p:nvSpPr>
        <p:spPr>
          <a:xfrm>
            <a:off x="839789" y="365128"/>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D7169E3-D70B-497E-A47C-0B780BAF23AD}"/>
              </a:ext>
            </a:extLst>
          </p:cNvPr>
          <p:cNvSpPr>
            <a:spLocks noGrp="1"/>
          </p:cNvSpPr>
          <p:nvPr>
            <p:ph type="body" idx="1"/>
          </p:nvPr>
        </p:nvSpPr>
        <p:spPr>
          <a:xfrm>
            <a:off x="839790" y="1681163"/>
            <a:ext cx="515778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C84625-0B77-4138-9CD5-6D77BB5EF353}"/>
              </a:ext>
            </a:extLst>
          </p:cNvPr>
          <p:cNvSpPr>
            <a:spLocks noGrp="1"/>
          </p:cNvSpPr>
          <p:nvPr>
            <p:ph sz="half" idx="2"/>
          </p:nvPr>
        </p:nvSpPr>
        <p:spPr>
          <a:xfrm>
            <a:off x="839790" y="2505075"/>
            <a:ext cx="515778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3293D9A-DB13-42B1-B353-CB2E4C15151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A5A070-326D-4BFD-965F-33BEF08A7634}"/>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5F63D22-3F93-42FA-9ACD-FAA4771D12F2}"/>
              </a:ext>
            </a:extLst>
          </p:cNvPr>
          <p:cNvSpPr>
            <a:spLocks noGrp="1"/>
          </p:cNvSpPr>
          <p:nvPr>
            <p:ph type="dt" sz="half" idx="10"/>
          </p:nvPr>
        </p:nvSpPr>
        <p:spPr/>
        <p:txBody>
          <a:bodyPr/>
          <a:lstStyle/>
          <a:p>
            <a:fld id="{B20D04F4-60C0-4E2A-B91A-91CD08EEDA82}" type="datetimeFigureOut">
              <a:rPr lang="en-CA" smtClean="0">
                <a:solidFill>
                  <a:prstClr val="black">
                    <a:tint val="75000"/>
                  </a:prstClr>
                </a:solidFill>
              </a:rPr>
              <a:pPr/>
              <a:t>2023-11-07</a:t>
            </a:fld>
            <a:endParaRPr lang="en-CA" dirty="0">
              <a:solidFill>
                <a:prstClr val="black">
                  <a:tint val="75000"/>
                </a:prstClr>
              </a:solidFill>
            </a:endParaRPr>
          </a:p>
        </p:txBody>
      </p:sp>
      <p:sp>
        <p:nvSpPr>
          <p:cNvPr id="8" name="Footer Placeholder 7">
            <a:extLst>
              <a:ext uri="{FF2B5EF4-FFF2-40B4-BE49-F238E27FC236}">
                <a16:creationId xmlns:a16="http://schemas.microsoft.com/office/drawing/2014/main" id="{F53EFF70-6880-4919-9574-A463B568E41E}"/>
              </a:ext>
            </a:extLst>
          </p:cNvPr>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a:extLst>
              <a:ext uri="{FF2B5EF4-FFF2-40B4-BE49-F238E27FC236}">
                <a16:creationId xmlns:a16="http://schemas.microsoft.com/office/drawing/2014/main" id="{1CC1A8FD-57F2-4805-A591-CF0F49A92B28}"/>
              </a:ext>
            </a:extLst>
          </p:cNvPr>
          <p:cNvSpPr>
            <a:spLocks noGrp="1"/>
          </p:cNvSpPr>
          <p:nvPr>
            <p:ph type="sldNum" sz="quarter" idx="12"/>
          </p:nvPr>
        </p:nvSpPr>
        <p:spPr/>
        <p:txBody>
          <a:bodyPr/>
          <a:lstStyle/>
          <a:p>
            <a:fld id="{48A5F9C2-5532-4CE0-AFD9-E16BFB4F9DAE}" type="slidenum">
              <a:rPr lang="en-CA" smtClean="0">
                <a:solidFill>
                  <a:prstClr val="black">
                    <a:tint val="75000"/>
                  </a:prstClr>
                </a:solidFill>
              </a:rPr>
              <a:pPr/>
              <a:t>‹#›</a:t>
            </a:fld>
            <a:endParaRPr lang="en-CA" dirty="0">
              <a:solidFill>
                <a:prstClr val="black">
                  <a:tint val="75000"/>
                </a:prstClr>
              </a:solidFill>
            </a:endParaRPr>
          </a:p>
        </p:txBody>
      </p:sp>
      <p:pic>
        <p:nvPicPr>
          <p:cNvPr id="10" name="Picture 9">
            <a:extLst>
              <a:ext uri="{FF2B5EF4-FFF2-40B4-BE49-F238E27FC236}">
                <a16:creationId xmlns:a16="http://schemas.microsoft.com/office/drawing/2014/main" id="{F08BA0ED-1A36-49A7-86EE-FA5E31FC9F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3" y="5735637"/>
            <a:ext cx="9144001" cy="963464"/>
          </a:xfrm>
          <a:prstGeom prst="rect">
            <a:avLst/>
          </a:prstGeom>
        </p:spPr>
      </p:pic>
    </p:spTree>
    <p:extLst>
      <p:ext uri="{BB962C8B-B14F-4D97-AF65-F5344CB8AC3E}">
        <p14:creationId xmlns:p14="http://schemas.microsoft.com/office/powerpoint/2010/main" val="4234217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5C15-4CC7-4A8A-AE7F-AF6158CC04E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4EDC6F8-7912-4592-8049-EC608BA22B67}"/>
              </a:ext>
            </a:extLst>
          </p:cNvPr>
          <p:cNvSpPr>
            <a:spLocks noGrp="1"/>
          </p:cNvSpPr>
          <p:nvPr>
            <p:ph type="dt" sz="half" idx="10"/>
          </p:nvPr>
        </p:nvSpPr>
        <p:spPr/>
        <p:txBody>
          <a:bodyPr/>
          <a:lstStyle/>
          <a:p>
            <a:fld id="{B20D04F4-60C0-4E2A-B91A-91CD08EEDA82}" type="datetimeFigureOut">
              <a:rPr lang="en-CA" smtClean="0">
                <a:solidFill>
                  <a:prstClr val="black">
                    <a:tint val="75000"/>
                  </a:prstClr>
                </a:solidFill>
              </a:rPr>
              <a:pPr/>
              <a:t>2023-11-07</a:t>
            </a:fld>
            <a:endParaRPr lang="en-CA" dirty="0">
              <a:solidFill>
                <a:prstClr val="black">
                  <a:tint val="75000"/>
                </a:prstClr>
              </a:solidFill>
            </a:endParaRPr>
          </a:p>
        </p:txBody>
      </p:sp>
      <p:sp>
        <p:nvSpPr>
          <p:cNvPr id="4" name="Footer Placeholder 3">
            <a:extLst>
              <a:ext uri="{FF2B5EF4-FFF2-40B4-BE49-F238E27FC236}">
                <a16:creationId xmlns:a16="http://schemas.microsoft.com/office/drawing/2014/main" id="{59306629-F156-4F7D-98D9-30D8F958AE9A}"/>
              </a:ext>
            </a:extLst>
          </p:cNvPr>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a:extLst>
              <a:ext uri="{FF2B5EF4-FFF2-40B4-BE49-F238E27FC236}">
                <a16:creationId xmlns:a16="http://schemas.microsoft.com/office/drawing/2014/main" id="{7D5DFB3F-F163-4E2F-870B-FC0109EAB30E}"/>
              </a:ext>
            </a:extLst>
          </p:cNvPr>
          <p:cNvSpPr>
            <a:spLocks noGrp="1"/>
          </p:cNvSpPr>
          <p:nvPr>
            <p:ph type="sldNum" sz="quarter" idx="12"/>
          </p:nvPr>
        </p:nvSpPr>
        <p:spPr/>
        <p:txBody>
          <a:bodyPr/>
          <a:lstStyle/>
          <a:p>
            <a:fld id="{48A5F9C2-5532-4CE0-AFD9-E16BFB4F9DAE}" type="slidenum">
              <a:rPr lang="en-CA" smtClean="0">
                <a:solidFill>
                  <a:prstClr val="black">
                    <a:tint val="75000"/>
                  </a:prstClr>
                </a:solidFill>
              </a:rPr>
              <a:pPr/>
              <a:t>‹#›</a:t>
            </a:fld>
            <a:endParaRPr lang="en-CA" dirty="0">
              <a:solidFill>
                <a:prstClr val="black">
                  <a:tint val="75000"/>
                </a:prstClr>
              </a:solidFill>
            </a:endParaRPr>
          </a:p>
        </p:txBody>
      </p:sp>
      <p:pic>
        <p:nvPicPr>
          <p:cNvPr id="6" name="Picture 5">
            <a:extLst>
              <a:ext uri="{FF2B5EF4-FFF2-40B4-BE49-F238E27FC236}">
                <a16:creationId xmlns:a16="http://schemas.microsoft.com/office/drawing/2014/main" id="{F08BA0ED-1A36-49A7-86EE-FA5E31FC9F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3" y="5735637"/>
            <a:ext cx="9144001" cy="963464"/>
          </a:xfrm>
          <a:prstGeom prst="rect">
            <a:avLst/>
          </a:prstGeom>
        </p:spPr>
      </p:pic>
    </p:spTree>
    <p:extLst>
      <p:ext uri="{BB962C8B-B14F-4D97-AF65-F5344CB8AC3E}">
        <p14:creationId xmlns:p14="http://schemas.microsoft.com/office/powerpoint/2010/main" val="345352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A403D6-B98D-4739-84E8-D55EB402C3D9}"/>
              </a:ext>
            </a:extLst>
          </p:cNvPr>
          <p:cNvSpPr>
            <a:spLocks noGrp="1"/>
          </p:cNvSpPr>
          <p:nvPr>
            <p:ph type="dt" sz="half" idx="10"/>
          </p:nvPr>
        </p:nvSpPr>
        <p:spPr/>
        <p:txBody>
          <a:bodyPr/>
          <a:lstStyle/>
          <a:p>
            <a:fld id="{B20D04F4-60C0-4E2A-B91A-91CD08EEDA82}" type="datetimeFigureOut">
              <a:rPr lang="en-CA" smtClean="0">
                <a:solidFill>
                  <a:prstClr val="black">
                    <a:tint val="75000"/>
                  </a:prstClr>
                </a:solidFill>
              </a:rPr>
              <a:pPr/>
              <a:t>2023-11-07</a:t>
            </a:fld>
            <a:endParaRPr lang="en-CA" dirty="0">
              <a:solidFill>
                <a:prstClr val="black">
                  <a:tint val="75000"/>
                </a:prstClr>
              </a:solidFill>
            </a:endParaRPr>
          </a:p>
        </p:txBody>
      </p:sp>
      <p:sp>
        <p:nvSpPr>
          <p:cNvPr id="3" name="Footer Placeholder 2">
            <a:extLst>
              <a:ext uri="{FF2B5EF4-FFF2-40B4-BE49-F238E27FC236}">
                <a16:creationId xmlns:a16="http://schemas.microsoft.com/office/drawing/2014/main" id="{9D90C312-FA54-4534-AC68-042508E75D4E}"/>
              </a:ext>
            </a:extLst>
          </p:cNvPr>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a:extLst>
              <a:ext uri="{FF2B5EF4-FFF2-40B4-BE49-F238E27FC236}">
                <a16:creationId xmlns:a16="http://schemas.microsoft.com/office/drawing/2014/main" id="{48629FD8-FBEA-4AF3-8C46-287867ACB3A9}"/>
              </a:ext>
            </a:extLst>
          </p:cNvPr>
          <p:cNvSpPr>
            <a:spLocks noGrp="1"/>
          </p:cNvSpPr>
          <p:nvPr>
            <p:ph type="sldNum" sz="quarter" idx="12"/>
          </p:nvPr>
        </p:nvSpPr>
        <p:spPr/>
        <p:txBody>
          <a:bodyPr/>
          <a:lstStyle/>
          <a:p>
            <a:fld id="{48A5F9C2-5532-4CE0-AFD9-E16BFB4F9DAE}" type="slidenum">
              <a:rPr lang="en-CA" smtClean="0">
                <a:solidFill>
                  <a:prstClr val="black">
                    <a:tint val="75000"/>
                  </a:prstClr>
                </a:solidFill>
              </a:rPr>
              <a:pPr/>
              <a:t>‹#›</a:t>
            </a:fld>
            <a:endParaRPr lang="en-CA" dirty="0">
              <a:solidFill>
                <a:prstClr val="black">
                  <a:tint val="75000"/>
                </a:prstClr>
              </a:solidFill>
            </a:endParaRPr>
          </a:p>
        </p:txBody>
      </p:sp>
      <p:pic>
        <p:nvPicPr>
          <p:cNvPr id="5" name="Picture 4">
            <a:extLst>
              <a:ext uri="{FF2B5EF4-FFF2-40B4-BE49-F238E27FC236}">
                <a16:creationId xmlns:a16="http://schemas.microsoft.com/office/drawing/2014/main" id="{F08BA0ED-1A36-49A7-86EE-FA5E31FC9F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3" y="5735637"/>
            <a:ext cx="9144001" cy="963464"/>
          </a:xfrm>
          <a:prstGeom prst="rect">
            <a:avLst/>
          </a:prstGeom>
        </p:spPr>
      </p:pic>
    </p:spTree>
    <p:extLst>
      <p:ext uri="{BB962C8B-B14F-4D97-AF65-F5344CB8AC3E}">
        <p14:creationId xmlns:p14="http://schemas.microsoft.com/office/powerpoint/2010/main" val="428123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242BF-2B9F-4F1E-974D-3732D2F132AE}"/>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1BFC61D-6947-445A-9E56-EF55E0942659}"/>
              </a:ext>
            </a:extLst>
          </p:cNvPr>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481BE99-2677-4DA4-AF84-D66411B9A4DD}"/>
              </a:ext>
            </a:extLst>
          </p:cNvPr>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D0335A-13D3-451A-843E-78B307280E42}"/>
              </a:ext>
            </a:extLst>
          </p:cNvPr>
          <p:cNvSpPr>
            <a:spLocks noGrp="1"/>
          </p:cNvSpPr>
          <p:nvPr>
            <p:ph type="dt" sz="half" idx="10"/>
          </p:nvPr>
        </p:nvSpPr>
        <p:spPr/>
        <p:txBody>
          <a:bodyPr/>
          <a:lstStyle/>
          <a:p>
            <a:fld id="{B20D04F4-60C0-4E2A-B91A-91CD08EEDA82}" type="datetimeFigureOut">
              <a:rPr lang="en-CA" smtClean="0">
                <a:solidFill>
                  <a:prstClr val="black">
                    <a:tint val="75000"/>
                  </a:prstClr>
                </a:solidFill>
              </a:rPr>
              <a:pPr/>
              <a:t>2023-11-07</a:t>
            </a:fld>
            <a:endParaRPr lang="en-CA" dirty="0">
              <a:solidFill>
                <a:prstClr val="black">
                  <a:tint val="75000"/>
                </a:prstClr>
              </a:solidFill>
            </a:endParaRPr>
          </a:p>
        </p:txBody>
      </p:sp>
      <p:sp>
        <p:nvSpPr>
          <p:cNvPr id="6" name="Footer Placeholder 5">
            <a:extLst>
              <a:ext uri="{FF2B5EF4-FFF2-40B4-BE49-F238E27FC236}">
                <a16:creationId xmlns:a16="http://schemas.microsoft.com/office/drawing/2014/main" id="{A1696D87-5D3F-44EC-8E6E-F73293B13360}"/>
              </a:ext>
            </a:extLst>
          </p:cNvPr>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a:extLst>
              <a:ext uri="{FF2B5EF4-FFF2-40B4-BE49-F238E27FC236}">
                <a16:creationId xmlns:a16="http://schemas.microsoft.com/office/drawing/2014/main" id="{4B318079-585C-419F-ACB9-7EA22BD390BD}"/>
              </a:ext>
            </a:extLst>
          </p:cNvPr>
          <p:cNvSpPr>
            <a:spLocks noGrp="1"/>
          </p:cNvSpPr>
          <p:nvPr>
            <p:ph type="sldNum" sz="quarter" idx="12"/>
          </p:nvPr>
        </p:nvSpPr>
        <p:spPr/>
        <p:txBody>
          <a:bodyPr/>
          <a:lstStyle/>
          <a:p>
            <a:fld id="{48A5F9C2-5532-4CE0-AFD9-E16BFB4F9DAE}"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21808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42B0-8140-4CA5-9525-C87837774FC1}"/>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3E961FB-AD80-4612-B137-0618915E0AB3}"/>
              </a:ext>
            </a:extLst>
          </p:cNvPr>
          <p:cNvSpPr>
            <a:spLocks noGrp="1"/>
          </p:cNvSpPr>
          <p:nvPr>
            <p:ph type="pic" idx="1"/>
          </p:nvPr>
        </p:nvSpPr>
        <p:spPr>
          <a:xfrm>
            <a:off x="5183188"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801DA85C-99F1-4524-9378-88C63D5027B8}"/>
              </a:ext>
            </a:extLst>
          </p:cNvPr>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794756-05C8-4F93-B32F-D6DF9BCE89BF}"/>
              </a:ext>
            </a:extLst>
          </p:cNvPr>
          <p:cNvSpPr>
            <a:spLocks noGrp="1"/>
          </p:cNvSpPr>
          <p:nvPr>
            <p:ph type="dt" sz="half" idx="10"/>
          </p:nvPr>
        </p:nvSpPr>
        <p:spPr/>
        <p:txBody>
          <a:bodyPr/>
          <a:lstStyle/>
          <a:p>
            <a:fld id="{B20D04F4-60C0-4E2A-B91A-91CD08EEDA82}" type="datetimeFigureOut">
              <a:rPr lang="en-CA" smtClean="0">
                <a:solidFill>
                  <a:prstClr val="black">
                    <a:tint val="75000"/>
                  </a:prstClr>
                </a:solidFill>
              </a:rPr>
              <a:pPr/>
              <a:t>2023-11-07</a:t>
            </a:fld>
            <a:endParaRPr lang="en-CA" dirty="0">
              <a:solidFill>
                <a:prstClr val="black">
                  <a:tint val="75000"/>
                </a:prstClr>
              </a:solidFill>
            </a:endParaRPr>
          </a:p>
        </p:txBody>
      </p:sp>
      <p:sp>
        <p:nvSpPr>
          <p:cNvPr id="6" name="Footer Placeholder 5">
            <a:extLst>
              <a:ext uri="{FF2B5EF4-FFF2-40B4-BE49-F238E27FC236}">
                <a16:creationId xmlns:a16="http://schemas.microsoft.com/office/drawing/2014/main" id="{A6C0F8D9-5598-4D03-8D37-72AEFEE16C1C}"/>
              </a:ext>
            </a:extLst>
          </p:cNvPr>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a:extLst>
              <a:ext uri="{FF2B5EF4-FFF2-40B4-BE49-F238E27FC236}">
                <a16:creationId xmlns:a16="http://schemas.microsoft.com/office/drawing/2014/main" id="{E5666EE0-24AF-4014-9E2F-A1B15D43B82C}"/>
              </a:ext>
            </a:extLst>
          </p:cNvPr>
          <p:cNvSpPr>
            <a:spLocks noGrp="1"/>
          </p:cNvSpPr>
          <p:nvPr>
            <p:ph type="sldNum" sz="quarter" idx="12"/>
          </p:nvPr>
        </p:nvSpPr>
        <p:spPr/>
        <p:txBody>
          <a:bodyPr/>
          <a:lstStyle/>
          <a:p>
            <a:fld id="{48A5F9C2-5532-4CE0-AFD9-E16BFB4F9DAE}"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81572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45000"/>
                <a:lumOff val="55000"/>
              </a:schemeClr>
            </a:gs>
            <a:gs pos="100000">
              <a:schemeClr val="accent1">
                <a:lumMod val="45000"/>
                <a:lumOff val="55000"/>
              </a:schemeClr>
            </a:gs>
            <a:gs pos="65000">
              <a:schemeClr val="accent1">
                <a:lumMod val="0"/>
                <a:lumOff val="10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795314-120F-482A-A464-FEE34C60F344}"/>
              </a:ext>
            </a:extLst>
          </p:cNvPr>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554AE24-94C8-4863-B5A1-58F6435AA1AC}"/>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161385B-F5D0-4CBA-AC38-5A7878997B64}"/>
              </a:ext>
            </a:extLst>
          </p:cNvPr>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D04F4-60C0-4E2A-B91A-91CD08EEDA82}" type="datetimeFigureOut">
              <a:rPr lang="en-CA" smtClean="0">
                <a:solidFill>
                  <a:prstClr val="black">
                    <a:tint val="75000"/>
                  </a:prstClr>
                </a:solidFill>
              </a:rPr>
              <a:pPr/>
              <a:t>2023-11-07</a:t>
            </a:fld>
            <a:endParaRPr lang="en-CA" dirty="0">
              <a:solidFill>
                <a:prstClr val="black">
                  <a:tint val="75000"/>
                </a:prstClr>
              </a:solidFill>
            </a:endParaRPr>
          </a:p>
        </p:txBody>
      </p:sp>
      <p:sp>
        <p:nvSpPr>
          <p:cNvPr id="5" name="Footer Placeholder 4">
            <a:extLst>
              <a:ext uri="{FF2B5EF4-FFF2-40B4-BE49-F238E27FC236}">
                <a16:creationId xmlns:a16="http://schemas.microsoft.com/office/drawing/2014/main" id="{A0DFFDE1-6B33-4EE3-B2B0-04AE452CF289}"/>
              </a:ext>
            </a:extLst>
          </p:cNvPr>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a:extLst>
              <a:ext uri="{FF2B5EF4-FFF2-40B4-BE49-F238E27FC236}">
                <a16:creationId xmlns:a16="http://schemas.microsoft.com/office/drawing/2014/main" id="{7CA41839-49B7-43D1-939C-612B1A590090}"/>
              </a:ext>
            </a:extLst>
          </p:cNvPr>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5F9C2-5532-4CE0-AFD9-E16BFB4F9DAE}" type="slidenum">
              <a:rPr lang="en-CA" smtClean="0">
                <a:solidFill>
                  <a:prstClr val="black">
                    <a:tint val="75000"/>
                  </a:prstClr>
                </a:solidFill>
              </a:rPr>
              <a:pPr/>
              <a:t>‹#›</a:t>
            </a:fld>
            <a:endParaRPr lang="en-CA" dirty="0">
              <a:solidFill>
                <a:prstClr val="black">
                  <a:tint val="75000"/>
                </a:prstClr>
              </a:solidFill>
            </a:endParaRPr>
          </a:p>
        </p:txBody>
      </p:sp>
      <p:pic>
        <p:nvPicPr>
          <p:cNvPr id="7" name="Picture 6">
            <a:extLst>
              <a:ext uri="{FF2B5EF4-FFF2-40B4-BE49-F238E27FC236}">
                <a16:creationId xmlns:a16="http://schemas.microsoft.com/office/drawing/2014/main" id="{F08BA0ED-1A36-49A7-86EE-FA5E31FC9F9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003" y="5735637"/>
            <a:ext cx="9144001" cy="963464"/>
          </a:xfrm>
          <a:prstGeom prst="rect">
            <a:avLst/>
          </a:prstGeom>
        </p:spPr>
      </p:pic>
    </p:spTree>
    <p:extLst>
      <p:ext uri="{BB962C8B-B14F-4D97-AF65-F5344CB8AC3E}">
        <p14:creationId xmlns:p14="http://schemas.microsoft.com/office/powerpoint/2010/main" val="470792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45000"/>
                <a:lumOff val="55000"/>
              </a:schemeClr>
            </a:gs>
            <a:gs pos="100000">
              <a:schemeClr val="accent1">
                <a:lumMod val="45000"/>
                <a:lumOff val="55000"/>
              </a:schemeClr>
            </a:gs>
            <a:gs pos="65000">
              <a:schemeClr val="accent1">
                <a:lumMod val="0"/>
                <a:lumOff val="10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3293F5-3F2F-4ED8-9CAA-D9DD3DE24D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CF4BC8E-15D9-447F-8D56-F76DE50C6E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3EFC812-4BA7-4260-B05C-962BA3EAFE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2CEE2-0E0B-4572-886C-E37325974332}" type="datetimeFigureOut">
              <a:rPr lang="en-CA" smtClean="0"/>
              <a:t>2023-11-07</a:t>
            </a:fld>
            <a:endParaRPr lang="en-CA"/>
          </a:p>
        </p:txBody>
      </p:sp>
      <p:sp>
        <p:nvSpPr>
          <p:cNvPr id="5" name="Footer Placeholder 4">
            <a:extLst>
              <a:ext uri="{FF2B5EF4-FFF2-40B4-BE49-F238E27FC236}">
                <a16:creationId xmlns:a16="http://schemas.microsoft.com/office/drawing/2014/main" id="{631719E4-F010-4C9C-A94F-CA08023FD8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0F31DA7-CC5E-4BE7-AC02-D5A37D8021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9A4E6-0F99-4991-82E7-CF41C11283B9}" type="slidenum">
              <a:rPr lang="en-CA" smtClean="0"/>
              <a:t>‹#›</a:t>
            </a:fld>
            <a:endParaRPr lang="en-CA"/>
          </a:p>
        </p:txBody>
      </p:sp>
    </p:spTree>
    <p:extLst>
      <p:ext uri="{BB962C8B-B14F-4D97-AF65-F5344CB8AC3E}">
        <p14:creationId xmlns:p14="http://schemas.microsoft.com/office/powerpoint/2010/main" val="5226264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professionalgovernancebc.ca/duty-to-report-to-regulatory-bodi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OSPGEnquiries@gov.bc.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E79CA-BEF8-EAC8-0871-DF1D844527B1}"/>
              </a:ext>
            </a:extLst>
          </p:cNvPr>
          <p:cNvSpPr>
            <a:spLocks noGrp="1"/>
          </p:cNvSpPr>
          <p:nvPr>
            <p:ph type="ctrTitle"/>
          </p:nvPr>
        </p:nvSpPr>
        <p:spPr>
          <a:xfrm>
            <a:off x="1524001" y="755371"/>
            <a:ext cx="9144000" cy="3052762"/>
          </a:xfrm>
        </p:spPr>
        <p:txBody>
          <a:bodyPr>
            <a:noAutofit/>
          </a:bodyPr>
          <a:lstStyle/>
          <a:p>
            <a:r>
              <a:rPr lang="en-CA" sz="4600" b="1" dirty="0"/>
              <a:t>The Professional Governance Act and Practice Rights Framework</a:t>
            </a:r>
          </a:p>
        </p:txBody>
      </p:sp>
      <p:sp>
        <p:nvSpPr>
          <p:cNvPr id="3" name="Subtitle 2">
            <a:extLst>
              <a:ext uri="{FF2B5EF4-FFF2-40B4-BE49-F238E27FC236}">
                <a16:creationId xmlns:a16="http://schemas.microsoft.com/office/drawing/2014/main" id="{851A3B00-9ED3-7DA6-8559-72AA22A2E499}"/>
              </a:ext>
            </a:extLst>
          </p:cNvPr>
          <p:cNvSpPr>
            <a:spLocks noGrp="1"/>
          </p:cNvSpPr>
          <p:nvPr>
            <p:ph type="subTitle" idx="1"/>
          </p:nvPr>
        </p:nvSpPr>
        <p:spPr>
          <a:xfrm>
            <a:off x="1524001" y="3920086"/>
            <a:ext cx="9144000" cy="1655762"/>
          </a:xfrm>
        </p:spPr>
        <p:txBody>
          <a:bodyPr/>
          <a:lstStyle/>
          <a:p>
            <a:r>
              <a:rPr lang="en-CA" sz="2400" dirty="0"/>
              <a:t>Presentation to the Integrated Vegetation Management Association of BC Forum </a:t>
            </a:r>
            <a:r>
              <a:rPr lang="en-CA" dirty="0"/>
              <a:t>November 9, 2023</a:t>
            </a:r>
          </a:p>
        </p:txBody>
      </p:sp>
    </p:spTree>
    <p:extLst>
      <p:ext uri="{BB962C8B-B14F-4D97-AF65-F5344CB8AC3E}">
        <p14:creationId xmlns:p14="http://schemas.microsoft.com/office/powerpoint/2010/main" val="188987963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9DAA-C5E5-51D2-4A01-5C704FFE7E37}"/>
              </a:ext>
            </a:extLst>
          </p:cNvPr>
          <p:cNvSpPr>
            <a:spLocks noGrp="1"/>
          </p:cNvSpPr>
          <p:nvPr>
            <p:ph type="title"/>
          </p:nvPr>
        </p:nvSpPr>
        <p:spPr/>
        <p:txBody>
          <a:bodyPr/>
          <a:lstStyle/>
          <a:p>
            <a:r>
              <a:rPr lang="en-CA" b="1" dirty="0"/>
              <a:t>Reserved practice</a:t>
            </a:r>
          </a:p>
        </p:txBody>
      </p:sp>
      <p:sp>
        <p:nvSpPr>
          <p:cNvPr id="3" name="Content Placeholder 2">
            <a:extLst>
              <a:ext uri="{FF2B5EF4-FFF2-40B4-BE49-F238E27FC236}">
                <a16:creationId xmlns:a16="http://schemas.microsoft.com/office/drawing/2014/main" id="{3A073D17-3180-3912-9192-A8F98AAF02F9}"/>
              </a:ext>
            </a:extLst>
          </p:cNvPr>
          <p:cNvSpPr>
            <a:spLocks noGrp="1"/>
          </p:cNvSpPr>
          <p:nvPr>
            <p:ph idx="1"/>
          </p:nvPr>
        </p:nvSpPr>
        <p:spPr/>
        <p:txBody>
          <a:bodyPr>
            <a:normAutofit lnSpcReduction="10000"/>
          </a:bodyPr>
          <a:lstStyle/>
          <a:p>
            <a:pPr marL="0" indent="0">
              <a:spcAft>
                <a:spcPts val="600"/>
              </a:spcAft>
              <a:buNone/>
            </a:pPr>
            <a:r>
              <a:rPr lang="en-CA" sz="2000" dirty="0">
                <a:latin typeface="Calibri" panose="020F0502020204030204" pitchFamily="34" charset="0"/>
              </a:rPr>
              <a:t>Reserved practices </a:t>
            </a:r>
            <a:r>
              <a:rPr lang="en-CA" sz="2000" dirty="0">
                <a:effectLst/>
                <a:latin typeface="Calibri" panose="020F0502020204030204" pitchFamily="34" charset="0"/>
                <a:ea typeface="Calibri" panose="020F0502020204030204" pitchFamily="34" charset="0"/>
              </a:rPr>
              <a:t>may be a subset of the regulated practice or may be the entire regulated practice</a:t>
            </a:r>
          </a:p>
          <a:p>
            <a:pPr marL="0" lvl="0" indent="0">
              <a:spcAft>
                <a:spcPts val="600"/>
              </a:spcAft>
              <a:buNone/>
            </a:pPr>
            <a:r>
              <a:rPr lang="en-CA" sz="2000" b="1" dirty="0">
                <a:effectLst/>
                <a:latin typeface="Calibri" panose="020F0502020204030204" pitchFamily="34" charset="0"/>
                <a:ea typeface="Calibri" panose="020F0502020204030204" pitchFamily="34" charset="0"/>
              </a:rPr>
              <a:t>A person working in the </a:t>
            </a:r>
            <a:r>
              <a:rPr lang="en-CA" sz="2000" b="1" i="1" dirty="0">
                <a:effectLst/>
                <a:latin typeface="Calibri" panose="020F0502020204030204" pitchFamily="34" charset="0"/>
                <a:ea typeface="Calibri" panose="020F0502020204030204" pitchFamily="34" charset="0"/>
              </a:rPr>
              <a:t>regulated</a:t>
            </a:r>
            <a:r>
              <a:rPr lang="en-CA" sz="2000" b="1" dirty="0">
                <a:effectLst/>
                <a:latin typeface="Calibri" panose="020F0502020204030204" pitchFamily="34" charset="0"/>
                <a:ea typeface="Calibri" panose="020F0502020204030204" pitchFamily="34" charset="0"/>
              </a:rPr>
              <a:t> practice </a:t>
            </a:r>
            <a:r>
              <a:rPr lang="en-CA" sz="2000" dirty="0">
                <a:effectLst/>
                <a:latin typeface="Calibri" panose="020F0502020204030204" pitchFamily="34" charset="0"/>
                <a:ea typeface="Calibri" panose="020F0502020204030204" pitchFamily="34" charset="0"/>
              </a:rPr>
              <a:t>(but not the </a:t>
            </a:r>
            <a:r>
              <a:rPr lang="en-CA" sz="2000" i="1" dirty="0">
                <a:effectLst/>
                <a:latin typeface="Calibri" panose="020F0502020204030204" pitchFamily="34" charset="0"/>
                <a:ea typeface="Calibri" panose="020F0502020204030204" pitchFamily="34" charset="0"/>
              </a:rPr>
              <a:t>reserved</a:t>
            </a:r>
            <a:r>
              <a:rPr lang="en-CA" sz="2000" dirty="0">
                <a:effectLst/>
                <a:latin typeface="Calibri" panose="020F0502020204030204" pitchFamily="34" charset="0"/>
                <a:ea typeface="Calibri" panose="020F0502020204030204" pitchFamily="34" charset="0"/>
              </a:rPr>
              <a:t> practice): n</a:t>
            </a:r>
            <a:r>
              <a:rPr lang="en-CA" sz="2000" dirty="0">
                <a:latin typeface="Calibri" panose="020F0502020204030204" pitchFamily="34" charset="0"/>
                <a:ea typeface="Calibri" panose="020F0502020204030204" pitchFamily="34" charset="0"/>
              </a:rPr>
              <a:t>ot </a:t>
            </a:r>
            <a:r>
              <a:rPr lang="en-CA" sz="2000" dirty="0">
                <a:effectLst/>
                <a:latin typeface="Calibri" panose="020F0502020204030204" pitchFamily="34" charset="0"/>
                <a:ea typeface="Calibri" panose="020F0502020204030204" pitchFamily="34" charset="0"/>
              </a:rPr>
              <a:t>required to register with the regulatory body.  Must not use any reserved titles</a:t>
            </a:r>
          </a:p>
          <a:p>
            <a:pPr marL="0" lvl="0" indent="0">
              <a:spcAft>
                <a:spcPts val="600"/>
              </a:spcAft>
              <a:buNone/>
            </a:pPr>
            <a:r>
              <a:rPr lang="en-CA" sz="2000" b="1" dirty="0">
                <a:effectLst/>
                <a:latin typeface="Calibri" panose="020F0502020204030204" pitchFamily="34" charset="0"/>
                <a:ea typeface="Calibri" panose="020F0502020204030204" pitchFamily="34" charset="0"/>
              </a:rPr>
              <a:t>A person working in the </a:t>
            </a:r>
            <a:r>
              <a:rPr lang="en-CA" sz="2000" b="1" i="1" dirty="0">
                <a:effectLst/>
                <a:latin typeface="Calibri" panose="020F0502020204030204" pitchFamily="34" charset="0"/>
                <a:ea typeface="Calibri" panose="020F0502020204030204" pitchFamily="34" charset="0"/>
              </a:rPr>
              <a:t>reserved</a:t>
            </a:r>
            <a:r>
              <a:rPr lang="en-CA" sz="2000" b="1" dirty="0">
                <a:effectLst/>
                <a:latin typeface="Calibri" panose="020F0502020204030204" pitchFamily="34" charset="0"/>
                <a:ea typeface="Calibri" panose="020F0502020204030204" pitchFamily="34" charset="0"/>
              </a:rPr>
              <a:t> practice</a:t>
            </a:r>
            <a:r>
              <a:rPr lang="en-CA" sz="2000" dirty="0">
                <a:effectLst/>
                <a:latin typeface="Calibri" panose="020F0502020204030204" pitchFamily="34" charset="0"/>
                <a:ea typeface="Calibri" panose="020F0502020204030204" pitchFamily="34" charset="0"/>
              </a:rPr>
              <a:t>:  must register with the regulatory body - the regulatory body has oversight of their practice regardless of whether in regulated or reserved.  </a:t>
            </a:r>
            <a:r>
              <a:rPr lang="en-CA" sz="2000" dirty="0">
                <a:latin typeface="Calibri" panose="020F0502020204030204" pitchFamily="34" charset="0"/>
                <a:ea typeface="Calibri" panose="020F0502020204030204" pitchFamily="34" charset="0"/>
              </a:rPr>
              <a:t>May use reserved titles if registered</a:t>
            </a:r>
            <a:endParaRPr lang="en-CA" sz="2000" dirty="0">
              <a:effectLst/>
              <a:latin typeface="Calibri" panose="020F0502020204030204" pitchFamily="34" charset="0"/>
              <a:ea typeface="Calibri" panose="020F0502020204030204" pitchFamily="34" charset="0"/>
            </a:endParaRPr>
          </a:p>
          <a:p>
            <a:pPr marL="0" lvl="0" indent="0">
              <a:spcAft>
                <a:spcPts val="600"/>
              </a:spcAft>
              <a:buNone/>
            </a:pPr>
            <a:r>
              <a:rPr lang="en-CA" sz="2000" dirty="0">
                <a:effectLst/>
                <a:latin typeface="Calibri" panose="020F0502020204030204" pitchFamily="34" charset="0"/>
                <a:ea typeface="Calibri" panose="020F0502020204030204" pitchFamily="34" charset="0"/>
              </a:rPr>
              <a:t>PGA s. 54 prohibitions: </a:t>
            </a:r>
          </a:p>
          <a:p>
            <a:pPr marL="342900" lvl="0" indent="-342900">
              <a:spcAft>
                <a:spcPts val="600"/>
              </a:spcAft>
              <a:buFont typeface="Symbol" panose="05050102010706020507" pitchFamily="18" charset="2"/>
              <a:buChar char=""/>
            </a:pPr>
            <a:r>
              <a:rPr lang="en-CA" sz="2000" dirty="0">
                <a:latin typeface="Calibri" panose="020F0502020204030204" pitchFamily="34" charset="0"/>
                <a:ea typeface="Calibri" panose="020F0502020204030204" pitchFamily="34" charset="0"/>
              </a:rPr>
              <a:t>A</a:t>
            </a:r>
            <a:r>
              <a:rPr lang="en-CA" sz="2000" dirty="0">
                <a:effectLst/>
                <a:latin typeface="Calibri" panose="020F0502020204030204" pitchFamily="34" charset="0"/>
                <a:ea typeface="Calibri" panose="020F0502020204030204" pitchFamily="34" charset="0"/>
              </a:rPr>
              <a:t> person not registered with a regulatory body must not provide a service within a reserved practice or recover a fee or renumeration in respect of the provision of service; must not carry out work within the reserved practice of a profession unless under supervision of a registrant</a:t>
            </a:r>
          </a:p>
          <a:p>
            <a:pPr marL="342900" lvl="0" indent="-342900">
              <a:spcAft>
                <a:spcPts val="600"/>
              </a:spcAft>
              <a:buFont typeface="Symbol" panose="05050102010706020507" pitchFamily="18" charset="2"/>
              <a:buChar char=""/>
            </a:pPr>
            <a:r>
              <a:rPr lang="en-CA" sz="2000" dirty="0">
                <a:effectLst/>
                <a:latin typeface="Calibri" panose="020F0502020204030204" pitchFamily="34" charset="0"/>
                <a:ea typeface="Calibri" panose="020F0502020204030204" pitchFamily="34" charset="0"/>
              </a:rPr>
              <a:t>S. 55 allows for exceptions to these prohibitions if provided for in the Act, regulations or another enactment</a:t>
            </a:r>
          </a:p>
        </p:txBody>
      </p:sp>
    </p:spTree>
    <p:extLst>
      <p:ext uri="{BB962C8B-B14F-4D97-AF65-F5344CB8AC3E}">
        <p14:creationId xmlns:p14="http://schemas.microsoft.com/office/powerpoint/2010/main" val="332154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0A20-20CE-C50C-7931-648F41B18407}"/>
              </a:ext>
            </a:extLst>
          </p:cNvPr>
          <p:cNvSpPr>
            <a:spLocks noGrp="1"/>
          </p:cNvSpPr>
          <p:nvPr>
            <p:ph type="title"/>
          </p:nvPr>
        </p:nvSpPr>
        <p:spPr/>
        <p:txBody>
          <a:bodyPr/>
          <a:lstStyle/>
          <a:p>
            <a:r>
              <a:rPr lang="en-CA" dirty="0"/>
              <a:t>Overlap vs. Alignment vs. Intersection</a:t>
            </a:r>
          </a:p>
        </p:txBody>
      </p:sp>
      <p:sp>
        <p:nvSpPr>
          <p:cNvPr id="3" name="Content Placeholder 2">
            <a:extLst>
              <a:ext uri="{FF2B5EF4-FFF2-40B4-BE49-F238E27FC236}">
                <a16:creationId xmlns:a16="http://schemas.microsoft.com/office/drawing/2014/main" id="{D421BC7E-DD42-E7CF-9A2C-C97F428F6111}"/>
              </a:ext>
            </a:extLst>
          </p:cNvPr>
          <p:cNvSpPr>
            <a:spLocks noGrp="1"/>
          </p:cNvSpPr>
          <p:nvPr>
            <p:ph idx="1"/>
          </p:nvPr>
        </p:nvSpPr>
        <p:spPr>
          <a:xfrm>
            <a:off x="838200" y="1793351"/>
            <a:ext cx="5472953" cy="4407162"/>
          </a:xfrm>
        </p:spPr>
        <p:txBody>
          <a:bodyPr>
            <a:normAutofit/>
          </a:bodyPr>
          <a:lstStyle/>
          <a:p>
            <a:pPr marL="0" indent="0">
              <a:lnSpc>
                <a:spcPct val="107000"/>
              </a:lnSpc>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Multi-disciplinary work, such for contaminated sites, can result in:</a:t>
            </a:r>
          </a:p>
          <a:p>
            <a:pPr lvl="1">
              <a:buFont typeface="Wingdings" panose="05000000000000000000" pitchFamily="2" charset="2"/>
              <a:buChar char="Ø"/>
            </a:pPr>
            <a:r>
              <a:rPr lang="en-US" sz="2200" b="1" dirty="0"/>
              <a:t>Overlap of practice</a:t>
            </a:r>
            <a:r>
              <a:rPr lang="en-US" sz="2200" dirty="0"/>
              <a:t>: </a:t>
            </a:r>
            <a:r>
              <a:rPr lang="en-US" sz="2200" u="sng" dirty="0"/>
              <a:t>same task</a:t>
            </a:r>
            <a:r>
              <a:rPr lang="en-US" sz="2200" dirty="0"/>
              <a:t>, same  competence (knowledge, skills, ability) to perform the task, different regulator</a:t>
            </a:r>
          </a:p>
          <a:p>
            <a:pPr lvl="1">
              <a:buFont typeface="Wingdings" panose="05000000000000000000" pitchFamily="2" charset="2"/>
              <a:buChar char="Ø"/>
            </a:pPr>
            <a:r>
              <a:rPr lang="en-US" sz="2200" b="1" dirty="0"/>
              <a:t>Alignment of practice</a:t>
            </a:r>
            <a:r>
              <a:rPr lang="en-US" sz="2200" dirty="0"/>
              <a:t>: </a:t>
            </a:r>
            <a:r>
              <a:rPr lang="en-US" sz="2200" u="sng" dirty="0"/>
              <a:t>different tasks</a:t>
            </a:r>
            <a:r>
              <a:rPr lang="en-US" sz="2200" dirty="0"/>
              <a:t>, similar technical knowledge, different regulator</a:t>
            </a:r>
          </a:p>
          <a:p>
            <a:pPr lvl="1">
              <a:buFont typeface="Wingdings" panose="05000000000000000000" pitchFamily="2" charset="2"/>
              <a:buChar char="Ø"/>
            </a:pPr>
            <a:r>
              <a:rPr lang="en-US" sz="2200" b="1" dirty="0"/>
              <a:t>Intersecting practice</a:t>
            </a:r>
            <a:r>
              <a:rPr lang="en-US" sz="2200" dirty="0"/>
              <a:t>: </a:t>
            </a:r>
            <a:r>
              <a:rPr lang="en-US" sz="2200" u="sng" dirty="0"/>
              <a:t>different tasks</a:t>
            </a:r>
            <a:r>
              <a:rPr lang="en-US" sz="2200" dirty="0"/>
              <a:t>, different competence (knowledge, skills, ability), different regulator </a:t>
            </a:r>
          </a:p>
          <a:p>
            <a:endParaRPr lang="en-CA" dirty="0"/>
          </a:p>
        </p:txBody>
      </p:sp>
      <p:graphicFrame>
        <p:nvGraphicFramePr>
          <p:cNvPr id="4" name="Table 4">
            <a:extLst>
              <a:ext uri="{FF2B5EF4-FFF2-40B4-BE49-F238E27FC236}">
                <a16:creationId xmlns:a16="http://schemas.microsoft.com/office/drawing/2014/main" id="{A7D28257-00CF-1E09-D147-A06A62996AAD}"/>
              </a:ext>
            </a:extLst>
          </p:cNvPr>
          <p:cNvGraphicFramePr>
            <a:graphicFrameLocks noGrp="1"/>
          </p:cNvGraphicFramePr>
          <p:nvPr/>
        </p:nvGraphicFramePr>
        <p:xfrm>
          <a:off x="6390042" y="2268592"/>
          <a:ext cx="5178911" cy="3931920"/>
        </p:xfrm>
        <a:graphic>
          <a:graphicData uri="http://schemas.openxmlformats.org/drawingml/2006/table">
            <a:tbl>
              <a:tblPr firstRow="1" bandRow="1"/>
              <a:tblGrid>
                <a:gridCol w="1301676">
                  <a:extLst>
                    <a:ext uri="{9D8B030D-6E8A-4147-A177-3AD203B41FA5}">
                      <a16:colId xmlns:a16="http://schemas.microsoft.com/office/drawing/2014/main" val="2794006071"/>
                    </a:ext>
                  </a:extLst>
                </a:gridCol>
                <a:gridCol w="1280160">
                  <a:extLst>
                    <a:ext uri="{9D8B030D-6E8A-4147-A177-3AD203B41FA5}">
                      <a16:colId xmlns:a16="http://schemas.microsoft.com/office/drawing/2014/main" val="2565858763"/>
                    </a:ext>
                  </a:extLst>
                </a:gridCol>
                <a:gridCol w="1387736">
                  <a:extLst>
                    <a:ext uri="{9D8B030D-6E8A-4147-A177-3AD203B41FA5}">
                      <a16:colId xmlns:a16="http://schemas.microsoft.com/office/drawing/2014/main" val="812726208"/>
                    </a:ext>
                  </a:extLst>
                </a:gridCol>
                <a:gridCol w="1209339">
                  <a:extLst>
                    <a:ext uri="{9D8B030D-6E8A-4147-A177-3AD203B41FA5}">
                      <a16:colId xmlns:a16="http://schemas.microsoft.com/office/drawing/2014/main" val="1043481859"/>
                    </a:ext>
                  </a:extLst>
                </a:gridCol>
              </a:tblGrid>
              <a:tr h="229114">
                <a:tc>
                  <a:txBody>
                    <a:bodyPr/>
                    <a:lstStyle/>
                    <a:p>
                      <a:endParaRPr lang="en-CA" dirty="0"/>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dirty="0"/>
                        <a:t>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CA" dirty="0"/>
                        <a:t>Competence</a:t>
                      </a:r>
                    </a:p>
                  </a:txBody>
                  <a:tcPr>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r>
                        <a:rPr lang="en-CA" dirty="0"/>
                        <a:t>Regulator</a:t>
                      </a:r>
                    </a:p>
                  </a:txBody>
                  <a:tcPr>
                    <a:solidFill>
                      <a:schemeClr val="accent1">
                        <a:lumMod val="40000"/>
                        <a:lumOff val="60000"/>
                      </a:schemeClr>
                    </a:solidFill>
                  </a:tcPr>
                </a:tc>
                <a:extLst>
                  <a:ext uri="{0D108BD9-81ED-4DB2-BD59-A6C34878D82A}">
                    <a16:rowId xmlns:a16="http://schemas.microsoft.com/office/drawing/2014/main" val="1777310537"/>
                  </a:ext>
                </a:extLst>
              </a:tr>
              <a:tr h="691005">
                <a:tc>
                  <a:txBody>
                    <a:bodyPr/>
                    <a:lstStyle/>
                    <a:p>
                      <a:r>
                        <a:rPr lang="en-CA" dirty="0"/>
                        <a:t>Overlap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CA" sz="3600" dirty="0">
                          <a:solidFill>
                            <a:schemeClr val="bg1"/>
                          </a:solidFill>
                          <a:sym typeface="Wingdings" panose="05000000000000000000" pitchFamily="2" charset="2"/>
                        </a:rPr>
                        <a:t></a:t>
                      </a:r>
                      <a:endParaRPr lang="en-CA" sz="3600" dirty="0">
                        <a:solidFill>
                          <a:schemeClr val="bg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3600" dirty="0">
                          <a:solidFill>
                            <a:schemeClr val="bg1"/>
                          </a:solidFill>
                          <a:sym typeface="Wingdings" panose="05000000000000000000" pitchFamily="2" charset="2"/>
                        </a:rPr>
                        <a:t></a:t>
                      </a:r>
                      <a:endParaRPr lang="en-CA" sz="3600" dirty="0">
                        <a:solidFill>
                          <a:schemeClr val="bg1"/>
                        </a:solidFill>
                      </a:endParaRPr>
                    </a:p>
                    <a:p>
                      <a:endParaRPr lang="en-CA" sz="3600" dirty="0">
                        <a:solidFill>
                          <a:schemeClr val="bg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3600" dirty="0">
                          <a:solidFill>
                            <a:schemeClr val="bg1"/>
                          </a:solidFill>
                          <a:sym typeface="Wingdings" panose="05000000000000000000" pitchFamily="2" charset="2"/>
                        </a:rPr>
                        <a:t></a:t>
                      </a:r>
                      <a:endParaRPr lang="en-CA" sz="3600" dirty="0">
                        <a:solidFill>
                          <a:schemeClr val="bg1"/>
                        </a:solidFill>
                      </a:endParaRPr>
                    </a:p>
                    <a:p>
                      <a:endParaRPr lang="en-CA" sz="3600" dirty="0">
                        <a:solidFill>
                          <a:schemeClr val="bg1"/>
                        </a:solidFill>
                      </a:endParaRPr>
                    </a:p>
                  </a:txBody>
                  <a:tcPr>
                    <a:solidFill>
                      <a:schemeClr val="accent1"/>
                    </a:solidFill>
                  </a:tcPr>
                </a:tc>
                <a:extLst>
                  <a:ext uri="{0D108BD9-81ED-4DB2-BD59-A6C34878D82A}">
                    <a16:rowId xmlns:a16="http://schemas.microsoft.com/office/drawing/2014/main" val="1739943400"/>
                  </a:ext>
                </a:extLst>
              </a:tr>
              <a:tr h="691005">
                <a:tc>
                  <a:txBody>
                    <a:bodyPr/>
                    <a:lstStyle/>
                    <a:p>
                      <a:r>
                        <a:rPr lang="en-CA" dirty="0"/>
                        <a:t>Alignment</a:t>
                      </a:r>
                    </a:p>
                  </a:txBody>
                  <a:tcP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r>
                        <a:rPr lang="en-CA" sz="3600" dirty="0">
                          <a:solidFill>
                            <a:schemeClr val="bg1"/>
                          </a:solidFill>
                          <a:sym typeface="Wingdings" panose="05000000000000000000" pitchFamily="2" charset="2"/>
                        </a:rPr>
                        <a:t></a:t>
                      </a:r>
                      <a:endParaRPr lang="en-CA" sz="3600" dirty="0">
                        <a:solidFill>
                          <a:schemeClr val="bg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3600" dirty="0">
                          <a:solidFill>
                            <a:schemeClr val="bg1"/>
                          </a:solidFill>
                          <a:sym typeface="Wingdings" panose="05000000000000000000" pitchFamily="2" charset="2"/>
                        </a:rPr>
                        <a:t></a:t>
                      </a:r>
                      <a:endParaRPr lang="en-CA" sz="3600" dirty="0">
                        <a:solidFill>
                          <a:schemeClr val="bg1"/>
                        </a:solidFill>
                      </a:endParaRPr>
                    </a:p>
                    <a:p>
                      <a:endParaRPr lang="en-CA" sz="3600" dirty="0">
                        <a:solidFill>
                          <a:schemeClr val="bg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3600" dirty="0">
                          <a:solidFill>
                            <a:schemeClr val="bg1"/>
                          </a:solidFill>
                          <a:sym typeface="Wingdings" panose="05000000000000000000" pitchFamily="2" charset="2"/>
                        </a:rPr>
                        <a:t></a:t>
                      </a:r>
                      <a:endParaRPr lang="en-CA" sz="3600" dirty="0">
                        <a:solidFill>
                          <a:schemeClr val="bg1"/>
                        </a:solidFill>
                      </a:endParaRPr>
                    </a:p>
                    <a:p>
                      <a:endParaRPr lang="en-CA" sz="3600" dirty="0">
                        <a:solidFill>
                          <a:schemeClr val="bg1"/>
                        </a:solidFill>
                      </a:endParaRPr>
                    </a:p>
                  </a:txBody>
                  <a:tcPr>
                    <a:solidFill>
                      <a:schemeClr val="accent1"/>
                    </a:solidFill>
                  </a:tcPr>
                </a:tc>
                <a:extLst>
                  <a:ext uri="{0D108BD9-81ED-4DB2-BD59-A6C34878D82A}">
                    <a16:rowId xmlns:a16="http://schemas.microsoft.com/office/drawing/2014/main" val="1034087876"/>
                  </a:ext>
                </a:extLst>
              </a:tr>
              <a:tr h="691005">
                <a:tc>
                  <a:txBody>
                    <a:bodyPr/>
                    <a:lstStyle/>
                    <a:p>
                      <a:r>
                        <a:rPr lang="en-CA" dirty="0"/>
                        <a:t>Intersection</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3600" dirty="0">
                          <a:solidFill>
                            <a:schemeClr val="bg1"/>
                          </a:solidFill>
                          <a:sym typeface="Wingdings" panose="05000000000000000000" pitchFamily="2" charset="2"/>
                        </a:rPr>
                        <a:t></a:t>
                      </a:r>
                      <a:endParaRPr lang="en-CA" sz="3600" dirty="0">
                        <a:solidFill>
                          <a:schemeClr val="bg1"/>
                        </a:solidFill>
                      </a:endParaRPr>
                    </a:p>
                    <a:p>
                      <a:endParaRPr lang="en-CA" sz="3600" dirty="0">
                        <a:solidFill>
                          <a:schemeClr val="bg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3600" dirty="0">
                          <a:solidFill>
                            <a:schemeClr val="bg1"/>
                          </a:solidFill>
                          <a:sym typeface="Wingdings" panose="05000000000000000000" pitchFamily="2" charset="2"/>
                        </a:rPr>
                        <a:t></a:t>
                      </a:r>
                      <a:endParaRPr lang="en-CA" sz="3600" dirty="0">
                        <a:solidFill>
                          <a:schemeClr val="bg1"/>
                        </a:solidFill>
                      </a:endParaRPr>
                    </a:p>
                    <a:p>
                      <a:endParaRPr lang="en-CA" sz="3600" dirty="0">
                        <a:solidFill>
                          <a:schemeClr val="bg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3600" dirty="0">
                          <a:solidFill>
                            <a:schemeClr val="bg1"/>
                          </a:solidFill>
                          <a:sym typeface="Wingdings" panose="05000000000000000000" pitchFamily="2" charset="2"/>
                        </a:rPr>
                        <a:t></a:t>
                      </a:r>
                      <a:endParaRPr lang="en-CA" sz="3600" dirty="0">
                        <a:solidFill>
                          <a:schemeClr val="bg1"/>
                        </a:solidFill>
                      </a:endParaRPr>
                    </a:p>
                    <a:p>
                      <a:endParaRPr lang="en-CA" sz="3600" dirty="0">
                        <a:solidFill>
                          <a:schemeClr val="bg1"/>
                        </a:solidFill>
                      </a:endParaRPr>
                    </a:p>
                  </a:txBody>
                  <a:tcPr>
                    <a:solidFill>
                      <a:schemeClr val="accent1"/>
                    </a:solidFill>
                  </a:tcPr>
                </a:tc>
                <a:extLst>
                  <a:ext uri="{0D108BD9-81ED-4DB2-BD59-A6C34878D82A}">
                    <a16:rowId xmlns:a16="http://schemas.microsoft.com/office/drawing/2014/main" val="3342603946"/>
                  </a:ext>
                </a:extLst>
              </a:tr>
            </a:tbl>
          </a:graphicData>
        </a:graphic>
      </p:graphicFrame>
    </p:spTree>
    <p:extLst>
      <p:ext uri="{BB962C8B-B14F-4D97-AF65-F5344CB8AC3E}">
        <p14:creationId xmlns:p14="http://schemas.microsoft.com/office/powerpoint/2010/main" val="1021784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22AC41-C383-45E6-BD7D-578A4A85417D}"/>
              </a:ext>
            </a:extLst>
          </p:cNvPr>
          <p:cNvSpPr>
            <a:spLocks noGrp="1"/>
          </p:cNvSpPr>
          <p:nvPr>
            <p:ph type="ctrTitle"/>
          </p:nvPr>
        </p:nvSpPr>
        <p:spPr>
          <a:xfrm>
            <a:off x="1524000" y="2634335"/>
            <a:ext cx="9144000" cy="1076791"/>
          </a:xfrm>
        </p:spPr>
        <p:txBody>
          <a:bodyPr>
            <a:normAutofit fontScale="90000"/>
          </a:bodyPr>
          <a:lstStyle/>
          <a:p>
            <a:br>
              <a:rPr lang="en-CA" b="1" i="1" dirty="0"/>
            </a:br>
            <a:r>
              <a:rPr lang="en-CA" sz="5300" b="1" i="1" dirty="0"/>
              <a:t>Duty to Report</a:t>
            </a:r>
            <a:endParaRPr lang="en-CA" dirty="0"/>
          </a:p>
        </p:txBody>
      </p:sp>
      <p:sp>
        <p:nvSpPr>
          <p:cNvPr id="5" name="Subtitle 4">
            <a:extLst>
              <a:ext uri="{FF2B5EF4-FFF2-40B4-BE49-F238E27FC236}">
                <a16:creationId xmlns:a16="http://schemas.microsoft.com/office/drawing/2014/main" id="{7C902581-5C53-4D1A-AFAE-818B3D9DFAF7}"/>
              </a:ext>
            </a:extLst>
          </p:cNvPr>
          <p:cNvSpPr>
            <a:spLocks noGrp="1"/>
          </p:cNvSpPr>
          <p:nvPr>
            <p:ph type="subTitle" idx="1"/>
          </p:nvPr>
        </p:nvSpPr>
        <p:spPr/>
        <p:txBody>
          <a:bodyPr/>
          <a:lstStyle/>
          <a:p>
            <a:endParaRPr lang="en-CA" sz="3200" dirty="0"/>
          </a:p>
          <a:p>
            <a:endParaRPr lang="en-CA" dirty="0"/>
          </a:p>
        </p:txBody>
      </p:sp>
    </p:spTree>
    <p:extLst>
      <p:ext uri="{BB962C8B-B14F-4D97-AF65-F5344CB8AC3E}">
        <p14:creationId xmlns:p14="http://schemas.microsoft.com/office/powerpoint/2010/main" val="3198575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C000B-C400-4B9A-A992-7624747A5B44}"/>
              </a:ext>
            </a:extLst>
          </p:cNvPr>
          <p:cNvSpPr>
            <a:spLocks noGrp="1"/>
          </p:cNvSpPr>
          <p:nvPr>
            <p:ph type="title"/>
          </p:nvPr>
        </p:nvSpPr>
        <p:spPr/>
        <p:txBody>
          <a:bodyPr/>
          <a:lstStyle/>
          <a:p>
            <a:r>
              <a:rPr lang="en-CA" b="1" dirty="0"/>
              <a:t>Duty to Report</a:t>
            </a:r>
          </a:p>
        </p:txBody>
      </p:sp>
      <p:sp>
        <p:nvSpPr>
          <p:cNvPr id="3" name="Content Placeholder 2">
            <a:extLst>
              <a:ext uri="{FF2B5EF4-FFF2-40B4-BE49-F238E27FC236}">
                <a16:creationId xmlns:a16="http://schemas.microsoft.com/office/drawing/2014/main" id="{0C77C09F-BEFA-4A50-ABFA-3F2B709444C9}"/>
              </a:ext>
            </a:extLst>
          </p:cNvPr>
          <p:cNvSpPr>
            <a:spLocks noGrp="1"/>
          </p:cNvSpPr>
          <p:nvPr>
            <p:ph idx="1"/>
          </p:nvPr>
        </p:nvSpPr>
        <p:spPr>
          <a:xfrm>
            <a:off x="838199" y="1525179"/>
            <a:ext cx="10515600" cy="4351338"/>
          </a:xfrm>
        </p:spPr>
        <p:txBody>
          <a:bodyPr>
            <a:normAutofit/>
          </a:bodyPr>
          <a:lstStyle/>
          <a:p>
            <a:r>
              <a:rPr lang="en-US" dirty="0"/>
              <a:t>Statutory duty on </a:t>
            </a:r>
            <a:r>
              <a:rPr lang="en-CA" dirty="0"/>
              <a:t>a registrant </a:t>
            </a:r>
            <a:r>
              <a:rPr lang="en-US" dirty="0"/>
              <a:t>to promptly report another registrant to a regulatory body when certain (s. 58) conditions met </a:t>
            </a:r>
          </a:p>
          <a:p>
            <a:r>
              <a:rPr lang="en-US" dirty="0"/>
              <a:t>Duty extends to employers or partners of registrants</a:t>
            </a:r>
          </a:p>
          <a:p>
            <a:r>
              <a:rPr lang="en-US" dirty="0"/>
              <a:t>Focus on significant harm to the environment or to the health or safety of the public</a:t>
            </a:r>
          </a:p>
          <a:p>
            <a:r>
              <a:rPr lang="en-US" dirty="0"/>
              <a:t>Reprisal protection</a:t>
            </a:r>
          </a:p>
          <a:p>
            <a:r>
              <a:rPr lang="en-US" dirty="0"/>
              <a:t>Duty to report guidance available: </a:t>
            </a:r>
            <a:r>
              <a:rPr lang="en-US" dirty="0">
                <a:hlinkClick r:id="rId3"/>
              </a:rPr>
              <a:t>Duty to Report to Regulatory Bodies | Office of Professional Governance (professionalgovernancebc.ca)</a:t>
            </a:r>
            <a:endParaRPr lang="en-US" dirty="0"/>
          </a:p>
        </p:txBody>
      </p:sp>
    </p:spTree>
    <p:extLst>
      <p:ext uri="{BB962C8B-B14F-4D97-AF65-F5344CB8AC3E}">
        <p14:creationId xmlns:p14="http://schemas.microsoft.com/office/powerpoint/2010/main" val="218994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422E2A-7651-A398-8B28-D7DA98408DA6}"/>
              </a:ext>
            </a:extLst>
          </p:cNvPr>
          <p:cNvPicPr>
            <a:picLocks noChangeAspect="1"/>
          </p:cNvPicPr>
          <p:nvPr/>
        </p:nvPicPr>
        <p:blipFill>
          <a:blip r:embed="rId2"/>
          <a:stretch>
            <a:fillRect/>
          </a:stretch>
        </p:blipFill>
        <p:spPr>
          <a:xfrm>
            <a:off x="1959429" y="79877"/>
            <a:ext cx="8180220" cy="5630142"/>
          </a:xfrm>
          <a:prstGeom prst="rect">
            <a:avLst/>
          </a:prstGeom>
        </p:spPr>
      </p:pic>
      <p:sp>
        <p:nvSpPr>
          <p:cNvPr id="8" name="Rectangle 7">
            <a:extLst>
              <a:ext uri="{FF2B5EF4-FFF2-40B4-BE49-F238E27FC236}">
                <a16:creationId xmlns:a16="http://schemas.microsoft.com/office/drawing/2014/main" id="{7A18609F-3880-48C6-2820-BBD409C956F5}"/>
              </a:ext>
            </a:extLst>
          </p:cNvPr>
          <p:cNvSpPr/>
          <p:nvPr/>
        </p:nvSpPr>
        <p:spPr>
          <a:xfrm>
            <a:off x="2552112" y="3622443"/>
            <a:ext cx="2153814" cy="278399"/>
          </a:xfrm>
          <a:prstGeom prst="rect">
            <a:avLst/>
          </a:prstGeom>
          <a:solidFill>
            <a:srgbClr val="FFFF00">
              <a:alpha val="30980"/>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495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C4BDBE-2BF8-62C0-8BF7-070BD6C05F20}"/>
              </a:ext>
            </a:extLst>
          </p:cNvPr>
          <p:cNvPicPr>
            <a:picLocks noChangeAspect="1"/>
          </p:cNvPicPr>
          <p:nvPr/>
        </p:nvPicPr>
        <p:blipFill>
          <a:blip r:embed="rId3"/>
          <a:stretch>
            <a:fillRect/>
          </a:stretch>
        </p:blipFill>
        <p:spPr>
          <a:xfrm>
            <a:off x="4149197" y="427441"/>
            <a:ext cx="3893605" cy="4965558"/>
          </a:xfrm>
          <a:prstGeom prst="rect">
            <a:avLst/>
          </a:prstGeom>
        </p:spPr>
      </p:pic>
      <p:grpSp>
        <p:nvGrpSpPr>
          <p:cNvPr id="3" name="Group 2">
            <a:extLst>
              <a:ext uri="{FF2B5EF4-FFF2-40B4-BE49-F238E27FC236}">
                <a16:creationId xmlns:a16="http://schemas.microsoft.com/office/drawing/2014/main" id="{1411082C-5439-2D2D-3630-91C8F4F1A11C}"/>
              </a:ext>
            </a:extLst>
          </p:cNvPr>
          <p:cNvGrpSpPr/>
          <p:nvPr/>
        </p:nvGrpSpPr>
        <p:grpSpPr>
          <a:xfrm>
            <a:off x="8161355" y="2031317"/>
            <a:ext cx="3502132" cy="2000634"/>
            <a:chOff x="8689868" y="3639189"/>
            <a:chExt cx="3502132" cy="2000634"/>
          </a:xfrm>
        </p:grpSpPr>
        <p:sp>
          <p:nvSpPr>
            <p:cNvPr id="2" name="Rectangle 1">
              <a:extLst>
                <a:ext uri="{FF2B5EF4-FFF2-40B4-BE49-F238E27FC236}">
                  <a16:creationId xmlns:a16="http://schemas.microsoft.com/office/drawing/2014/main" id="{93D29DFE-224A-6E3C-5008-8B2BC088B726}"/>
                </a:ext>
              </a:extLst>
            </p:cNvPr>
            <p:cNvSpPr/>
            <p:nvPr/>
          </p:nvSpPr>
          <p:spPr>
            <a:xfrm>
              <a:off x="8689868" y="3639189"/>
              <a:ext cx="3502132" cy="20006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4FE6060-63FB-A12D-2916-C377753219EE}"/>
                </a:ext>
              </a:extLst>
            </p:cNvPr>
            <p:cNvPicPr>
              <a:picLocks noChangeAspect="1"/>
            </p:cNvPicPr>
            <p:nvPr/>
          </p:nvPicPr>
          <p:blipFill>
            <a:blip r:embed="rId4"/>
            <a:stretch>
              <a:fillRect/>
            </a:stretch>
          </p:blipFill>
          <p:spPr>
            <a:xfrm>
              <a:off x="8808419" y="3717116"/>
              <a:ext cx="3265029" cy="1844780"/>
            </a:xfrm>
            <a:prstGeom prst="rect">
              <a:avLst/>
            </a:prstGeom>
          </p:spPr>
        </p:pic>
      </p:grpSp>
      <p:sp>
        <p:nvSpPr>
          <p:cNvPr id="4" name="Rectangle 3">
            <a:extLst>
              <a:ext uri="{FF2B5EF4-FFF2-40B4-BE49-F238E27FC236}">
                <a16:creationId xmlns:a16="http://schemas.microsoft.com/office/drawing/2014/main" id="{AF8F0DE7-D428-3A3F-C35B-BD379836292F}"/>
              </a:ext>
            </a:extLst>
          </p:cNvPr>
          <p:cNvSpPr/>
          <p:nvPr/>
        </p:nvSpPr>
        <p:spPr>
          <a:xfrm>
            <a:off x="373043" y="619829"/>
            <a:ext cx="3657601" cy="45106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43BEF8B-4DAB-E2C9-CAB8-36756CDCE2BF}"/>
              </a:ext>
            </a:extLst>
          </p:cNvPr>
          <p:cNvPicPr>
            <a:picLocks noChangeAspect="1"/>
          </p:cNvPicPr>
          <p:nvPr/>
        </p:nvPicPr>
        <p:blipFill>
          <a:blip r:embed="rId5"/>
          <a:stretch>
            <a:fillRect/>
          </a:stretch>
        </p:blipFill>
        <p:spPr>
          <a:xfrm>
            <a:off x="500055" y="734801"/>
            <a:ext cx="3436529" cy="1938631"/>
          </a:xfrm>
          <a:prstGeom prst="rect">
            <a:avLst/>
          </a:prstGeom>
        </p:spPr>
      </p:pic>
      <p:pic>
        <p:nvPicPr>
          <p:cNvPr id="7" name="Picture 6">
            <a:extLst>
              <a:ext uri="{FF2B5EF4-FFF2-40B4-BE49-F238E27FC236}">
                <a16:creationId xmlns:a16="http://schemas.microsoft.com/office/drawing/2014/main" id="{A9DE13A7-098C-8A9D-9667-6A8DCFEE481C}"/>
              </a:ext>
            </a:extLst>
          </p:cNvPr>
          <p:cNvPicPr>
            <a:picLocks noChangeAspect="1"/>
          </p:cNvPicPr>
          <p:nvPr/>
        </p:nvPicPr>
        <p:blipFill>
          <a:blip r:embed="rId6"/>
          <a:stretch>
            <a:fillRect/>
          </a:stretch>
        </p:blipFill>
        <p:spPr>
          <a:xfrm>
            <a:off x="500055" y="2910220"/>
            <a:ext cx="3436529" cy="1957780"/>
          </a:xfrm>
          <a:prstGeom prst="rect">
            <a:avLst/>
          </a:prstGeom>
        </p:spPr>
      </p:pic>
    </p:spTree>
    <p:extLst>
      <p:ext uri="{BB962C8B-B14F-4D97-AF65-F5344CB8AC3E}">
        <p14:creationId xmlns:p14="http://schemas.microsoft.com/office/powerpoint/2010/main" val="959685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822ED0-722D-FB37-915F-586A063C1844}"/>
              </a:ext>
            </a:extLst>
          </p:cNvPr>
          <p:cNvSpPr>
            <a:spLocks noGrp="1"/>
          </p:cNvSpPr>
          <p:nvPr>
            <p:ph idx="1"/>
          </p:nvPr>
        </p:nvSpPr>
        <p:spPr/>
        <p:txBody>
          <a:bodyPr/>
          <a:lstStyle/>
          <a:p>
            <a:pPr algn="ctr"/>
            <a:endParaRPr lang="en-CA" dirty="0"/>
          </a:p>
          <a:p>
            <a:pPr marL="0" indent="0" algn="ctr">
              <a:buNone/>
            </a:pPr>
            <a:endParaRPr lang="en-CA" dirty="0"/>
          </a:p>
          <a:p>
            <a:pPr marL="0" indent="0" algn="ctr">
              <a:buNone/>
            </a:pPr>
            <a:r>
              <a:rPr lang="en-CA" sz="6000" i="1" dirty="0">
                <a:solidFill>
                  <a:srgbClr val="002060"/>
                </a:solidFill>
              </a:rPr>
              <a:t>Questions?</a:t>
            </a:r>
          </a:p>
        </p:txBody>
      </p:sp>
    </p:spTree>
    <p:extLst>
      <p:ext uri="{BB962C8B-B14F-4D97-AF65-F5344CB8AC3E}">
        <p14:creationId xmlns:p14="http://schemas.microsoft.com/office/powerpoint/2010/main" val="176407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CEE7-EDB7-4D85-92B0-4E5EDACE2DE8}"/>
              </a:ext>
            </a:extLst>
          </p:cNvPr>
          <p:cNvSpPr>
            <a:spLocks noGrp="1"/>
          </p:cNvSpPr>
          <p:nvPr>
            <p:ph type="title"/>
          </p:nvPr>
        </p:nvSpPr>
        <p:spPr/>
        <p:txBody>
          <a:bodyPr/>
          <a:lstStyle/>
          <a:p>
            <a:r>
              <a:rPr lang="en-CA" dirty="0"/>
              <a:t>Contact</a:t>
            </a:r>
          </a:p>
        </p:txBody>
      </p:sp>
      <p:sp>
        <p:nvSpPr>
          <p:cNvPr id="3" name="Content Placeholder 2">
            <a:extLst>
              <a:ext uri="{FF2B5EF4-FFF2-40B4-BE49-F238E27FC236}">
                <a16:creationId xmlns:a16="http://schemas.microsoft.com/office/drawing/2014/main" id="{9C05E7DD-EEBD-4D3B-ACB4-D368CA418764}"/>
              </a:ext>
            </a:extLst>
          </p:cNvPr>
          <p:cNvSpPr>
            <a:spLocks noGrp="1"/>
          </p:cNvSpPr>
          <p:nvPr>
            <p:ph idx="1"/>
          </p:nvPr>
        </p:nvSpPr>
        <p:spPr>
          <a:xfrm>
            <a:off x="838201" y="1563571"/>
            <a:ext cx="10515600" cy="4351338"/>
          </a:xfrm>
        </p:spPr>
        <p:txBody>
          <a:bodyPr/>
          <a:lstStyle/>
          <a:p>
            <a:endParaRPr lang="en-CA" sz="2800" dirty="0">
              <a:hlinkClick r:id="" action="ppaction://noaction"/>
            </a:endParaRPr>
          </a:p>
          <a:p>
            <a:pPr marL="0" indent="0">
              <a:buNone/>
            </a:pPr>
            <a:r>
              <a:rPr lang="en-CA" sz="2800" dirty="0">
                <a:hlinkClick r:id="" action="ppaction://noaction"/>
              </a:rPr>
              <a:t>Website: https://professionalgovernancebc.ca/</a:t>
            </a:r>
            <a:endParaRPr lang="en-CA" sz="2800" dirty="0"/>
          </a:p>
          <a:p>
            <a:pPr marL="0" indent="0">
              <a:buNone/>
            </a:pPr>
            <a:r>
              <a:rPr lang="en-CA" sz="2800" dirty="0"/>
              <a:t>Phone number: 1 (236) 478 1940</a:t>
            </a:r>
          </a:p>
          <a:p>
            <a:pPr marL="0" indent="0">
              <a:buNone/>
            </a:pPr>
            <a:r>
              <a:rPr lang="en-CA" sz="2800" dirty="0">
                <a:hlinkClick r:id="rId3"/>
              </a:rPr>
              <a:t>Email: OSPGEnquiries@gov.bc.ca</a:t>
            </a:r>
            <a:r>
              <a:rPr lang="en-CA" sz="2800" dirty="0"/>
              <a:t>  </a:t>
            </a:r>
          </a:p>
          <a:p>
            <a:endParaRPr lang="en-CA" dirty="0"/>
          </a:p>
        </p:txBody>
      </p:sp>
    </p:spTree>
    <p:extLst>
      <p:ext uri="{BB962C8B-B14F-4D97-AF65-F5344CB8AC3E}">
        <p14:creationId xmlns:p14="http://schemas.microsoft.com/office/powerpoint/2010/main" val="2687358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EE540-696F-080C-03A8-69A1C2A91502}"/>
              </a:ext>
            </a:extLst>
          </p:cNvPr>
          <p:cNvSpPr>
            <a:spLocks noGrp="1"/>
          </p:cNvSpPr>
          <p:nvPr>
            <p:ph type="title"/>
          </p:nvPr>
        </p:nvSpPr>
        <p:spPr/>
        <p:txBody>
          <a:bodyPr/>
          <a:lstStyle/>
          <a:p>
            <a:r>
              <a:rPr lang="en-CA" b="1" dirty="0"/>
              <a:t>Learning objectives</a:t>
            </a:r>
          </a:p>
        </p:txBody>
      </p:sp>
      <p:sp>
        <p:nvSpPr>
          <p:cNvPr id="3" name="Content Placeholder 2">
            <a:extLst>
              <a:ext uri="{FF2B5EF4-FFF2-40B4-BE49-F238E27FC236}">
                <a16:creationId xmlns:a16="http://schemas.microsoft.com/office/drawing/2014/main" id="{A916435C-B2E7-FE43-D890-7E83BD68C940}"/>
              </a:ext>
            </a:extLst>
          </p:cNvPr>
          <p:cNvSpPr>
            <a:spLocks noGrp="1"/>
          </p:cNvSpPr>
          <p:nvPr>
            <p:ph idx="1"/>
          </p:nvPr>
        </p:nvSpPr>
        <p:spPr>
          <a:xfrm>
            <a:off x="838201" y="1622030"/>
            <a:ext cx="10515600" cy="4351338"/>
          </a:xfrm>
        </p:spPr>
        <p:txBody>
          <a:bodyPr/>
          <a:lstStyle/>
          <a:p>
            <a:r>
              <a:rPr lang="en-CA" dirty="0"/>
              <a:t>What is the </a:t>
            </a:r>
            <a:r>
              <a:rPr lang="en-CA" i="1" dirty="0"/>
              <a:t>Professional Governance Act </a:t>
            </a:r>
            <a:r>
              <a:rPr lang="en-CA" dirty="0"/>
              <a:t>(PGA)?</a:t>
            </a:r>
          </a:p>
          <a:p>
            <a:r>
              <a:rPr lang="en-CA" dirty="0"/>
              <a:t>OSPG responsibilities</a:t>
            </a:r>
          </a:p>
          <a:p>
            <a:r>
              <a:rPr lang="en-CA" dirty="0"/>
              <a:t>Regulated and reserved practice</a:t>
            </a:r>
          </a:p>
          <a:p>
            <a:r>
              <a:rPr lang="en-CA" dirty="0"/>
              <a:t>Duty to report</a:t>
            </a:r>
          </a:p>
          <a:p>
            <a:endParaRPr lang="en-CA" dirty="0"/>
          </a:p>
          <a:p>
            <a:endParaRPr lang="en-CA" dirty="0"/>
          </a:p>
        </p:txBody>
      </p:sp>
    </p:spTree>
    <p:extLst>
      <p:ext uri="{BB962C8B-B14F-4D97-AF65-F5344CB8AC3E}">
        <p14:creationId xmlns:p14="http://schemas.microsoft.com/office/powerpoint/2010/main" val="338141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22AC41-C383-45E6-BD7D-578A4A85417D}"/>
              </a:ext>
            </a:extLst>
          </p:cNvPr>
          <p:cNvSpPr>
            <a:spLocks noGrp="1"/>
          </p:cNvSpPr>
          <p:nvPr>
            <p:ph type="ctrTitle"/>
          </p:nvPr>
        </p:nvSpPr>
        <p:spPr>
          <a:xfrm>
            <a:off x="1523999" y="1805102"/>
            <a:ext cx="9144000" cy="2345719"/>
          </a:xfrm>
        </p:spPr>
        <p:txBody>
          <a:bodyPr>
            <a:normAutofit fontScale="90000"/>
          </a:bodyPr>
          <a:lstStyle/>
          <a:p>
            <a:br>
              <a:rPr lang="en-CA" b="1" i="1" dirty="0"/>
            </a:br>
            <a:br>
              <a:rPr lang="en-CA" b="1" i="1" dirty="0"/>
            </a:br>
            <a:r>
              <a:rPr lang="en-CA" b="1" i="1" dirty="0"/>
              <a:t>Professional Governance Act and the Office of the Superintendent of Professional Governance</a:t>
            </a:r>
            <a:endParaRPr lang="en-CA" b="1" dirty="0"/>
          </a:p>
        </p:txBody>
      </p:sp>
      <p:sp>
        <p:nvSpPr>
          <p:cNvPr id="5" name="Subtitle 4">
            <a:extLst>
              <a:ext uri="{FF2B5EF4-FFF2-40B4-BE49-F238E27FC236}">
                <a16:creationId xmlns:a16="http://schemas.microsoft.com/office/drawing/2014/main" id="{7C902581-5C53-4D1A-AFAE-818B3D9DFAF7}"/>
              </a:ext>
            </a:extLst>
          </p:cNvPr>
          <p:cNvSpPr>
            <a:spLocks noGrp="1"/>
          </p:cNvSpPr>
          <p:nvPr>
            <p:ph type="subTitle" idx="1"/>
          </p:nvPr>
        </p:nvSpPr>
        <p:spPr/>
        <p:txBody>
          <a:bodyPr/>
          <a:lstStyle/>
          <a:p>
            <a:endParaRPr lang="en-CA" sz="3200" dirty="0"/>
          </a:p>
          <a:p>
            <a:endParaRPr lang="en-CA" dirty="0"/>
          </a:p>
        </p:txBody>
      </p:sp>
    </p:spTree>
    <p:extLst>
      <p:ext uri="{BB962C8B-B14F-4D97-AF65-F5344CB8AC3E}">
        <p14:creationId xmlns:p14="http://schemas.microsoft.com/office/powerpoint/2010/main" val="2174414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1034F-66F4-0EE9-3EED-937FEF9821FA}"/>
              </a:ext>
            </a:extLst>
          </p:cNvPr>
          <p:cNvSpPr>
            <a:spLocks noGrp="1"/>
          </p:cNvSpPr>
          <p:nvPr>
            <p:ph type="title"/>
          </p:nvPr>
        </p:nvSpPr>
        <p:spPr/>
        <p:txBody>
          <a:bodyPr/>
          <a:lstStyle/>
          <a:p>
            <a:r>
              <a:rPr lang="en-CA" b="1" i="1" dirty="0"/>
              <a:t>Professional Governance Act</a:t>
            </a:r>
          </a:p>
        </p:txBody>
      </p:sp>
      <p:sp>
        <p:nvSpPr>
          <p:cNvPr id="4" name="Content Placeholder 3">
            <a:extLst>
              <a:ext uri="{FF2B5EF4-FFF2-40B4-BE49-F238E27FC236}">
                <a16:creationId xmlns:a16="http://schemas.microsoft.com/office/drawing/2014/main" id="{7D60ACA2-E49E-523B-6958-8DA578D056EB}"/>
              </a:ext>
            </a:extLst>
          </p:cNvPr>
          <p:cNvSpPr>
            <a:spLocks noGrp="1"/>
          </p:cNvSpPr>
          <p:nvPr>
            <p:ph sz="half" idx="2"/>
          </p:nvPr>
        </p:nvSpPr>
        <p:spPr>
          <a:xfrm>
            <a:off x="4034119" y="1825625"/>
            <a:ext cx="7319682" cy="3736079"/>
          </a:xfrm>
        </p:spPr>
        <p:txBody>
          <a:bodyPr>
            <a:normAutofit fontScale="92500" lnSpcReduction="10000"/>
          </a:bodyPr>
          <a:lstStyle/>
          <a:p>
            <a:pPr marL="0" indent="0">
              <a:buNone/>
            </a:pPr>
            <a:r>
              <a:rPr lang="en-US" sz="2400" b="1" dirty="0"/>
              <a:t>2018 Professional Reliance Review</a:t>
            </a:r>
          </a:p>
          <a:p>
            <a:r>
              <a:rPr lang="en-US" sz="2200" dirty="0"/>
              <a:t>121 recommendations</a:t>
            </a:r>
          </a:p>
          <a:p>
            <a:r>
              <a:rPr lang="en-US" sz="2200" dirty="0"/>
              <a:t>Two governance recommendations:</a:t>
            </a:r>
          </a:p>
          <a:p>
            <a:pPr lvl="1"/>
            <a:r>
              <a:rPr lang="en-US" sz="2000" dirty="0"/>
              <a:t>Establish an oversight office</a:t>
            </a:r>
          </a:p>
          <a:p>
            <a:pPr lvl="1"/>
            <a:r>
              <a:rPr lang="en-US" sz="2000" dirty="0"/>
              <a:t>Standardize key elements of professional governance through an “umbrella” statute to govern professions</a:t>
            </a:r>
          </a:p>
          <a:p>
            <a:pPr marL="0" indent="0">
              <a:buNone/>
            </a:pPr>
            <a:r>
              <a:rPr lang="en-CA" sz="2400" b="1" dirty="0"/>
              <a:t>PGA provides common governance framework for six regulatory bodies; ability to add more</a:t>
            </a:r>
          </a:p>
          <a:p>
            <a:pPr marL="0" indent="0">
              <a:buNone/>
            </a:pPr>
            <a:r>
              <a:rPr lang="en-CA" sz="2400" b="1" dirty="0"/>
              <a:t>PGA fully in force February 2021</a:t>
            </a:r>
          </a:p>
          <a:p>
            <a:pPr marL="0" indent="0">
              <a:buNone/>
            </a:pPr>
            <a:r>
              <a:rPr lang="en-CA" sz="2400" b="1" dirty="0"/>
              <a:t>Key principles: public interest; protection of </a:t>
            </a:r>
            <a:r>
              <a:rPr lang="en-US" sz="2400" b="1" dirty="0"/>
              <a:t>environment, health and safety of the public</a:t>
            </a:r>
            <a:endParaRPr lang="en-CA" sz="2400" b="1" dirty="0"/>
          </a:p>
          <a:p>
            <a:pPr marL="0" indent="0">
              <a:buNone/>
            </a:pPr>
            <a:endParaRPr lang="en-CA" sz="2400" b="1" dirty="0"/>
          </a:p>
        </p:txBody>
      </p:sp>
      <p:pic>
        <p:nvPicPr>
          <p:cNvPr id="5" name="Content Placeholder 7">
            <a:extLst>
              <a:ext uri="{FF2B5EF4-FFF2-40B4-BE49-F238E27FC236}">
                <a16:creationId xmlns:a16="http://schemas.microsoft.com/office/drawing/2014/main" id="{E7402A1A-9D98-4FD7-E9BE-FBCE8CB0EC2F}"/>
              </a:ext>
            </a:extLst>
          </p:cNvPr>
          <p:cNvPicPr>
            <a:picLocks noGrp="1" noChangeAspect="1"/>
          </p:cNvPicPr>
          <p:nvPr>
            <p:ph sz="half" idx="1"/>
          </p:nvPr>
        </p:nvPicPr>
        <p:blipFill>
          <a:blip r:embed="rId2"/>
          <a:stretch>
            <a:fillRect/>
          </a:stretch>
        </p:blipFill>
        <p:spPr>
          <a:xfrm>
            <a:off x="771556" y="1825626"/>
            <a:ext cx="2809834" cy="3628502"/>
          </a:xfrm>
          <a:prstGeom prst="rect">
            <a:avLst/>
          </a:prstGeom>
        </p:spPr>
      </p:pic>
    </p:spTree>
    <p:extLst>
      <p:ext uri="{BB962C8B-B14F-4D97-AF65-F5344CB8AC3E}">
        <p14:creationId xmlns:p14="http://schemas.microsoft.com/office/powerpoint/2010/main" val="4160161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A8E7B-5493-62CF-1323-92B697502AEB}"/>
              </a:ext>
            </a:extLst>
          </p:cNvPr>
          <p:cNvSpPr>
            <a:spLocks noGrp="1"/>
          </p:cNvSpPr>
          <p:nvPr>
            <p:ph type="title"/>
          </p:nvPr>
        </p:nvSpPr>
        <p:spPr>
          <a:xfrm>
            <a:off x="838201" y="365129"/>
            <a:ext cx="10515600" cy="882758"/>
          </a:xfrm>
        </p:spPr>
        <p:txBody>
          <a:bodyPr/>
          <a:lstStyle/>
          <a:p>
            <a:r>
              <a:rPr lang="en-CA" b="1" dirty="0"/>
              <a:t>OSPG duties and responsibilities</a:t>
            </a:r>
          </a:p>
        </p:txBody>
      </p:sp>
      <p:sp>
        <p:nvSpPr>
          <p:cNvPr id="4" name="Content Placeholder 3">
            <a:extLst>
              <a:ext uri="{FF2B5EF4-FFF2-40B4-BE49-F238E27FC236}">
                <a16:creationId xmlns:a16="http://schemas.microsoft.com/office/drawing/2014/main" id="{77B44C78-810B-CE83-A469-AC3D4503ABE2}"/>
              </a:ext>
            </a:extLst>
          </p:cNvPr>
          <p:cNvSpPr>
            <a:spLocks noGrp="1"/>
          </p:cNvSpPr>
          <p:nvPr>
            <p:ph sz="half" idx="1"/>
          </p:nvPr>
        </p:nvSpPr>
        <p:spPr>
          <a:xfrm>
            <a:off x="838200" y="1613647"/>
            <a:ext cx="5181600" cy="4563316"/>
          </a:xfrm>
        </p:spPr>
        <p:txBody>
          <a:bodyPr/>
          <a:lstStyle/>
          <a:p>
            <a:pPr marL="0" indent="0">
              <a:buNone/>
            </a:pPr>
            <a:r>
              <a:rPr lang="en-CA" dirty="0">
                <a:solidFill>
                  <a:srgbClr val="0070C0"/>
                </a:solidFill>
              </a:rPr>
              <a:t>OSPG functions include…</a:t>
            </a:r>
          </a:p>
          <a:p>
            <a:pPr>
              <a:buFont typeface="Wingdings" panose="05000000000000000000" pitchFamily="2" charset="2"/>
              <a:buChar char="ü"/>
            </a:pPr>
            <a:r>
              <a:rPr lang="en-CA" dirty="0"/>
              <a:t>Audits, investigations into systemic and general matters </a:t>
            </a:r>
          </a:p>
          <a:p>
            <a:pPr>
              <a:buFont typeface="Wingdings" panose="05000000000000000000" pitchFamily="2" charset="2"/>
              <a:buChar char="ü"/>
            </a:pPr>
            <a:r>
              <a:rPr lang="en-CA" dirty="0"/>
              <a:t>Guidance, monitoring to ensure PGA regulatory bodies act in the public interest</a:t>
            </a:r>
          </a:p>
          <a:p>
            <a:pPr>
              <a:buFont typeface="Wingdings" panose="05000000000000000000" pitchFamily="2" charset="2"/>
              <a:buChar char="ü"/>
            </a:pPr>
            <a:r>
              <a:rPr lang="en-CA" dirty="0"/>
              <a:t>Central point-of-contact for PGA regulatory bodies &amp; gov’t ministries</a:t>
            </a:r>
          </a:p>
          <a:p>
            <a:pPr>
              <a:buFont typeface="Wingdings" panose="05000000000000000000" pitchFamily="2" charset="2"/>
              <a:buChar char="ü"/>
            </a:pPr>
            <a:endParaRPr lang="en-CA" dirty="0"/>
          </a:p>
          <a:p>
            <a:pPr>
              <a:buFont typeface="Wingdings" panose="05000000000000000000" pitchFamily="2" charset="2"/>
              <a:buChar char="ü"/>
            </a:pPr>
            <a:endParaRPr lang="en-CA" dirty="0"/>
          </a:p>
        </p:txBody>
      </p:sp>
      <p:sp>
        <p:nvSpPr>
          <p:cNvPr id="5" name="Content Placeholder 4">
            <a:extLst>
              <a:ext uri="{FF2B5EF4-FFF2-40B4-BE49-F238E27FC236}">
                <a16:creationId xmlns:a16="http://schemas.microsoft.com/office/drawing/2014/main" id="{37D90252-A77E-A408-5834-056CD8AC7B1B}"/>
              </a:ext>
            </a:extLst>
          </p:cNvPr>
          <p:cNvSpPr>
            <a:spLocks noGrp="1"/>
          </p:cNvSpPr>
          <p:nvPr>
            <p:ph sz="half" idx="2"/>
          </p:nvPr>
        </p:nvSpPr>
        <p:spPr>
          <a:xfrm>
            <a:off x="6172200" y="1613647"/>
            <a:ext cx="5181600" cy="4563316"/>
          </a:xfrm>
        </p:spPr>
        <p:txBody>
          <a:bodyPr/>
          <a:lstStyle/>
          <a:p>
            <a:pPr marL="0" indent="0">
              <a:buNone/>
            </a:pPr>
            <a:r>
              <a:rPr lang="en-CA" dirty="0">
                <a:solidFill>
                  <a:srgbClr val="0070C0"/>
                </a:solidFill>
              </a:rPr>
              <a:t>OSPG does not…</a:t>
            </a:r>
          </a:p>
          <a:p>
            <a:pPr>
              <a:buBlip>
                <a:blip r:embed="rId2">
                  <a:extLst>
                    <a:ext uri="{96DAC541-7B7A-43D3-8B79-37D633B846F1}">
                      <asvg:svgBlip xmlns:asvg="http://schemas.microsoft.com/office/drawing/2016/SVG/main" r:embed="rId3"/>
                    </a:ext>
                  </a:extLst>
                </a:blip>
              </a:buBlip>
            </a:pPr>
            <a:r>
              <a:rPr lang="en-CA" dirty="0"/>
              <a:t> </a:t>
            </a:r>
            <a:r>
              <a:rPr lang="en-US" dirty="0">
                <a:latin typeface="MyriadPro"/>
              </a:rPr>
              <a:t>O</a:t>
            </a:r>
            <a:r>
              <a:rPr lang="en-US" b="0" i="0" dirty="0">
                <a:effectLst/>
                <a:latin typeface="MyriadPro"/>
              </a:rPr>
              <a:t>versee individual registrants or professionals</a:t>
            </a:r>
          </a:p>
          <a:p>
            <a:pPr>
              <a:buBlip>
                <a:blip r:embed="rId2">
                  <a:extLst>
                    <a:ext uri="{96DAC541-7B7A-43D3-8B79-37D633B846F1}">
                      <asvg:svgBlip xmlns:asvg="http://schemas.microsoft.com/office/drawing/2016/SVG/main" r:embed="rId3"/>
                    </a:ext>
                  </a:extLst>
                </a:blip>
              </a:buBlip>
            </a:pPr>
            <a:r>
              <a:rPr lang="en-US" dirty="0">
                <a:latin typeface="MyriadPro"/>
              </a:rPr>
              <a:t> C</a:t>
            </a:r>
            <a:r>
              <a:rPr lang="en-US" b="0" i="0" dirty="0">
                <a:effectLst/>
                <a:latin typeface="MyriadPro"/>
              </a:rPr>
              <a:t>arry out the duties or functions of regulatory bodies</a:t>
            </a:r>
          </a:p>
          <a:p>
            <a:pPr>
              <a:buBlip>
                <a:blip r:embed="rId2">
                  <a:extLst>
                    <a:ext uri="{96DAC541-7B7A-43D3-8B79-37D633B846F1}">
                      <asvg:svgBlip xmlns:asvg="http://schemas.microsoft.com/office/drawing/2016/SVG/main" r:embed="rId3"/>
                    </a:ext>
                  </a:extLst>
                </a:blip>
              </a:buBlip>
            </a:pPr>
            <a:r>
              <a:rPr lang="en-US" dirty="0">
                <a:latin typeface="MyriadPro"/>
              </a:rPr>
              <a:t> Conduct appeals or reconsiderations of regulatory body decisions</a:t>
            </a:r>
            <a:endParaRPr lang="en-CA" dirty="0"/>
          </a:p>
        </p:txBody>
      </p:sp>
    </p:spTree>
    <p:extLst>
      <p:ext uri="{BB962C8B-B14F-4D97-AF65-F5344CB8AC3E}">
        <p14:creationId xmlns:p14="http://schemas.microsoft.com/office/powerpoint/2010/main" val="2298351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22AC41-C383-45E6-BD7D-578A4A85417D}"/>
              </a:ext>
            </a:extLst>
          </p:cNvPr>
          <p:cNvSpPr>
            <a:spLocks noGrp="1"/>
          </p:cNvSpPr>
          <p:nvPr>
            <p:ph type="ctrTitle"/>
          </p:nvPr>
        </p:nvSpPr>
        <p:spPr>
          <a:xfrm>
            <a:off x="1524000" y="2405740"/>
            <a:ext cx="9144000" cy="1109448"/>
          </a:xfrm>
        </p:spPr>
        <p:txBody>
          <a:bodyPr>
            <a:normAutofit/>
          </a:bodyPr>
          <a:lstStyle/>
          <a:p>
            <a:r>
              <a:rPr lang="en-CA" sz="5300" b="1" i="1" dirty="0"/>
              <a:t>Practice Rights Framework</a:t>
            </a:r>
            <a:endParaRPr lang="en-CA" dirty="0"/>
          </a:p>
        </p:txBody>
      </p:sp>
      <p:sp>
        <p:nvSpPr>
          <p:cNvPr id="5" name="Subtitle 4">
            <a:extLst>
              <a:ext uri="{FF2B5EF4-FFF2-40B4-BE49-F238E27FC236}">
                <a16:creationId xmlns:a16="http://schemas.microsoft.com/office/drawing/2014/main" id="{7C902581-5C53-4D1A-AFAE-818B3D9DFAF7}"/>
              </a:ext>
            </a:extLst>
          </p:cNvPr>
          <p:cNvSpPr>
            <a:spLocks noGrp="1"/>
          </p:cNvSpPr>
          <p:nvPr>
            <p:ph type="subTitle" idx="1"/>
          </p:nvPr>
        </p:nvSpPr>
        <p:spPr/>
        <p:txBody>
          <a:bodyPr/>
          <a:lstStyle/>
          <a:p>
            <a:endParaRPr lang="en-CA" sz="3200" dirty="0"/>
          </a:p>
          <a:p>
            <a:endParaRPr lang="en-CA" dirty="0"/>
          </a:p>
        </p:txBody>
      </p:sp>
    </p:spTree>
    <p:extLst>
      <p:ext uri="{BB962C8B-B14F-4D97-AF65-F5344CB8AC3E}">
        <p14:creationId xmlns:p14="http://schemas.microsoft.com/office/powerpoint/2010/main" val="4257679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183F-617A-6D5C-D082-00F2424B5D9E}"/>
              </a:ext>
            </a:extLst>
          </p:cNvPr>
          <p:cNvSpPr>
            <a:spLocks noGrp="1"/>
          </p:cNvSpPr>
          <p:nvPr>
            <p:ph type="title"/>
          </p:nvPr>
        </p:nvSpPr>
        <p:spPr/>
        <p:txBody>
          <a:bodyPr/>
          <a:lstStyle/>
          <a:p>
            <a:r>
              <a:rPr lang="en-CA" dirty="0"/>
              <a:t>Regulated and reserved practice</a:t>
            </a:r>
          </a:p>
        </p:txBody>
      </p:sp>
      <p:sp>
        <p:nvSpPr>
          <p:cNvPr id="3" name="Content Placeholder 2">
            <a:extLst>
              <a:ext uri="{FF2B5EF4-FFF2-40B4-BE49-F238E27FC236}">
                <a16:creationId xmlns:a16="http://schemas.microsoft.com/office/drawing/2014/main" id="{E1751D0A-57D0-F9CD-85D7-6A68DA545EAF}"/>
              </a:ext>
            </a:extLst>
          </p:cNvPr>
          <p:cNvSpPr>
            <a:spLocks noGrp="1"/>
          </p:cNvSpPr>
          <p:nvPr>
            <p:ph sz="half" idx="1"/>
          </p:nvPr>
        </p:nvSpPr>
        <p:spPr>
          <a:xfrm>
            <a:off x="838200" y="1825625"/>
            <a:ext cx="9844668" cy="4351338"/>
          </a:xfrm>
        </p:spPr>
        <p:txBody>
          <a:bodyPr/>
          <a:lstStyle/>
          <a:p>
            <a:pPr marL="0" indent="0">
              <a:buNone/>
            </a:pPr>
            <a:r>
              <a:rPr lang="en-CA" sz="3600" dirty="0">
                <a:effectLst/>
                <a:latin typeface="Calibri" panose="020F0502020204030204" pitchFamily="34" charset="0"/>
                <a:ea typeface="Times New Roman" panose="02020603050405020304" pitchFamily="18" charset="0"/>
              </a:rPr>
              <a:t>PGA definitions:</a:t>
            </a:r>
          </a:p>
          <a:p>
            <a:pPr marL="457200" lvl="1" indent="0">
              <a:buNone/>
            </a:pPr>
            <a:r>
              <a:rPr lang="en-US" sz="3200" dirty="0">
                <a:effectLst/>
                <a:latin typeface="Calibri" panose="020F0502020204030204" pitchFamily="34" charset="0"/>
                <a:ea typeface="Times New Roman" panose="02020603050405020304" pitchFamily="18" charset="0"/>
              </a:rPr>
              <a:t>"</a:t>
            </a:r>
            <a:r>
              <a:rPr lang="en-US" sz="3200" b="1" dirty="0">
                <a:effectLst/>
                <a:latin typeface="Calibri" panose="020F0502020204030204" pitchFamily="34" charset="0"/>
                <a:ea typeface="Times New Roman" panose="02020603050405020304" pitchFamily="18" charset="0"/>
              </a:rPr>
              <a:t>regulated practice</a:t>
            </a:r>
            <a:r>
              <a:rPr lang="en-US" sz="3200" dirty="0">
                <a:effectLst/>
                <a:latin typeface="Calibri" panose="020F0502020204030204" pitchFamily="34" charset="0"/>
                <a:ea typeface="Times New Roman" panose="02020603050405020304" pitchFamily="18" charset="0"/>
              </a:rPr>
              <a:t>" means the carrying on of a profession by a registrant of a regulatory body</a:t>
            </a:r>
          </a:p>
          <a:p>
            <a:pPr marL="457200" lvl="1" indent="0">
              <a:buNone/>
            </a:pPr>
            <a:endParaRPr lang="en-US" sz="3200" dirty="0">
              <a:effectLst/>
              <a:latin typeface="Calibri" panose="020F0502020204030204" pitchFamily="34" charset="0"/>
              <a:ea typeface="Times New Roman" panose="02020603050405020304" pitchFamily="18" charset="0"/>
            </a:endParaRPr>
          </a:p>
          <a:p>
            <a:pPr marL="457200" lvl="1" indent="0">
              <a:buNone/>
            </a:pPr>
            <a:r>
              <a:rPr lang="en-US" sz="3200" b="1" i="0" dirty="0">
                <a:solidFill>
                  <a:srgbClr val="000000"/>
                </a:solidFill>
                <a:effectLst/>
                <a:latin typeface="BCSans"/>
              </a:rPr>
              <a:t>"reserved practice"</a:t>
            </a:r>
            <a:r>
              <a:rPr lang="en-US" sz="3200" b="0" i="0" dirty="0">
                <a:solidFill>
                  <a:srgbClr val="000000"/>
                </a:solidFill>
                <a:effectLst/>
                <a:latin typeface="BCSans"/>
              </a:rPr>
              <a:t> means a regulated practice for which the right to practice is reserved for registrants of a regulatory body</a:t>
            </a:r>
          </a:p>
          <a:p>
            <a:pPr marL="0" indent="0">
              <a:buNone/>
            </a:pPr>
            <a:endParaRPr lang="en-CA" sz="3600" dirty="0"/>
          </a:p>
          <a:p>
            <a:endParaRPr lang="en-US" sz="2800" dirty="0">
              <a:effectLst/>
              <a:latin typeface="Calibri" panose="020F0502020204030204" pitchFamily="34" charset="0"/>
              <a:ea typeface="Times New Roman" panose="02020603050405020304" pitchFamily="18" charset="0"/>
            </a:endParaRPr>
          </a:p>
          <a:p>
            <a:endParaRPr lang="en-CA" dirty="0"/>
          </a:p>
        </p:txBody>
      </p:sp>
    </p:spTree>
    <p:extLst>
      <p:ext uri="{BB962C8B-B14F-4D97-AF65-F5344CB8AC3E}">
        <p14:creationId xmlns:p14="http://schemas.microsoft.com/office/powerpoint/2010/main" val="96759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144D-EE9E-4779-817B-26421B298BE0}"/>
              </a:ext>
            </a:extLst>
          </p:cNvPr>
          <p:cNvSpPr>
            <a:spLocks noGrp="1"/>
          </p:cNvSpPr>
          <p:nvPr>
            <p:ph type="title"/>
          </p:nvPr>
        </p:nvSpPr>
        <p:spPr>
          <a:xfrm>
            <a:off x="838885" y="287189"/>
            <a:ext cx="10514231" cy="964927"/>
          </a:xfrm>
        </p:spPr>
        <p:txBody>
          <a:bodyPr/>
          <a:lstStyle/>
          <a:p>
            <a:r>
              <a:rPr lang="en-CA" b="1" dirty="0"/>
              <a:t>PGA practice rights model - summary</a:t>
            </a:r>
          </a:p>
        </p:txBody>
      </p:sp>
      <p:sp>
        <p:nvSpPr>
          <p:cNvPr id="8" name="Flowchart: Connector 7">
            <a:extLst>
              <a:ext uri="{FF2B5EF4-FFF2-40B4-BE49-F238E27FC236}">
                <a16:creationId xmlns:a16="http://schemas.microsoft.com/office/drawing/2014/main" id="{EB1AF833-55BA-4DDA-AE64-D0CFC4355A76}"/>
              </a:ext>
            </a:extLst>
          </p:cNvPr>
          <p:cNvSpPr/>
          <p:nvPr/>
        </p:nvSpPr>
        <p:spPr>
          <a:xfrm>
            <a:off x="3360051" y="1448542"/>
            <a:ext cx="4463919" cy="4114038"/>
          </a:xfrm>
          <a:prstGeom prst="flowChartConnec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96A9123-4632-4417-9A35-4DD14B87E2B1}"/>
              </a:ext>
            </a:extLst>
          </p:cNvPr>
          <p:cNvSpPr txBox="1"/>
          <p:nvPr/>
        </p:nvSpPr>
        <p:spPr>
          <a:xfrm>
            <a:off x="4368033" y="2122882"/>
            <a:ext cx="2303956" cy="400058"/>
          </a:xfrm>
          <a:prstGeom prst="rect">
            <a:avLst/>
          </a:prstGeom>
          <a:noFill/>
        </p:spPr>
        <p:txBody>
          <a:bodyPr wrap="squar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black"/>
                </a:solidFill>
                <a:effectLst/>
                <a:uLnTx/>
                <a:uFillTx/>
                <a:latin typeface="Calibri" panose="020F0502020204030204"/>
                <a:ea typeface="+mn-ea"/>
                <a:cs typeface="+mn-cs"/>
              </a:rPr>
              <a:t>Regulated Practice</a:t>
            </a:r>
          </a:p>
        </p:txBody>
      </p:sp>
      <p:sp>
        <p:nvSpPr>
          <p:cNvPr id="11" name="Oval 10">
            <a:extLst>
              <a:ext uri="{FF2B5EF4-FFF2-40B4-BE49-F238E27FC236}">
                <a16:creationId xmlns:a16="http://schemas.microsoft.com/office/drawing/2014/main" id="{4913F751-0B03-4788-81CF-A8A298E3A4E4}"/>
              </a:ext>
            </a:extLst>
          </p:cNvPr>
          <p:cNvSpPr/>
          <p:nvPr/>
        </p:nvSpPr>
        <p:spPr>
          <a:xfrm>
            <a:off x="4011684" y="2918372"/>
            <a:ext cx="1989533" cy="1931407"/>
          </a:xfrm>
          <a:prstGeom prst="ellipse">
            <a:avLst/>
          </a:prstGeom>
          <a:solidFill>
            <a:schemeClr val="accent2"/>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CA"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F62E367-6B85-4136-A60C-481D0E310B81}"/>
              </a:ext>
            </a:extLst>
          </p:cNvPr>
          <p:cNvSpPr txBox="1"/>
          <p:nvPr/>
        </p:nvSpPr>
        <p:spPr>
          <a:xfrm>
            <a:off x="660103" y="1348578"/>
            <a:ext cx="2087959" cy="1200173"/>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Calibri" panose="020F0502020204030204"/>
                <a:ea typeface="+mn-ea"/>
                <a:cs typeface="+mn-cs"/>
              </a:rPr>
              <a:t>Areas of practice where regulatory body can regulate registrants</a:t>
            </a:r>
          </a:p>
        </p:txBody>
      </p:sp>
      <p:sp>
        <p:nvSpPr>
          <p:cNvPr id="12" name="TextBox 11">
            <a:extLst>
              <a:ext uri="{FF2B5EF4-FFF2-40B4-BE49-F238E27FC236}">
                <a16:creationId xmlns:a16="http://schemas.microsoft.com/office/drawing/2014/main" id="{82EBE85D-2772-42C0-975F-DBD168B62B56}"/>
              </a:ext>
            </a:extLst>
          </p:cNvPr>
          <p:cNvSpPr txBox="1"/>
          <p:nvPr/>
        </p:nvSpPr>
        <p:spPr>
          <a:xfrm>
            <a:off x="486506" y="3067100"/>
            <a:ext cx="2373197" cy="2308324"/>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Areas of practice reserved for registrants of a particular regulatory body; </a:t>
            </a: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s. 55 allows for authorized practice via PGA, regs, or another enactment</a:t>
            </a:r>
          </a:p>
        </p:txBody>
      </p:sp>
      <p:cxnSp>
        <p:nvCxnSpPr>
          <p:cNvPr id="14" name="Straight Connector 13">
            <a:extLst>
              <a:ext uri="{FF2B5EF4-FFF2-40B4-BE49-F238E27FC236}">
                <a16:creationId xmlns:a16="http://schemas.microsoft.com/office/drawing/2014/main" id="{1AD196A2-F6D3-459C-B191-AC1D3DF57075}"/>
              </a:ext>
            </a:extLst>
          </p:cNvPr>
          <p:cNvCxnSpPr>
            <a:cxnSpLocks/>
            <a:stCxn id="12" idx="3"/>
            <a:endCxn id="22" idx="1"/>
          </p:cNvCxnSpPr>
          <p:nvPr/>
        </p:nvCxnSpPr>
        <p:spPr>
          <a:xfrm flipV="1">
            <a:off x="2859703" y="4138698"/>
            <a:ext cx="1508330" cy="825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9B02448-B364-40ED-BBE2-6F86342FC063}"/>
              </a:ext>
            </a:extLst>
          </p:cNvPr>
          <p:cNvCxnSpPr>
            <a:cxnSpLocks/>
            <a:stCxn id="6" idx="3"/>
            <a:endCxn id="10" idx="1"/>
          </p:cNvCxnSpPr>
          <p:nvPr/>
        </p:nvCxnSpPr>
        <p:spPr>
          <a:xfrm>
            <a:off x="2748062" y="1948665"/>
            <a:ext cx="1619972" cy="374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11D31D7-30CF-49C9-B1CE-AC47416916F9}"/>
              </a:ext>
            </a:extLst>
          </p:cNvPr>
          <p:cNvSpPr txBox="1"/>
          <p:nvPr/>
        </p:nvSpPr>
        <p:spPr>
          <a:xfrm>
            <a:off x="8517523" y="4173203"/>
            <a:ext cx="3599929" cy="147713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Requiring the experience and technical knowledge of a professional in those specific discipline(s), as it relates to the protective purposes of the PGA</a:t>
            </a:r>
          </a:p>
        </p:txBody>
      </p:sp>
      <p:sp>
        <p:nvSpPr>
          <p:cNvPr id="22" name="TextBox 21">
            <a:extLst>
              <a:ext uri="{FF2B5EF4-FFF2-40B4-BE49-F238E27FC236}">
                <a16:creationId xmlns:a16="http://schemas.microsoft.com/office/drawing/2014/main" id="{76405842-9909-46F3-A250-353307651648}"/>
              </a:ext>
            </a:extLst>
          </p:cNvPr>
          <p:cNvSpPr txBox="1"/>
          <p:nvPr/>
        </p:nvSpPr>
        <p:spPr>
          <a:xfrm>
            <a:off x="4368033" y="3938669"/>
            <a:ext cx="2303956" cy="400058"/>
          </a:xfrm>
          <a:prstGeom prst="rect">
            <a:avLst/>
          </a:prstGeom>
          <a:noFill/>
        </p:spPr>
        <p:txBody>
          <a:bodyPr wrap="squar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a:ln>
                  <a:noFill/>
                </a:ln>
                <a:solidFill>
                  <a:prstClr val="black"/>
                </a:solidFill>
                <a:effectLst/>
                <a:uLnTx/>
                <a:uFillTx/>
                <a:latin typeface="Calibri" panose="020F0502020204030204"/>
                <a:ea typeface="+mn-ea"/>
                <a:cs typeface="+mn-cs"/>
              </a:rPr>
              <a:t>Reserved Practice</a:t>
            </a:r>
          </a:p>
        </p:txBody>
      </p:sp>
      <p:cxnSp>
        <p:nvCxnSpPr>
          <p:cNvPr id="26" name="Straight Connector 25">
            <a:extLst>
              <a:ext uri="{FF2B5EF4-FFF2-40B4-BE49-F238E27FC236}">
                <a16:creationId xmlns:a16="http://schemas.microsoft.com/office/drawing/2014/main" id="{71375564-CFBB-43F7-916C-8A0E76F15B6D}"/>
              </a:ext>
            </a:extLst>
          </p:cNvPr>
          <p:cNvCxnSpPr>
            <a:cxnSpLocks/>
          </p:cNvCxnSpPr>
          <p:nvPr/>
        </p:nvCxnSpPr>
        <p:spPr>
          <a:xfrm flipH="1" flipV="1">
            <a:off x="5713223" y="4303807"/>
            <a:ext cx="2758735" cy="738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6D3726-A0CC-42EB-9181-C46B43087932}"/>
              </a:ext>
            </a:extLst>
          </p:cNvPr>
          <p:cNvCxnSpPr>
            <a:cxnSpLocks/>
            <a:endCxn id="10" idx="3"/>
          </p:cNvCxnSpPr>
          <p:nvPr/>
        </p:nvCxnSpPr>
        <p:spPr>
          <a:xfrm flipH="1">
            <a:off x="6671989" y="1725485"/>
            <a:ext cx="784478" cy="5974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 name="Oval 2">
            <a:extLst>
              <a:ext uri="{FF2B5EF4-FFF2-40B4-BE49-F238E27FC236}">
                <a16:creationId xmlns:a16="http://schemas.microsoft.com/office/drawing/2014/main" id="{33A79179-AD76-40B1-BE3C-FD530ED5BE99}"/>
              </a:ext>
            </a:extLst>
          </p:cNvPr>
          <p:cNvSpPr/>
          <p:nvPr/>
        </p:nvSpPr>
        <p:spPr>
          <a:xfrm rot="20869828">
            <a:off x="6606729" y="2117656"/>
            <a:ext cx="1472064" cy="26251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35EF850-293F-4E24-840B-36DFB75ED591}"/>
              </a:ext>
            </a:extLst>
          </p:cNvPr>
          <p:cNvSpPr txBox="1"/>
          <p:nvPr/>
        </p:nvSpPr>
        <p:spPr>
          <a:xfrm>
            <a:off x="8471958" y="2587038"/>
            <a:ext cx="300406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Regulated practice may exclude reserved practice of another regulatory body</a:t>
            </a:r>
            <a:endParaRPr kumimoji="0" lang="en-CA"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79BEBB38-8107-43E1-A3FA-8A6D126B460C}"/>
              </a:ext>
            </a:extLst>
          </p:cNvPr>
          <p:cNvCxnSpPr>
            <a:stCxn id="5" idx="1"/>
          </p:cNvCxnSpPr>
          <p:nvPr/>
        </p:nvCxnSpPr>
        <p:spPr>
          <a:xfrm flipH="1">
            <a:off x="6962896" y="3048703"/>
            <a:ext cx="1509062" cy="319710"/>
          </a:xfrm>
          <a:prstGeom prst="line">
            <a:avLst/>
          </a:prstGeom>
          <a:ln w="15875"/>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2650B0BE-6483-43AA-8088-8058F27558F5}"/>
              </a:ext>
            </a:extLst>
          </p:cNvPr>
          <p:cNvSpPr txBox="1"/>
          <p:nvPr/>
        </p:nvSpPr>
        <p:spPr>
          <a:xfrm>
            <a:off x="7540004" y="1277872"/>
            <a:ext cx="446391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Provision of advice and services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based on discipline(s)</a:t>
            </a:r>
          </a:p>
        </p:txBody>
      </p:sp>
    </p:spTree>
    <p:extLst>
      <p:ext uri="{BB962C8B-B14F-4D97-AF65-F5344CB8AC3E}">
        <p14:creationId xmlns:p14="http://schemas.microsoft.com/office/powerpoint/2010/main" val="289424137"/>
      </p:ext>
    </p:extLst>
  </p:cSld>
  <p:clrMapOvr>
    <a:masterClrMapping/>
  </p:clrMapOvr>
  <mc:AlternateContent xmlns:mc="http://schemas.openxmlformats.org/markup-compatibility/2006" xmlns:p14="http://schemas.microsoft.com/office/powerpoint/2010/main">
    <mc:Choice Requires="p14">
      <p:transition spd="slow" p14:dur="2000" advTm="53988"/>
    </mc:Choice>
    <mc:Fallback xmlns="">
      <p:transition spd="slow" advTm="5398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FA4F6-0DD3-4BDE-8E50-D79BDB5DC4B3}"/>
              </a:ext>
            </a:extLst>
          </p:cNvPr>
          <p:cNvSpPr>
            <a:spLocks noGrp="1"/>
          </p:cNvSpPr>
          <p:nvPr>
            <p:ph type="title"/>
          </p:nvPr>
        </p:nvSpPr>
        <p:spPr/>
        <p:txBody>
          <a:bodyPr/>
          <a:lstStyle/>
          <a:p>
            <a:r>
              <a:rPr lang="en-CA" b="1" dirty="0"/>
              <a:t>Regulated practice</a:t>
            </a:r>
          </a:p>
        </p:txBody>
      </p:sp>
      <p:sp>
        <p:nvSpPr>
          <p:cNvPr id="4" name="Content Placeholder 3">
            <a:extLst>
              <a:ext uri="{FF2B5EF4-FFF2-40B4-BE49-F238E27FC236}">
                <a16:creationId xmlns:a16="http://schemas.microsoft.com/office/drawing/2014/main" id="{506813FC-D98E-4339-C6D3-9530D1E28C60}"/>
              </a:ext>
            </a:extLst>
          </p:cNvPr>
          <p:cNvSpPr>
            <a:spLocks noGrp="1"/>
          </p:cNvSpPr>
          <p:nvPr>
            <p:ph idx="1"/>
          </p:nvPr>
        </p:nvSpPr>
        <p:spPr/>
        <p:txBody>
          <a:bodyPr>
            <a:normAutofit/>
          </a:bodyPr>
          <a:lstStyle/>
          <a:p>
            <a:pPr marL="342900" lvl="0" indent="-342900">
              <a:spcAft>
                <a:spcPts val="600"/>
              </a:spcAft>
              <a:buFont typeface="Symbol" panose="05050102010706020507" pitchFamily="18" charset="2"/>
              <a:buChar char=""/>
            </a:pPr>
            <a:r>
              <a:rPr lang="en-CA" dirty="0">
                <a:latin typeface="Calibri" panose="020F0502020204030204" pitchFamily="34" charset="0"/>
                <a:ea typeface="Times New Roman" panose="02020603050405020304" pitchFamily="18" charset="0"/>
              </a:rPr>
              <a:t>R</a:t>
            </a:r>
            <a:r>
              <a:rPr lang="en-CA" sz="2800" dirty="0">
                <a:effectLst/>
                <a:latin typeface="Calibri" panose="020F0502020204030204" pitchFamily="34" charset="0"/>
                <a:ea typeface="Times New Roman" panose="02020603050405020304" pitchFamily="18" charset="0"/>
              </a:rPr>
              <a:t>egulated practices </a:t>
            </a:r>
          </a:p>
          <a:p>
            <a:pPr marL="800100" lvl="1" indent="-342900">
              <a:spcAft>
                <a:spcPts val="600"/>
              </a:spcAft>
              <a:buFont typeface="Symbol" panose="05050102010706020507" pitchFamily="18" charset="2"/>
              <a:buChar char=""/>
            </a:pPr>
            <a:r>
              <a:rPr lang="en-CA" dirty="0">
                <a:effectLst/>
                <a:latin typeface="Calibri" panose="020F0502020204030204" pitchFamily="34" charset="0"/>
                <a:ea typeface="Times New Roman" panose="02020603050405020304" pitchFamily="18" charset="0"/>
              </a:rPr>
              <a:t>prescribed areas of practice describing where regulatory bodies can regulate registrants – set standards and hold registrants to account</a:t>
            </a:r>
          </a:p>
          <a:p>
            <a:pPr marL="800100" lvl="1" indent="-342900">
              <a:spcAft>
                <a:spcPts val="600"/>
              </a:spcAft>
              <a:buFont typeface="Symbol" panose="05050102010706020507" pitchFamily="18" charset="2"/>
              <a:buChar char=""/>
            </a:pPr>
            <a:r>
              <a:rPr lang="en-CA" dirty="0">
                <a:effectLst/>
                <a:latin typeface="Calibri" panose="020F0502020204030204" pitchFamily="34" charset="0"/>
                <a:ea typeface="Times New Roman" panose="02020603050405020304" pitchFamily="18" charset="0"/>
              </a:rPr>
              <a:t>includes advice or services that are ancillary to the described practices of the profession</a:t>
            </a:r>
          </a:p>
          <a:p>
            <a:pPr marL="342900" lvl="0" indent="-342900">
              <a:spcAft>
                <a:spcPts val="600"/>
              </a:spcAft>
              <a:buFont typeface="Symbol" panose="05050102010706020507" pitchFamily="18" charset="2"/>
              <a:buChar char=""/>
            </a:pPr>
            <a:r>
              <a:rPr lang="en-CA" sz="2800" dirty="0">
                <a:effectLst/>
                <a:latin typeface="Calibri" panose="020F0502020204030204" pitchFamily="34" charset="0"/>
                <a:ea typeface="Calibri" panose="020F0502020204030204" pitchFamily="34" charset="0"/>
              </a:rPr>
              <a:t>The regulated practice may specify limits, such as ‘does not include areas of practice that are reserved for registrants of another regulatory body’</a:t>
            </a:r>
            <a:endParaRPr lang="en-CA" b="1" dirty="0"/>
          </a:p>
        </p:txBody>
      </p:sp>
    </p:spTree>
    <p:extLst>
      <p:ext uri="{BB962C8B-B14F-4D97-AF65-F5344CB8AC3E}">
        <p14:creationId xmlns:p14="http://schemas.microsoft.com/office/powerpoint/2010/main" val="181050861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AD2FE404494B44B0677E8BCD7A7CDF" ma:contentTypeVersion="17" ma:contentTypeDescription="Create a new document." ma:contentTypeScope="" ma:versionID="0c3e2928a06ffbdf234855d38c4f7cea">
  <xsd:schema xmlns:xsd="http://www.w3.org/2001/XMLSchema" xmlns:xs="http://www.w3.org/2001/XMLSchema" xmlns:p="http://schemas.microsoft.com/office/2006/metadata/properties" xmlns:ns2="e162b463-9f14-4f01-84ef-a97839701bed" xmlns:ns3="8712cce9-0d1e-4fcc-9dc4-bf3bf67d40e8" targetNamespace="http://schemas.microsoft.com/office/2006/metadata/properties" ma:root="true" ma:fieldsID="836468a187a6350cffd6cc1d394f3f97" ns2:_="" ns3:_="">
    <xsd:import namespace="e162b463-9f14-4f01-84ef-a97839701bed"/>
    <xsd:import namespace="8712cce9-0d1e-4fcc-9dc4-bf3bf67d40e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MediaServiceObjectDetectorVersion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62b463-9f14-4f01-84ef-a97839701b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b0d37da-319d-44c4-9d5c-01c0c24804ba}" ma:internalName="TaxCatchAll" ma:showField="CatchAllData" ma:web="e162b463-9f14-4f01-84ef-a97839701be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712cce9-0d1e-4fcc-9dc4-bf3bf67d40e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a5537b0-71d4-4c88-a909-2bdfd0144fa2"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162b463-9f14-4f01-84ef-a97839701bed" xsi:nil="true"/>
    <lcf76f155ced4ddcb4097134ff3c332f xmlns="8712cce9-0d1e-4fcc-9dc4-bf3bf67d40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C4D3DF8-4FB3-47AC-8510-1BB81C00F766}"/>
</file>

<file path=customXml/itemProps2.xml><?xml version="1.0" encoding="utf-8"?>
<ds:datastoreItem xmlns:ds="http://schemas.openxmlformats.org/officeDocument/2006/customXml" ds:itemID="{281939B8-CAEB-4C7B-B5A8-4E8F448DD300}"/>
</file>

<file path=customXml/itemProps3.xml><?xml version="1.0" encoding="utf-8"?>
<ds:datastoreItem xmlns:ds="http://schemas.openxmlformats.org/officeDocument/2006/customXml" ds:itemID="{0A41D386-DE81-404D-8259-8FE721EB3B74}"/>
</file>

<file path=docProps/app.xml><?xml version="1.0" encoding="utf-8"?>
<Properties xmlns="http://schemas.openxmlformats.org/officeDocument/2006/extended-properties" xmlns:vt="http://schemas.openxmlformats.org/officeDocument/2006/docPropsVTypes">
  <Template/>
  <TotalTime>2487</TotalTime>
  <Words>1176</Words>
  <Application>Microsoft Office PowerPoint</Application>
  <PresentationFormat>Widescreen</PresentationFormat>
  <Paragraphs>132</Paragraphs>
  <Slides>17</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BCSans</vt:lpstr>
      <vt:lpstr>Calibri</vt:lpstr>
      <vt:lpstr>Calibri Light</vt:lpstr>
      <vt:lpstr>MyriadPro</vt:lpstr>
      <vt:lpstr>Symbol</vt:lpstr>
      <vt:lpstr>Wingdings</vt:lpstr>
      <vt:lpstr>1_Office Theme</vt:lpstr>
      <vt:lpstr>Office Theme</vt:lpstr>
      <vt:lpstr>The Professional Governance Act and Practice Rights Framework</vt:lpstr>
      <vt:lpstr>Learning objectives</vt:lpstr>
      <vt:lpstr>  Professional Governance Act and the Office of the Superintendent of Professional Governance</vt:lpstr>
      <vt:lpstr>Professional Governance Act</vt:lpstr>
      <vt:lpstr>OSPG duties and responsibilities</vt:lpstr>
      <vt:lpstr>Practice Rights Framework</vt:lpstr>
      <vt:lpstr>Regulated and reserved practice</vt:lpstr>
      <vt:lpstr>PGA practice rights model - summary</vt:lpstr>
      <vt:lpstr>Regulated practice</vt:lpstr>
      <vt:lpstr>Reserved practice</vt:lpstr>
      <vt:lpstr>Overlap vs. Alignment vs. Intersection</vt:lpstr>
      <vt:lpstr> Duty to Report</vt:lpstr>
      <vt:lpstr>Duty to Report</vt:lpstr>
      <vt:lpstr>PowerPoint Presentation</vt:lpstr>
      <vt:lpstr>PowerPoint Presentation</vt:lpstr>
      <vt:lpstr>PowerPoint Presentation</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the Superintendent of Professional Governance Presentation to the Integrated Vegetation Management Association of BC</dc:title>
  <dc:creator>Lewis, Emily PSFS:EX</dc:creator>
  <cp:lastModifiedBy>Lewis, Emily PSFS:EX</cp:lastModifiedBy>
  <cp:revision>24</cp:revision>
  <dcterms:created xsi:type="dcterms:W3CDTF">2023-08-31T18:17:44Z</dcterms:created>
  <dcterms:modified xsi:type="dcterms:W3CDTF">2023-11-07T18:58:38Z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0x010100A0AD2FE404494B44B0677E8BCD7A7CDF</vt:lpwstr>
  </property>
</Properties>
</file>