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handoutMasterIdLst>
    <p:handoutMasterId r:id="rId50"/>
  </p:handoutMasterIdLst>
  <p:sldIdLst>
    <p:sldId id="610" r:id="rId2"/>
    <p:sldId id="623" r:id="rId3"/>
    <p:sldId id="633" r:id="rId4"/>
    <p:sldId id="611" r:id="rId5"/>
    <p:sldId id="631" r:id="rId6"/>
    <p:sldId id="612" r:id="rId7"/>
    <p:sldId id="632" r:id="rId8"/>
    <p:sldId id="621" r:id="rId9"/>
    <p:sldId id="613" r:id="rId10"/>
    <p:sldId id="625" r:id="rId11"/>
    <p:sldId id="614" r:id="rId12"/>
    <p:sldId id="624" r:id="rId13"/>
    <p:sldId id="626" r:id="rId14"/>
    <p:sldId id="635" r:id="rId15"/>
    <p:sldId id="641" r:id="rId16"/>
    <p:sldId id="642" r:id="rId17"/>
    <p:sldId id="495" r:id="rId18"/>
    <p:sldId id="643" r:id="rId19"/>
    <p:sldId id="637" r:id="rId20"/>
    <p:sldId id="638" r:id="rId21"/>
    <p:sldId id="647" r:id="rId22"/>
    <p:sldId id="628" r:id="rId23"/>
    <p:sldId id="648" r:id="rId24"/>
    <p:sldId id="652" r:id="rId25"/>
    <p:sldId id="542" r:id="rId26"/>
    <p:sldId id="653" r:id="rId27"/>
    <p:sldId id="649" r:id="rId28"/>
    <p:sldId id="429" r:id="rId29"/>
    <p:sldId id="436" r:id="rId30"/>
    <p:sldId id="487" r:id="rId31"/>
    <p:sldId id="655" r:id="rId32"/>
    <p:sldId id="650" r:id="rId33"/>
    <p:sldId id="615" r:id="rId34"/>
    <p:sldId id="651" r:id="rId35"/>
    <p:sldId id="616" r:id="rId36"/>
    <p:sldId id="617" r:id="rId37"/>
    <p:sldId id="618" r:id="rId38"/>
    <p:sldId id="646" r:id="rId39"/>
    <p:sldId id="639" r:id="rId40"/>
    <p:sldId id="640" r:id="rId41"/>
    <p:sldId id="654" r:id="rId42"/>
    <p:sldId id="657" r:id="rId43"/>
    <p:sldId id="658" r:id="rId44"/>
    <p:sldId id="659" r:id="rId45"/>
    <p:sldId id="660" r:id="rId46"/>
    <p:sldId id="602" r:id="rId47"/>
    <p:sldId id="661" r:id="rId48"/>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4531411-E29C-4DDC-94F5-7466937CE479}">
          <p14:sldIdLst>
            <p14:sldId id="610"/>
            <p14:sldId id="623"/>
            <p14:sldId id="633"/>
            <p14:sldId id="611"/>
            <p14:sldId id="631"/>
            <p14:sldId id="612"/>
            <p14:sldId id="632"/>
            <p14:sldId id="621"/>
            <p14:sldId id="613"/>
            <p14:sldId id="625"/>
            <p14:sldId id="614"/>
            <p14:sldId id="624"/>
            <p14:sldId id="626"/>
            <p14:sldId id="635"/>
            <p14:sldId id="641"/>
            <p14:sldId id="642"/>
            <p14:sldId id="495"/>
            <p14:sldId id="643"/>
            <p14:sldId id="637"/>
            <p14:sldId id="638"/>
            <p14:sldId id="647"/>
            <p14:sldId id="628"/>
            <p14:sldId id="648"/>
            <p14:sldId id="652"/>
            <p14:sldId id="542"/>
            <p14:sldId id="653"/>
            <p14:sldId id="649"/>
            <p14:sldId id="429"/>
            <p14:sldId id="436"/>
            <p14:sldId id="487"/>
            <p14:sldId id="655"/>
            <p14:sldId id="650"/>
            <p14:sldId id="615"/>
            <p14:sldId id="651"/>
            <p14:sldId id="616"/>
            <p14:sldId id="617"/>
            <p14:sldId id="618"/>
            <p14:sldId id="646"/>
            <p14:sldId id="639"/>
            <p14:sldId id="640"/>
            <p14:sldId id="654"/>
            <p14:sldId id="657"/>
            <p14:sldId id="658"/>
            <p14:sldId id="659"/>
            <p14:sldId id="660"/>
            <p14:sldId id="602"/>
            <p14:sldId id="66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6672A"/>
    <a:srgbClr val="9D48B8"/>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32" autoAdjust="0"/>
    <p:restoredTop sz="76538" autoAdjust="0"/>
  </p:normalViewPr>
  <p:slideViewPr>
    <p:cSldViewPr>
      <p:cViewPr varScale="1">
        <p:scale>
          <a:sx n="92" d="100"/>
          <a:sy n="92" d="100"/>
        </p:scale>
        <p:origin x="1109" y="72"/>
      </p:cViewPr>
      <p:guideLst>
        <p:guide orient="horz" pos="2160"/>
        <p:guide pos="2880"/>
      </p:guideLst>
    </p:cSldViewPr>
  </p:slideViewPr>
  <p:outlineViewPr>
    <p:cViewPr>
      <p:scale>
        <a:sx n="33" d="100"/>
        <a:sy n="33" d="100"/>
      </p:scale>
      <p:origin x="0" y="5646"/>
    </p:cViewPr>
  </p:outlineViewPr>
  <p:notesTextViewPr>
    <p:cViewPr>
      <p:scale>
        <a:sx n="100" d="100"/>
        <a:sy n="100" d="100"/>
      </p:scale>
      <p:origin x="0" y="0"/>
    </p:cViewPr>
  </p:notesTextViewPr>
  <p:sorterViewPr>
    <p:cViewPr>
      <p:scale>
        <a:sx n="70" d="100"/>
        <a:sy n="70" d="100"/>
      </p:scale>
      <p:origin x="0" y="-473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CA"/>
          </a:p>
        </p:txBody>
      </p:sp>
      <p:sp>
        <p:nvSpPr>
          <p:cNvPr id="3" name="Date Placeholder 2"/>
          <p:cNvSpPr>
            <a:spLocks noGrp="1"/>
          </p:cNvSpPr>
          <p:nvPr>
            <p:ph type="dt" sz="quarter" idx="1"/>
          </p:nvPr>
        </p:nvSpPr>
        <p:spPr>
          <a:xfrm>
            <a:off x="4143588" y="0"/>
            <a:ext cx="3169920" cy="480060"/>
          </a:xfrm>
          <a:prstGeom prst="rect">
            <a:avLst/>
          </a:prstGeom>
        </p:spPr>
        <p:txBody>
          <a:bodyPr vert="horz" lIns="96661" tIns="48331" rIns="96661" bIns="48331" rtlCol="0"/>
          <a:lstStyle>
            <a:lvl1pPr algn="r">
              <a:defRPr sz="1300"/>
            </a:lvl1pPr>
          </a:lstStyle>
          <a:p>
            <a:fld id="{1E60AADC-BA9F-456C-B1D5-0E1AD4AD3DA4}" type="datetimeFigureOut">
              <a:rPr lang="en-CA" smtClean="0"/>
              <a:pPr/>
              <a:t>2016-11-08</a:t>
            </a:fld>
            <a:endParaRPr lang="en-CA"/>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CA"/>
          </a:p>
        </p:txBody>
      </p:sp>
      <p:sp>
        <p:nvSpPr>
          <p:cNvPr id="5" name="Slide Number Placeholder 4"/>
          <p:cNvSpPr>
            <a:spLocks noGrp="1"/>
          </p:cNvSpPr>
          <p:nvPr>
            <p:ph type="sldNum" sz="quarter" idx="3"/>
          </p:nvPr>
        </p:nvSpPr>
        <p:spPr>
          <a:xfrm>
            <a:off x="4143588" y="9119474"/>
            <a:ext cx="3169920" cy="480060"/>
          </a:xfrm>
          <a:prstGeom prst="rect">
            <a:avLst/>
          </a:prstGeom>
        </p:spPr>
        <p:txBody>
          <a:bodyPr vert="horz" lIns="96661" tIns="48331" rIns="96661" bIns="48331" rtlCol="0" anchor="b"/>
          <a:lstStyle>
            <a:lvl1pPr algn="r">
              <a:defRPr sz="1300"/>
            </a:lvl1pPr>
          </a:lstStyle>
          <a:p>
            <a:fld id="{044950E2-36D9-43FE-A942-440B9D7C8D95}" type="slidenum">
              <a:rPr lang="en-CA" smtClean="0"/>
              <a:pPr/>
              <a:t>‹#›</a:t>
            </a:fld>
            <a:endParaRPr lang="en-CA"/>
          </a:p>
        </p:txBody>
      </p:sp>
    </p:spTree>
    <p:extLst>
      <p:ext uri="{BB962C8B-B14F-4D97-AF65-F5344CB8AC3E}">
        <p14:creationId xmlns:p14="http://schemas.microsoft.com/office/powerpoint/2010/main" val="37405568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CA"/>
          </a:p>
        </p:txBody>
      </p:sp>
      <p:sp>
        <p:nvSpPr>
          <p:cNvPr id="3" name="Date Placeholder 2"/>
          <p:cNvSpPr>
            <a:spLocks noGrp="1"/>
          </p:cNvSpPr>
          <p:nvPr>
            <p:ph type="dt" idx="1"/>
          </p:nvPr>
        </p:nvSpPr>
        <p:spPr>
          <a:xfrm>
            <a:off x="4143588" y="0"/>
            <a:ext cx="3169920" cy="480060"/>
          </a:xfrm>
          <a:prstGeom prst="rect">
            <a:avLst/>
          </a:prstGeom>
        </p:spPr>
        <p:txBody>
          <a:bodyPr vert="horz" lIns="96661" tIns="48331" rIns="96661" bIns="48331" rtlCol="0"/>
          <a:lstStyle>
            <a:lvl1pPr algn="r">
              <a:defRPr sz="1300"/>
            </a:lvl1pPr>
          </a:lstStyle>
          <a:p>
            <a:fld id="{11B8684C-DB2F-40BA-B498-58EF642A27C7}" type="datetimeFigureOut">
              <a:rPr lang="en-CA" smtClean="0"/>
              <a:pPr/>
              <a:t>2016-11-08</a:t>
            </a:fld>
            <a:endParaRPr lang="en-CA"/>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CA"/>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CA"/>
          </a:p>
        </p:txBody>
      </p:sp>
      <p:sp>
        <p:nvSpPr>
          <p:cNvPr id="7" name="Slide Number Placeholder 6"/>
          <p:cNvSpPr>
            <a:spLocks noGrp="1"/>
          </p:cNvSpPr>
          <p:nvPr>
            <p:ph type="sldNum" sz="quarter" idx="5"/>
          </p:nvPr>
        </p:nvSpPr>
        <p:spPr>
          <a:xfrm>
            <a:off x="4143588" y="9119474"/>
            <a:ext cx="3169920" cy="480060"/>
          </a:xfrm>
          <a:prstGeom prst="rect">
            <a:avLst/>
          </a:prstGeom>
        </p:spPr>
        <p:txBody>
          <a:bodyPr vert="horz" lIns="96661" tIns="48331" rIns="96661" bIns="48331" rtlCol="0" anchor="b"/>
          <a:lstStyle>
            <a:lvl1pPr algn="r">
              <a:defRPr sz="1300"/>
            </a:lvl1pPr>
          </a:lstStyle>
          <a:p>
            <a:fld id="{55AEE296-66B0-4860-A245-242D1DB7A169}" type="slidenum">
              <a:rPr lang="en-CA" smtClean="0"/>
              <a:pPr/>
              <a:t>‹#›</a:t>
            </a:fld>
            <a:endParaRPr lang="en-CA"/>
          </a:p>
        </p:txBody>
      </p:sp>
    </p:spTree>
    <p:extLst>
      <p:ext uri="{BB962C8B-B14F-4D97-AF65-F5344CB8AC3E}">
        <p14:creationId xmlns:p14="http://schemas.microsoft.com/office/powerpoint/2010/main" val="28749822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Projected future changes in temperature, and the timing and amount of precipitation, have the potential to substantially alter the growth and distribution of pants in B.C.  However, the impact of climate change on vegetation communities is expected to be heterogeneous with some areas experiencing large shifts, and other projected to exhibit minimal or no change.  One of the key challenges facing vegetation managers is identifying where on their landscapes changes are likely to occur, and when these changes will likely take place.  Using case studies from western Canada and central Europe I’ll present research evaluating how climate change is projected to impact a range of different vegetation communities.  Based on this research I’ll discuss the general factors that will influence how sensitive vegetation communities are to climate shifts, and what this mean for efficient and effective management plans</a:t>
            </a:r>
            <a:endParaRPr lang="en-US" dirty="0"/>
          </a:p>
        </p:txBody>
      </p:sp>
      <p:sp>
        <p:nvSpPr>
          <p:cNvPr id="4" name="Slide Number Placeholder 3"/>
          <p:cNvSpPr>
            <a:spLocks noGrp="1"/>
          </p:cNvSpPr>
          <p:nvPr>
            <p:ph type="sldNum" sz="quarter" idx="10"/>
          </p:nvPr>
        </p:nvSpPr>
        <p:spPr/>
        <p:txBody>
          <a:bodyPr/>
          <a:lstStyle/>
          <a:p>
            <a:fld id="{865D2D35-D269-4696-B217-E71E4A7115C3}" type="slidenum">
              <a:rPr lang="en-US" smtClean="0"/>
              <a:t>1</a:t>
            </a:fld>
            <a:endParaRPr lang="en-US"/>
          </a:p>
        </p:txBody>
      </p:sp>
    </p:spTree>
    <p:extLst>
      <p:ext uri="{BB962C8B-B14F-4D97-AF65-F5344CB8AC3E}">
        <p14:creationId xmlns:p14="http://schemas.microsoft.com/office/powerpoint/2010/main" val="974257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GB" baseline="0" dirty="0"/>
              <a:t> Predicted climate change in each region (A1b from IPCC4).</a:t>
            </a:r>
          </a:p>
          <a:p>
            <a:pPr lvl="1">
              <a:buFont typeface="Arial" pitchFamily="34" charset="0"/>
              <a:buChar char="•"/>
            </a:pPr>
            <a:r>
              <a:rPr lang="en-GB" baseline="0" dirty="0"/>
              <a:t>Valais, warmer drier summers, warmer wetter winters.</a:t>
            </a:r>
          </a:p>
          <a:p>
            <a:pPr lvl="1">
              <a:buFont typeface="Arial" pitchFamily="34" charset="0"/>
              <a:buChar char="•"/>
            </a:pPr>
            <a:r>
              <a:rPr lang="en-GB" baseline="0" dirty="0"/>
              <a:t>Davos, warmer wetter summer, warmer drier winters.</a:t>
            </a:r>
            <a:endParaRPr lang="en-CA" dirty="0"/>
          </a:p>
        </p:txBody>
      </p:sp>
      <p:sp>
        <p:nvSpPr>
          <p:cNvPr id="4" name="Slide Number Placeholder 3"/>
          <p:cNvSpPr>
            <a:spLocks noGrp="1"/>
          </p:cNvSpPr>
          <p:nvPr>
            <p:ph type="sldNum" sz="quarter" idx="10"/>
          </p:nvPr>
        </p:nvSpPr>
        <p:spPr/>
        <p:txBody>
          <a:bodyPr/>
          <a:lstStyle/>
          <a:p>
            <a:fld id="{3453B875-18E5-4A04-B26F-1696D9193B2B}" type="slidenum">
              <a:rPr lang="en-US" smtClean="0"/>
              <a:pPr/>
              <a:t>15</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Highlight the fact that these models</a:t>
            </a:r>
            <a:r>
              <a:rPr lang="en-GB" baseline="0" dirty="0"/>
              <a:t> need a large amount of empirical data to operate correctly, but they are a powerful tool for testing assumptions regarding forest growth and dynamics.</a:t>
            </a:r>
          </a:p>
          <a:p>
            <a:endParaRPr lang="en-GB" baseline="0" dirty="0"/>
          </a:p>
          <a:p>
            <a:r>
              <a:rPr lang="en-GB" baseline="0" dirty="0"/>
              <a:t>- models are only as good as the empirical data they are built on, and the empirical data that they are validated against.</a:t>
            </a:r>
          </a:p>
          <a:p>
            <a:pPr marL="171450" indent="-171450">
              <a:buFontTx/>
              <a:buChar char="-"/>
            </a:pPr>
            <a:r>
              <a:rPr lang="en-GB" baseline="0" dirty="0"/>
              <a:t>Model </a:t>
            </a:r>
            <a:r>
              <a:rPr lang="en-GB" baseline="0" dirty="0" err="1"/>
              <a:t>faillure</a:t>
            </a:r>
            <a:r>
              <a:rPr lang="en-GB" baseline="0" dirty="0"/>
              <a:t> can be just as valuable as success (represents where our data or knowledge of process is poor).</a:t>
            </a:r>
          </a:p>
          <a:p>
            <a:pPr marL="171450" indent="-171450">
              <a:buFontTx/>
              <a:buChar char="-"/>
            </a:pPr>
            <a:endParaRPr lang="en-CA" dirty="0"/>
          </a:p>
        </p:txBody>
      </p:sp>
      <p:sp>
        <p:nvSpPr>
          <p:cNvPr id="4" name="Slide Number Placeholder 3"/>
          <p:cNvSpPr>
            <a:spLocks noGrp="1"/>
          </p:cNvSpPr>
          <p:nvPr>
            <p:ph type="sldNum" sz="quarter" idx="10"/>
          </p:nvPr>
        </p:nvSpPr>
        <p:spPr/>
        <p:txBody>
          <a:bodyPr/>
          <a:lstStyle/>
          <a:p>
            <a:fld id="{5BAD5FAE-2E1B-4EA5-81F0-4730573AC021}" type="slidenum">
              <a:rPr lang="en-US" smtClean="0"/>
              <a:pPr/>
              <a:t>17</a:t>
            </a:fld>
            <a:endParaRPr lang="en-US"/>
          </a:p>
        </p:txBody>
      </p:sp>
    </p:spTree>
    <p:extLst>
      <p:ext uri="{BB962C8B-B14F-4D97-AF65-F5344CB8AC3E}">
        <p14:creationId xmlns:p14="http://schemas.microsoft.com/office/powerpoint/2010/main" val="24955499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GB" dirty="0"/>
              <a:t> Forest state</a:t>
            </a:r>
            <a:r>
              <a:rPr lang="en-GB" baseline="0" dirty="0"/>
              <a:t> simulated, and used to evaluate forest derived ecosystem services.</a:t>
            </a:r>
            <a:endParaRPr lang="en-CA" dirty="0"/>
          </a:p>
        </p:txBody>
      </p:sp>
      <p:sp>
        <p:nvSpPr>
          <p:cNvPr id="4" name="Slide Number Placeholder 3"/>
          <p:cNvSpPr>
            <a:spLocks noGrp="1"/>
          </p:cNvSpPr>
          <p:nvPr>
            <p:ph type="sldNum" sz="quarter" idx="10"/>
          </p:nvPr>
        </p:nvSpPr>
        <p:spPr/>
        <p:txBody>
          <a:bodyPr/>
          <a:lstStyle/>
          <a:p>
            <a:fld id="{3453B875-18E5-4A04-B26F-1696D9193B2B}" type="slidenum">
              <a:rPr lang="en-US" smtClean="0"/>
              <a:pPr/>
              <a:t>18</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GB" dirty="0"/>
              <a:t> Results: climate impacts predicted to have strong</a:t>
            </a:r>
            <a:r>
              <a:rPr lang="en-GB" baseline="0" dirty="0"/>
              <a:t> elevation dependent impacts on forest (exemplified by change in forest biomass).</a:t>
            </a:r>
          </a:p>
        </p:txBody>
      </p:sp>
      <p:sp>
        <p:nvSpPr>
          <p:cNvPr id="4" name="Slide Number Placeholder 3"/>
          <p:cNvSpPr>
            <a:spLocks noGrp="1"/>
          </p:cNvSpPr>
          <p:nvPr>
            <p:ph type="sldNum" sz="quarter" idx="10"/>
          </p:nvPr>
        </p:nvSpPr>
        <p:spPr/>
        <p:txBody>
          <a:bodyPr/>
          <a:lstStyle/>
          <a:p>
            <a:pPr>
              <a:defRPr/>
            </a:pPr>
            <a:fld id="{2A7D38E4-779C-433C-80C4-FC05754C75D1}" type="slidenum">
              <a:rPr lang="en-US" smtClean="0"/>
              <a:pPr>
                <a:defRPr/>
              </a:pPr>
              <a:t>19</a:t>
            </a:fld>
            <a:endParaRPr lang="en-US"/>
          </a:p>
        </p:txBody>
      </p:sp>
    </p:spTree>
    <p:extLst>
      <p:ext uri="{BB962C8B-B14F-4D97-AF65-F5344CB8AC3E}">
        <p14:creationId xmlns:p14="http://schemas.microsoft.com/office/powerpoint/2010/main" val="30297717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GB" dirty="0"/>
              <a:t> Changes</a:t>
            </a:r>
            <a:r>
              <a:rPr lang="en-GB" baseline="0" dirty="0"/>
              <a:t> in forest composition as well as forest biomass.</a:t>
            </a:r>
          </a:p>
          <a:p>
            <a:pPr>
              <a:buFont typeface="Arial" pitchFamily="34" charset="0"/>
              <a:buChar char="•"/>
            </a:pPr>
            <a:endParaRPr lang="en-GB" baseline="0" dirty="0"/>
          </a:p>
          <a:p>
            <a:r>
              <a:rPr lang="en-GB" dirty="0"/>
              <a:t>Climate large impact on forest state</a:t>
            </a:r>
          </a:p>
          <a:p>
            <a:pPr lvl="1"/>
            <a:r>
              <a:rPr lang="en-GB" dirty="0"/>
              <a:t>Elevation dependent, severe at low elevations</a:t>
            </a:r>
          </a:p>
          <a:p>
            <a:pPr lvl="1"/>
            <a:r>
              <a:rPr lang="en-GB" dirty="0"/>
              <a:t>Non-linear change through time</a:t>
            </a:r>
          </a:p>
          <a:p>
            <a:pPr>
              <a:buFont typeface="Arial" pitchFamily="34" charset="0"/>
              <a:buChar char="•"/>
            </a:pPr>
            <a:endParaRPr lang="en-CA" dirty="0"/>
          </a:p>
        </p:txBody>
      </p:sp>
      <p:sp>
        <p:nvSpPr>
          <p:cNvPr id="4" name="Slide Number Placeholder 3"/>
          <p:cNvSpPr>
            <a:spLocks noGrp="1"/>
          </p:cNvSpPr>
          <p:nvPr>
            <p:ph type="sldNum" sz="quarter" idx="10"/>
          </p:nvPr>
        </p:nvSpPr>
        <p:spPr/>
        <p:txBody>
          <a:bodyPr/>
          <a:lstStyle/>
          <a:p>
            <a:fld id="{3453B875-18E5-4A04-B26F-1696D9193B2B}" type="slidenum">
              <a:rPr lang="en-US" smtClean="0"/>
              <a:pPr/>
              <a:t>20</a:t>
            </a:fld>
            <a:endParaRPr lang="en-US"/>
          </a:p>
        </p:txBody>
      </p:sp>
    </p:spTree>
    <p:extLst>
      <p:ext uri="{BB962C8B-B14F-4D97-AF65-F5344CB8AC3E}">
        <p14:creationId xmlns:p14="http://schemas.microsoft.com/office/powerpoint/2010/main" val="9853869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way to evaluate </a:t>
            </a:r>
          </a:p>
        </p:txBody>
      </p:sp>
      <p:sp>
        <p:nvSpPr>
          <p:cNvPr id="4" name="Slide Number Placeholder 3"/>
          <p:cNvSpPr>
            <a:spLocks noGrp="1"/>
          </p:cNvSpPr>
          <p:nvPr>
            <p:ph type="sldNum" sz="quarter" idx="10"/>
          </p:nvPr>
        </p:nvSpPr>
        <p:spPr/>
        <p:txBody>
          <a:bodyPr/>
          <a:lstStyle/>
          <a:p>
            <a:fld id="{55AEE296-66B0-4860-A245-242D1DB7A169}" type="slidenum">
              <a:rPr lang="en-CA" smtClean="0"/>
              <a:pPr/>
              <a:t>21</a:t>
            </a:fld>
            <a:endParaRPr lang="en-CA"/>
          </a:p>
        </p:txBody>
      </p:sp>
    </p:spTree>
    <p:extLst>
      <p:ext uri="{BB962C8B-B14F-4D97-AF65-F5344CB8AC3E}">
        <p14:creationId xmlns:p14="http://schemas.microsoft.com/office/powerpoint/2010/main" val="13536208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Downscaling</a:t>
            </a:r>
            <a:r>
              <a:rPr lang="en-US" baseline="0" dirty="0"/>
              <a:t> data allows much more accurate data, but still need to be concerned with </a:t>
            </a:r>
            <a:r>
              <a:rPr lang="en-US" baseline="0" dirty="0" err="1"/>
              <a:t>microtopography</a:t>
            </a:r>
            <a:r>
              <a:rPr lang="en-US" baseline="0" dirty="0"/>
              <a:t> (as well as variation between the GCM).</a:t>
            </a:r>
            <a:endParaRPr lang="en-US" dirty="0"/>
          </a:p>
        </p:txBody>
      </p:sp>
      <p:sp>
        <p:nvSpPr>
          <p:cNvPr id="4" name="Slide Number Placeholder 3"/>
          <p:cNvSpPr>
            <a:spLocks noGrp="1"/>
          </p:cNvSpPr>
          <p:nvPr>
            <p:ph type="sldNum" sz="quarter" idx="10"/>
          </p:nvPr>
        </p:nvSpPr>
        <p:spPr/>
        <p:txBody>
          <a:bodyPr/>
          <a:lstStyle/>
          <a:p>
            <a:fld id="{55AEE296-66B0-4860-A245-242D1DB7A169}" type="slidenum">
              <a:rPr lang="en-CA" smtClean="0"/>
              <a:pPr/>
              <a:t>22</a:t>
            </a:fld>
            <a:endParaRPr lang="en-CA"/>
          </a:p>
        </p:txBody>
      </p:sp>
    </p:spTree>
    <p:extLst>
      <p:ext uri="{BB962C8B-B14F-4D97-AF65-F5344CB8AC3E}">
        <p14:creationId xmlns:p14="http://schemas.microsoft.com/office/powerpoint/2010/main" val="33929719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5D2D35-D269-4696-B217-E71E4A7115C3}" type="slidenum">
              <a:rPr lang="en-US" smtClean="0"/>
              <a:t>33</a:t>
            </a:fld>
            <a:endParaRPr lang="en-US"/>
          </a:p>
        </p:txBody>
      </p:sp>
    </p:spTree>
    <p:extLst>
      <p:ext uri="{BB962C8B-B14F-4D97-AF65-F5344CB8AC3E}">
        <p14:creationId xmlns:p14="http://schemas.microsoft.com/office/powerpoint/2010/main" val="12658655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Need to consider the joint impact of land use shifts (</a:t>
            </a:r>
            <a:r>
              <a:rPr lang="en-GB" dirty="0" err="1"/>
              <a:t>mangemetn</a:t>
            </a:r>
            <a:r>
              <a:rPr lang="en-GB" dirty="0"/>
              <a:t> shifts)</a:t>
            </a:r>
            <a:r>
              <a:rPr lang="en-GB" baseline="0" dirty="0"/>
              <a:t> in conjunction with the direct ecological shifts in order to understand how these systems will change, and where management will be most effective.</a:t>
            </a:r>
            <a:endParaRPr lang="en-CA" dirty="0"/>
          </a:p>
        </p:txBody>
      </p:sp>
      <p:sp>
        <p:nvSpPr>
          <p:cNvPr id="4" name="Slide Number Placeholder 3"/>
          <p:cNvSpPr>
            <a:spLocks noGrp="1"/>
          </p:cNvSpPr>
          <p:nvPr>
            <p:ph type="sldNum" sz="quarter" idx="10"/>
          </p:nvPr>
        </p:nvSpPr>
        <p:spPr/>
        <p:txBody>
          <a:bodyPr/>
          <a:lstStyle/>
          <a:p>
            <a:fld id="{55AEE296-66B0-4860-A245-242D1DB7A169}" type="slidenum">
              <a:rPr lang="en-CA" smtClean="0"/>
              <a:pPr/>
              <a:t>37</a:t>
            </a:fld>
            <a:endParaRPr lang="en-CA"/>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a:t>
            </a:r>
            <a:r>
              <a:rPr lang="en-CA" sz="800" dirty="0">
                <a:latin typeface="Calibri" pitchFamily="34" charset="0"/>
              </a:rPr>
              <a:t>Increased disturbances had the largest influence on forest composition at high elevations (even though the size and frequency of fires increased more at low elevations). </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 </a:t>
            </a:r>
            <a:r>
              <a:rPr lang="en-CA" sz="800" dirty="0">
                <a:latin typeface="Calibri" pitchFamily="34" charset="0"/>
              </a:rPr>
              <a:t>Increased disturbances (in the absence of direct climate change effects) produced an increase in total forest biomass at high elevations, and a small decrease in biomass at lower elevations. </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 </a:t>
            </a:r>
            <a:r>
              <a:rPr lang="en-CA" sz="800" dirty="0">
                <a:latin typeface="Calibri" pitchFamily="34" charset="0"/>
              </a:rPr>
              <a:t>While changes in total forest biomass were relatively small, there were  large changes in species specific biomass (i.e. forest composition).</a:t>
            </a:r>
          </a:p>
          <a:p>
            <a:endParaRPr lang="en-US" dirty="0"/>
          </a:p>
          <a:p>
            <a:endParaRPr lang="de-CH" dirty="0"/>
          </a:p>
        </p:txBody>
      </p:sp>
      <p:sp>
        <p:nvSpPr>
          <p:cNvPr id="4" name="Slide Number Placeholder 3"/>
          <p:cNvSpPr>
            <a:spLocks noGrp="1"/>
          </p:cNvSpPr>
          <p:nvPr>
            <p:ph type="sldNum" sz="quarter" idx="10"/>
          </p:nvPr>
        </p:nvSpPr>
        <p:spPr/>
        <p:txBody>
          <a:bodyPr/>
          <a:lstStyle/>
          <a:p>
            <a:fld id="{5182470D-A9EC-4DC6-9D21-C8D517E05964}" type="slidenum">
              <a:rPr lang="en-CA" smtClean="0"/>
              <a:pPr/>
              <a:t>40</a:t>
            </a:fld>
            <a:endParaRPr lang="en-CA"/>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current</a:t>
            </a:r>
            <a:r>
              <a:rPr lang="en-US" baseline="0" dirty="0"/>
              <a:t> focus is on trees</a:t>
            </a:r>
            <a:endParaRPr lang="en-US" dirty="0"/>
          </a:p>
        </p:txBody>
      </p:sp>
      <p:sp>
        <p:nvSpPr>
          <p:cNvPr id="4" name="Slide Number Placeholder 3"/>
          <p:cNvSpPr>
            <a:spLocks noGrp="1"/>
          </p:cNvSpPr>
          <p:nvPr>
            <p:ph type="sldNum" sz="quarter" idx="10"/>
          </p:nvPr>
        </p:nvSpPr>
        <p:spPr/>
        <p:txBody>
          <a:bodyPr/>
          <a:lstStyle/>
          <a:p>
            <a:fld id="{55AEE296-66B0-4860-A245-242D1DB7A169}" type="slidenum">
              <a:rPr lang="en-CA" smtClean="0"/>
              <a:pPr/>
              <a:t>2</a:t>
            </a:fld>
            <a:endParaRPr lang="en-CA"/>
          </a:p>
        </p:txBody>
      </p:sp>
    </p:spTree>
    <p:extLst>
      <p:ext uri="{BB962C8B-B14F-4D97-AF65-F5344CB8AC3E}">
        <p14:creationId xmlns:p14="http://schemas.microsoft.com/office/powerpoint/2010/main" val="22536404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Broader background </a:t>
            </a:r>
          </a:p>
        </p:txBody>
      </p:sp>
      <p:sp>
        <p:nvSpPr>
          <p:cNvPr id="4" name="Slide Number Placeholder 3"/>
          <p:cNvSpPr>
            <a:spLocks noGrp="1"/>
          </p:cNvSpPr>
          <p:nvPr>
            <p:ph type="sldNum" sz="quarter" idx="10"/>
          </p:nvPr>
        </p:nvSpPr>
        <p:spPr/>
        <p:txBody>
          <a:bodyPr/>
          <a:lstStyle/>
          <a:p>
            <a:fld id="{55AEE296-66B0-4860-A245-242D1DB7A169}" type="slidenum">
              <a:rPr lang="en-CA" smtClean="0"/>
              <a:pPr/>
              <a:t>3</a:t>
            </a:fld>
            <a:endParaRPr lang="en-CA"/>
          </a:p>
        </p:txBody>
      </p:sp>
    </p:spTree>
    <p:extLst>
      <p:ext uri="{BB962C8B-B14F-4D97-AF65-F5344CB8AC3E}">
        <p14:creationId xmlns:p14="http://schemas.microsoft.com/office/powerpoint/2010/main" val="6324187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Input climate futures scenario</a:t>
            </a:r>
          </a:p>
          <a:p>
            <a:endParaRPr lang="en-US" dirty="0"/>
          </a:p>
        </p:txBody>
      </p:sp>
      <p:sp>
        <p:nvSpPr>
          <p:cNvPr id="4" name="Slide Number Placeholder 3"/>
          <p:cNvSpPr>
            <a:spLocks noGrp="1"/>
          </p:cNvSpPr>
          <p:nvPr>
            <p:ph type="sldNum" sz="quarter" idx="10"/>
          </p:nvPr>
        </p:nvSpPr>
        <p:spPr/>
        <p:txBody>
          <a:bodyPr/>
          <a:lstStyle/>
          <a:p>
            <a:fld id="{55AEE296-66B0-4860-A245-242D1DB7A169}" type="slidenum">
              <a:rPr lang="en-CA" smtClean="0"/>
              <a:pPr/>
              <a:t>4</a:t>
            </a:fld>
            <a:endParaRPr lang="en-CA"/>
          </a:p>
        </p:txBody>
      </p:sp>
    </p:spTree>
    <p:extLst>
      <p:ext uri="{BB962C8B-B14F-4D97-AF65-F5344CB8AC3E}">
        <p14:creationId xmlns:p14="http://schemas.microsoft.com/office/powerpoint/2010/main" val="26477422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Variation</a:t>
            </a:r>
            <a:r>
              <a:rPr lang="en-US" baseline="0" dirty="0"/>
              <a:t> from ensemble GCM and RCM models</a:t>
            </a:r>
            <a:endParaRPr lang="en-US" dirty="0"/>
          </a:p>
        </p:txBody>
      </p:sp>
      <p:sp>
        <p:nvSpPr>
          <p:cNvPr id="4" name="Slide Number Placeholder 3"/>
          <p:cNvSpPr>
            <a:spLocks noGrp="1"/>
          </p:cNvSpPr>
          <p:nvPr>
            <p:ph type="sldNum" sz="quarter" idx="10"/>
          </p:nvPr>
        </p:nvSpPr>
        <p:spPr/>
        <p:txBody>
          <a:bodyPr/>
          <a:lstStyle/>
          <a:p>
            <a:fld id="{55AEE296-66B0-4860-A245-242D1DB7A169}" type="slidenum">
              <a:rPr lang="en-CA" smtClean="0"/>
              <a:pPr/>
              <a:t>7</a:t>
            </a:fld>
            <a:endParaRPr lang="en-CA"/>
          </a:p>
        </p:txBody>
      </p:sp>
    </p:spTree>
    <p:extLst>
      <p:ext uri="{BB962C8B-B14F-4D97-AF65-F5344CB8AC3E}">
        <p14:creationId xmlns:p14="http://schemas.microsoft.com/office/powerpoint/2010/main" val="31036492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Dawson et al 2008</a:t>
            </a:r>
          </a:p>
          <a:p>
            <a:r>
              <a:rPr lang="en-US" dirty="0"/>
              <a:t>Preliminary analysis of climate</a:t>
            </a:r>
            <a:r>
              <a:rPr lang="en-US" baseline="0" dirty="0"/>
              <a:t> change in the Cariboo-</a:t>
            </a:r>
            <a:r>
              <a:rPr lang="en-US" baseline="0" dirty="0" err="1"/>
              <a:t>Chilcotin</a:t>
            </a:r>
            <a:r>
              <a:rPr lang="en-US" baseline="0" dirty="0"/>
              <a:t> Area of British Columbia</a:t>
            </a:r>
          </a:p>
          <a:p>
            <a:endParaRPr lang="en-US" baseline="0" dirty="0"/>
          </a:p>
          <a:p>
            <a:pPr lvl="1"/>
            <a:r>
              <a:rPr lang="en-US" dirty="0"/>
              <a:t>Use latitudinal shifts to inform projected challenges</a:t>
            </a:r>
          </a:p>
          <a:p>
            <a:pPr lvl="2"/>
            <a:r>
              <a:rPr lang="en-US" dirty="0"/>
              <a:t>Should not assume a 1 to 1 mapping.</a:t>
            </a:r>
          </a:p>
          <a:p>
            <a:pPr lvl="3"/>
            <a:r>
              <a:rPr lang="en-US" dirty="0"/>
              <a:t>Species movement</a:t>
            </a:r>
          </a:p>
          <a:p>
            <a:pPr lvl="3"/>
            <a:r>
              <a:rPr lang="en-US" dirty="0"/>
              <a:t>Residual of historic differences in management</a:t>
            </a:r>
          </a:p>
          <a:p>
            <a:pPr lvl="3"/>
            <a:r>
              <a:rPr lang="en-US" dirty="0"/>
              <a:t>Different objectives</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55AEE296-66B0-4860-A245-242D1DB7A169}" type="slidenum">
              <a:rPr lang="en-CA" smtClean="0"/>
              <a:pPr/>
              <a:t>8</a:t>
            </a:fld>
            <a:endParaRPr lang="en-CA"/>
          </a:p>
        </p:txBody>
      </p:sp>
    </p:spTree>
    <p:extLst>
      <p:ext uri="{BB962C8B-B14F-4D97-AF65-F5344CB8AC3E}">
        <p14:creationId xmlns:p14="http://schemas.microsoft.com/office/powerpoint/2010/main" val="20754737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General</a:t>
            </a:r>
            <a:r>
              <a:rPr lang="en-US" baseline="0" dirty="0"/>
              <a:t> findings from a range of different work that have done on </a:t>
            </a:r>
            <a:endParaRPr lang="en-US" dirty="0"/>
          </a:p>
          <a:p>
            <a:r>
              <a:rPr lang="en-US" dirty="0"/>
              <a:t>Where</a:t>
            </a:r>
          </a:p>
          <a:p>
            <a:pPr lvl="1"/>
            <a:r>
              <a:rPr lang="en-US" dirty="0"/>
              <a:t>Spatial, ecotone</a:t>
            </a:r>
          </a:p>
          <a:p>
            <a:pPr lvl="1"/>
            <a:r>
              <a:rPr lang="en-US" dirty="0"/>
              <a:t>Value of climate data </a:t>
            </a:r>
          </a:p>
          <a:p>
            <a:pPr lvl="1"/>
            <a:endParaRPr lang="en-US" dirty="0"/>
          </a:p>
          <a:p>
            <a:r>
              <a:rPr lang="en-US" dirty="0"/>
              <a:t>When</a:t>
            </a:r>
          </a:p>
          <a:p>
            <a:pPr lvl="1"/>
            <a:r>
              <a:rPr lang="en-US" dirty="0"/>
              <a:t>Climate change</a:t>
            </a:r>
          </a:p>
          <a:p>
            <a:pPr lvl="1"/>
            <a:r>
              <a:rPr lang="en-US" dirty="0"/>
              <a:t>Species tolerance levels</a:t>
            </a:r>
          </a:p>
          <a:p>
            <a:pPr lvl="1"/>
            <a:r>
              <a:rPr lang="en-US" dirty="0"/>
              <a:t>Need to think about response of system (what</a:t>
            </a:r>
            <a:r>
              <a:rPr lang="en-US" baseline="0" dirty="0"/>
              <a:t> is being looked at), and the rate at which management can influence changes.</a:t>
            </a:r>
            <a:endParaRPr lang="en-US" dirty="0"/>
          </a:p>
          <a:p>
            <a:r>
              <a:rPr lang="en-US" dirty="0"/>
              <a:t>How</a:t>
            </a:r>
          </a:p>
          <a:p>
            <a:pPr lvl="1"/>
            <a:r>
              <a:rPr lang="en-US" dirty="0"/>
              <a:t>Direct</a:t>
            </a:r>
          </a:p>
          <a:p>
            <a:pPr lvl="1"/>
            <a:r>
              <a:rPr lang="en-US" dirty="0"/>
              <a:t>Indirect</a:t>
            </a:r>
          </a:p>
          <a:p>
            <a:r>
              <a:rPr lang="en-US" dirty="0"/>
              <a:t>Not included disturbance, </a:t>
            </a:r>
          </a:p>
          <a:p>
            <a:endParaRPr lang="en-US" dirty="0"/>
          </a:p>
          <a:p>
            <a:r>
              <a:rPr lang="en-US" dirty="0"/>
              <a:t>Overview of my research</a:t>
            </a:r>
            <a:r>
              <a:rPr lang="en-US" baseline="0" dirty="0"/>
              <a:t> that has addressed where, when and how vegetation may be altered. </a:t>
            </a:r>
            <a:endParaRPr lang="en-US" dirty="0"/>
          </a:p>
          <a:p>
            <a:endParaRPr lang="en-US" dirty="0"/>
          </a:p>
        </p:txBody>
      </p:sp>
      <p:sp>
        <p:nvSpPr>
          <p:cNvPr id="4" name="Slide Number Placeholder 3"/>
          <p:cNvSpPr>
            <a:spLocks noGrp="1"/>
          </p:cNvSpPr>
          <p:nvPr>
            <p:ph type="sldNum" sz="quarter" idx="10"/>
          </p:nvPr>
        </p:nvSpPr>
        <p:spPr/>
        <p:txBody>
          <a:bodyPr/>
          <a:lstStyle/>
          <a:p>
            <a:fld id="{55AEE296-66B0-4860-A245-242D1DB7A169}" type="slidenum">
              <a:rPr lang="en-CA" smtClean="0"/>
              <a:pPr/>
              <a:t>11</a:t>
            </a:fld>
            <a:endParaRPr lang="en-CA"/>
          </a:p>
        </p:txBody>
      </p:sp>
    </p:spTree>
    <p:extLst>
      <p:ext uri="{BB962C8B-B14F-4D97-AF65-F5344CB8AC3E}">
        <p14:creationId xmlns:p14="http://schemas.microsoft.com/office/powerpoint/2010/main" val="10198974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way to evaluate </a:t>
            </a:r>
          </a:p>
        </p:txBody>
      </p:sp>
      <p:sp>
        <p:nvSpPr>
          <p:cNvPr id="4" name="Slide Number Placeholder 3"/>
          <p:cNvSpPr>
            <a:spLocks noGrp="1"/>
          </p:cNvSpPr>
          <p:nvPr>
            <p:ph type="sldNum" sz="quarter" idx="10"/>
          </p:nvPr>
        </p:nvSpPr>
        <p:spPr/>
        <p:txBody>
          <a:bodyPr/>
          <a:lstStyle/>
          <a:p>
            <a:fld id="{55AEE296-66B0-4860-A245-242D1DB7A169}" type="slidenum">
              <a:rPr lang="en-CA" smtClean="0"/>
              <a:pPr/>
              <a:t>12</a:t>
            </a:fld>
            <a:endParaRPr lang="en-CA"/>
          </a:p>
        </p:txBody>
      </p:sp>
    </p:spTree>
    <p:extLst>
      <p:ext uri="{BB962C8B-B14F-4D97-AF65-F5344CB8AC3E}">
        <p14:creationId xmlns:p14="http://schemas.microsoft.com/office/powerpoint/2010/main" val="13536208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a:t>
            </a:r>
          </a:p>
          <a:p>
            <a:pPr lvl="1"/>
            <a:r>
              <a:rPr lang="en-US" dirty="0"/>
              <a:t>Spatial, ecotone</a:t>
            </a:r>
          </a:p>
          <a:p>
            <a:pPr lvl="1"/>
            <a:r>
              <a:rPr lang="en-US" dirty="0"/>
              <a:t>Value of climate data </a:t>
            </a:r>
          </a:p>
          <a:p>
            <a:pPr lvl="1"/>
            <a:endParaRPr lang="en-US" dirty="0"/>
          </a:p>
          <a:p>
            <a:r>
              <a:rPr lang="en-US" dirty="0"/>
              <a:t>When</a:t>
            </a:r>
          </a:p>
          <a:p>
            <a:pPr lvl="1"/>
            <a:r>
              <a:rPr lang="en-US" dirty="0"/>
              <a:t>Climate change</a:t>
            </a:r>
          </a:p>
          <a:p>
            <a:pPr lvl="1"/>
            <a:r>
              <a:rPr lang="en-US" dirty="0"/>
              <a:t>Species tolerance levels</a:t>
            </a:r>
          </a:p>
          <a:p>
            <a:pPr lvl="1"/>
            <a:r>
              <a:rPr lang="en-US" dirty="0"/>
              <a:t>Need to think about response of system (what is being looked at), and the rate at which management can influence changes.</a:t>
            </a:r>
          </a:p>
          <a:p>
            <a:r>
              <a:rPr lang="en-US" dirty="0"/>
              <a:t>How</a:t>
            </a:r>
          </a:p>
          <a:p>
            <a:pPr lvl="1"/>
            <a:r>
              <a:rPr lang="en-US" dirty="0"/>
              <a:t>Direct</a:t>
            </a:r>
          </a:p>
          <a:p>
            <a:pPr lvl="1"/>
            <a:r>
              <a:rPr lang="en-US" dirty="0"/>
              <a:t>Indirect</a:t>
            </a:r>
          </a:p>
          <a:p>
            <a:r>
              <a:rPr lang="en-US" dirty="0"/>
              <a:t>Not included disturbance, </a:t>
            </a:r>
          </a:p>
          <a:p>
            <a:endParaRPr lang="en-US" dirty="0"/>
          </a:p>
          <a:p>
            <a:r>
              <a:rPr lang="en-US" dirty="0"/>
              <a:t>Overview of my research that has addressed where, when and how vegetation may be altered. </a:t>
            </a:r>
          </a:p>
          <a:p>
            <a:endParaRPr lang="en-US" dirty="0"/>
          </a:p>
        </p:txBody>
      </p:sp>
      <p:sp>
        <p:nvSpPr>
          <p:cNvPr id="4" name="Slide Number Placeholder 3"/>
          <p:cNvSpPr>
            <a:spLocks noGrp="1"/>
          </p:cNvSpPr>
          <p:nvPr>
            <p:ph type="sldNum" sz="quarter" idx="10"/>
          </p:nvPr>
        </p:nvSpPr>
        <p:spPr/>
        <p:txBody>
          <a:bodyPr/>
          <a:lstStyle/>
          <a:p>
            <a:fld id="{55AEE296-66B0-4860-A245-242D1DB7A169}" type="slidenum">
              <a:rPr lang="en-CA" smtClean="0"/>
              <a:pPr/>
              <a:t>13</a:t>
            </a:fld>
            <a:endParaRPr lang="en-CA"/>
          </a:p>
        </p:txBody>
      </p:sp>
    </p:spTree>
    <p:extLst>
      <p:ext uri="{BB962C8B-B14F-4D97-AF65-F5344CB8AC3E}">
        <p14:creationId xmlns:p14="http://schemas.microsoft.com/office/powerpoint/2010/main" val="17069746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sp>
        <p:nvSpPr>
          <p:cNvPr id="4" name="Date Placeholder 3"/>
          <p:cNvSpPr>
            <a:spLocks noGrp="1"/>
          </p:cNvSpPr>
          <p:nvPr>
            <p:ph type="dt" sz="half" idx="10"/>
          </p:nvPr>
        </p:nvSpPr>
        <p:spPr/>
        <p:txBody>
          <a:bodyPr/>
          <a:lstStyle/>
          <a:p>
            <a:fld id="{B32FE8E3-FA1D-4264-88AB-55821D225138}" type="datetimeFigureOut">
              <a:rPr lang="en-CA" smtClean="0"/>
              <a:pPr/>
              <a:t>2016-11-08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9EF3700B-2650-4D0F-AB3B-D350C1010AE6}" type="slidenum">
              <a:rPr lang="en-CA" smtClean="0"/>
              <a:pPr/>
              <a:t>‹#›</a:t>
            </a:fld>
            <a:endParaRPr lang="en-C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B32FE8E3-FA1D-4264-88AB-55821D225138}" type="datetimeFigureOut">
              <a:rPr lang="en-CA" smtClean="0"/>
              <a:pPr/>
              <a:t>2016-11-08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9EF3700B-2650-4D0F-AB3B-D350C1010AE6}" type="slidenum">
              <a:rPr lang="en-CA" smtClean="0"/>
              <a:pPr/>
              <a:t>‹#›</a:t>
            </a:fld>
            <a:endParaRPr lang="en-C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B32FE8E3-FA1D-4264-88AB-55821D225138}" type="datetimeFigureOut">
              <a:rPr lang="en-CA" smtClean="0"/>
              <a:pPr/>
              <a:t>2016-11-08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9EF3700B-2650-4D0F-AB3B-D350C1010AE6}" type="slidenum">
              <a:rPr lang="en-CA" smtClean="0"/>
              <a:pPr/>
              <a:t>‹#›</a:t>
            </a:fld>
            <a:endParaRPr lang="en-C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B32FE8E3-FA1D-4264-88AB-55821D225138}" type="datetimeFigureOut">
              <a:rPr lang="en-CA" smtClean="0"/>
              <a:pPr/>
              <a:t>2016-11-08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9EF3700B-2650-4D0F-AB3B-D350C1010AE6}" type="slidenum">
              <a:rPr lang="en-CA" smtClean="0"/>
              <a:pPr/>
              <a:t>‹#›</a:t>
            </a:fld>
            <a:endParaRPr lang="en-C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32FE8E3-FA1D-4264-88AB-55821D225138}" type="datetimeFigureOut">
              <a:rPr lang="en-CA" smtClean="0"/>
              <a:pPr/>
              <a:t>2016-11-08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9EF3700B-2650-4D0F-AB3B-D350C1010AE6}" type="slidenum">
              <a:rPr lang="en-CA" smtClean="0"/>
              <a:pPr/>
              <a:t>‹#›</a:t>
            </a:fld>
            <a:endParaRPr lang="en-C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B32FE8E3-FA1D-4264-88AB-55821D225138}" type="datetimeFigureOut">
              <a:rPr lang="en-CA" smtClean="0"/>
              <a:pPr/>
              <a:t>2016-11-08</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9EF3700B-2650-4D0F-AB3B-D350C1010AE6}" type="slidenum">
              <a:rPr lang="en-CA" smtClean="0"/>
              <a:pPr/>
              <a:t>‹#›</a:t>
            </a:fld>
            <a:endParaRPr lang="en-C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B32FE8E3-FA1D-4264-88AB-55821D225138}" type="datetimeFigureOut">
              <a:rPr lang="en-CA" smtClean="0"/>
              <a:pPr/>
              <a:t>2016-11-08</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9EF3700B-2650-4D0F-AB3B-D350C1010AE6}" type="slidenum">
              <a:rPr lang="en-CA" smtClean="0"/>
              <a:pPr/>
              <a:t>‹#›</a:t>
            </a:fld>
            <a:endParaRPr lang="en-C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B32FE8E3-FA1D-4264-88AB-55821D225138}" type="datetimeFigureOut">
              <a:rPr lang="en-CA" smtClean="0"/>
              <a:pPr/>
              <a:t>2016-11-08</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9EF3700B-2650-4D0F-AB3B-D350C1010AE6}" type="slidenum">
              <a:rPr lang="en-CA" smtClean="0"/>
              <a:pPr/>
              <a:t>‹#›</a:t>
            </a:fld>
            <a:endParaRPr lang="en-C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2FE8E3-FA1D-4264-88AB-55821D225138}" type="datetimeFigureOut">
              <a:rPr lang="en-CA" smtClean="0"/>
              <a:pPr/>
              <a:t>2016-11-08</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9EF3700B-2650-4D0F-AB3B-D350C1010AE6}" type="slidenum">
              <a:rPr lang="en-CA" smtClean="0"/>
              <a:pPr/>
              <a:t>‹#›</a:t>
            </a:fld>
            <a:endParaRPr lang="en-C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32FE8E3-FA1D-4264-88AB-55821D225138}" type="datetimeFigureOut">
              <a:rPr lang="en-CA" smtClean="0"/>
              <a:pPr/>
              <a:t>2016-11-08</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9EF3700B-2650-4D0F-AB3B-D350C1010AE6}" type="slidenum">
              <a:rPr lang="en-CA" smtClean="0"/>
              <a:pPr/>
              <a:t>‹#›</a:t>
            </a:fld>
            <a:endParaRPr lang="en-C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32FE8E3-FA1D-4264-88AB-55821D225138}" type="datetimeFigureOut">
              <a:rPr lang="en-CA" smtClean="0"/>
              <a:pPr/>
              <a:t>2016-11-08</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9EF3700B-2650-4D0F-AB3B-D350C1010AE6}" type="slidenum">
              <a:rPr lang="en-CA" smtClean="0"/>
              <a:pPr/>
              <a:t>‹#›</a:t>
            </a:fld>
            <a:endParaRPr lang="en-C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2FE8E3-FA1D-4264-88AB-55821D225138}" type="datetimeFigureOut">
              <a:rPr lang="en-CA" smtClean="0"/>
              <a:pPr/>
              <a:t>2016-11-08</a:t>
            </a:fld>
            <a:endParaRPr lang="en-C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F3700B-2650-4D0F-AB3B-D350C1010AE6}" type="slidenum">
              <a:rPr lang="en-CA" smtClean="0"/>
              <a:pPr/>
              <a:t>‹#›</a:t>
            </a:fld>
            <a:endParaRPr lang="en-CA"/>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17.jpeg"/><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image" Target="../media/image31.jpeg"/><Relationship Id="rId3" Type="http://schemas.openxmlformats.org/officeDocument/2006/relationships/image" Target="../media/image21.jpeg"/><Relationship Id="rId7" Type="http://schemas.openxmlformats.org/officeDocument/2006/relationships/image" Target="../media/image25.jpeg"/><Relationship Id="rId12" Type="http://schemas.openxmlformats.org/officeDocument/2006/relationships/image" Target="../media/image30.jpeg"/><Relationship Id="rId17" Type="http://schemas.openxmlformats.org/officeDocument/2006/relationships/image" Target="../media/image35.jpeg"/><Relationship Id="rId2" Type="http://schemas.openxmlformats.org/officeDocument/2006/relationships/notesSlide" Target="../notesSlides/notesSlide11.xml"/><Relationship Id="rId16" Type="http://schemas.openxmlformats.org/officeDocument/2006/relationships/image" Target="../media/image34.jpeg"/><Relationship Id="rId1" Type="http://schemas.openxmlformats.org/officeDocument/2006/relationships/slideLayout" Target="../slideLayouts/slideLayout6.xml"/><Relationship Id="rId6" Type="http://schemas.openxmlformats.org/officeDocument/2006/relationships/image" Target="../media/image24.jpeg"/><Relationship Id="rId11" Type="http://schemas.openxmlformats.org/officeDocument/2006/relationships/image" Target="../media/image29.jpeg"/><Relationship Id="rId5" Type="http://schemas.openxmlformats.org/officeDocument/2006/relationships/image" Target="../media/image23.jpeg"/><Relationship Id="rId15" Type="http://schemas.openxmlformats.org/officeDocument/2006/relationships/image" Target="../media/image33.jpeg"/><Relationship Id="rId10" Type="http://schemas.openxmlformats.org/officeDocument/2006/relationships/image" Target="../media/image28.jpeg"/><Relationship Id="rId4" Type="http://schemas.openxmlformats.org/officeDocument/2006/relationships/image" Target="../media/image22.jpeg"/><Relationship Id="rId9" Type="http://schemas.openxmlformats.org/officeDocument/2006/relationships/image" Target="../media/image27.jpeg"/><Relationship Id="rId1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38.jpeg"/><Relationship Id="rId4" Type="http://schemas.openxmlformats.org/officeDocument/2006/relationships/image" Target="../media/image37.wmf"/></Relationships>
</file>

<file path=ppt/slides/_rels/slide19.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9.jpeg"/><Relationship Id="rId7" Type="http://schemas.openxmlformats.org/officeDocument/2006/relationships/image" Target="../media/image42.jpe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2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2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2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3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6.xml"/><Relationship Id="rId4" Type="http://schemas.openxmlformats.org/officeDocument/2006/relationships/image" Target="../media/image65.jpeg"/></Relationships>
</file>

<file path=ppt/slides/_rels/slide3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6.xml"/><Relationship Id="rId4" Type="http://schemas.openxmlformats.org/officeDocument/2006/relationships/image" Target="../media/image71.png"/></Relationships>
</file>

<file path=ppt/slides/_rels/slide4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404664"/>
            <a:ext cx="7772400" cy="3168352"/>
          </a:xfrm>
        </p:spPr>
        <p:txBody>
          <a:bodyPr>
            <a:normAutofit fontScale="90000"/>
          </a:bodyPr>
          <a:lstStyle/>
          <a:p>
            <a:r>
              <a:rPr lang="en-US" dirty="0"/>
              <a:t>Vegetation dynamics and vegetation management under uncertain climate futures: </a:t>
            </a:r>
            <a:br>
              <a:rPr lang="en-US" sz="1100" dirty="0"/>
            </a:br>
            <a:br>
              <a:rPr lang="en-US" sz="1100" dirty="0"/>
            </a:br>
            <a:r>
              <a:rPr lang="en-US" dirty="0"/>
              <a:t>Where and when are changes most likely to occur?</a:t>
            </a:r>
          </a:p>
        </p:txBody>
      </p:sp>
      <p:sp>
        <p:nvSpPr>
          <p:cNvPr id="3" name="Subtitle 2"/>
          <p:cNvSpPr>
            <a:spLocks noGrp="1"/>
          </p:cNvSpPr>
          <p:nvPr>
            <p:ph type="subTitle" idx="1"/>
          </p:nvPr>
        </p:nvSpPr>
        <p:spPr>
          <a:xfrm>
            <a:off x="1475656" y="4005064"/>
            <a:ext cx="6400800" cy="1656184"/>
          </a:xfrm>
        </p:spPr>
        <p:txBody>
          <a:bodyPr>
            <a:normAutofit fontScale="92500" lnSpcReduction="20000"/>
          </a:bodyPr>
          <a:lstStyle/>
          <a:p>
            <a:r>
              <a:rPr lang="en-US" dirty="0"/>
              <a:t>Ché Elkin</a:t>
            </a:r>
          </a:p>
          <a:p>
            <a:endParaRPr lang="en-US" sz="1200" dirty="0"/>
          </a:p>
          <a:p>
            <a:r>
              <a:rPr lang="en-US" dirty="0"/>
              <a:t>University of Northern British Columbia</a:t>
            </a:r>
          </a:p>
          <a:p>
            <a:r>
              <a:rPr lang="en-US" dirty="0"/>
              <a:t>FRBC/Slocan </a:t>
            </a:r>
            <a:r>
              <a:rPr lang="en-US" dirty="0" err="1"/>
              <a:t>Mixedwood</a:t>
            </a:r>
            <a:r>
              <a:rPr lang="en-US" dirty="0"/>
              <a:t> Ecology Chair</a:t>
            </a:r>
          </a:p>
        </p:txBody>
      </p:sp>
    </p:spTree>
    <p:extLst>
      <p:ext uri="{BB962C8B-B14F-4D97-AF65-F5344CB8AC3E}">
        <p14:creationId xmlns:p14="http://schemas.microsoft.com/office/powerpoint/2010/main" val="27010077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8229600" cy="778098"/>
          </a:xfrm>
        </p:spPr>
        <p:txBody>
          <a:bodyPr/>
          <a:lstStyle/>
          <a:p>
            <a:r>
              <a:rPr lang="en-US" dirty="0"/>
              <a:t>Management uncertainty</a:t>
            </a: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16" y="1556792"/>
            <a:ext cx="8744864" cy="32733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8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8367" y="5316591"/>
            <a:ext cx="4733156" cy="959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8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7824" y="6352036"/>
            <a:ext cx="3353134" cy="1733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974690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Vegetation changes under future climates</a:t>
            </a:r>
          </a:p>
        </p:txBody>
      </p:sp>
      <p:sp>
        <p:nvSpPr>
          <p:cNvPr id="3" name="Content Placeholder 2"/>
          <p:cNvSpPr>
            <a:spLocks noGrp="1"/>
          </p:cNvSpPr>
          <p:nvPr>
            <p:ph idx="1"/>
          </p:nvPr>
        </p:nvSpPr>
        <p:spPr>
          <a:xfrm>
            <a:off x="1835696" y="1916832"/>
            <a:ext cx="2448272" cy="2592288"/>
          </a:xfrm>
        </p:spPr>
        <p:txBody>
          <a:bodyPr>
            <a:normAutofit/>
          </a:bodyPr>
          <a:lstStyle/>
          <a:p>
            <a:r>
              <a:rPr lang="en-US" dirty="0"/>
              <a:t>Where</a:t>
            </a:r>
          </a:p>
          <a:p>
            <a:r>
              <a:rPr lang="en-US" dirty="0"/>
              <a:t>When</a:t>
            </a:r>
          </a:p>
          <a:p>
            <a:r>
              <a:rPr lang="en-US" dirty="0"/>
              <a:t>What</a:t>
            </a:r>
          </a:p>
          <a:p>
            <a:r>
              <a:rPr lang="en-US" dirty="0"/>
              <a:t>How</a:t>
            </a:r>
          </a:p>
        </p:txBody>
      </p:sp>
      <p:sp>
        <p:nvSpPr>
          <p:cNvPr id="4" name="TextBox 3"/>
          <p:cNvSpPr txBox="1"/>
          <p:nvPr/>
        </p:nvSpPr>
        <p:spPr>
          <a:xfrm>
            <a:off x="4716016" y="2189182"/>
            <a:ext cx="3312368" cy="1815882"/>
          </a:xfrm>
          <a:prstGeom prst="rect">
            <a:avLst/>
          </a:prstGeom>
          <a:noFill/>
        </p:spPr>
        <p:txBody>
          <a:bodyPr wrap="square" rtlCol="0">
            <a:spAutoFit/>
          </a:bodyPr>
          <a:lstStyle/>
          <a:p>
            <a:pPr algn="ctr"/>
            <a:r>
              <a:rPr lang="en-US" sz="2800" dirty="0"/>
              <a:t>How can we evaluate if future climate shifts will be important?</a:t>
            </a:r>
          </a:p>
        </p:txBody>
      </p:sp>
    </p:spTree>
    <p:extLst>
      <p:ext uri="{BB962C8B-B14F-4D97-AF65-F5344CB8AC3E}">
        <p14:creationId xmlns:p14="http://schemas.microsoft.com/office/powerpoint/2010/main" val="475295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86110"/>
          </a:xfrm>
        </p:spPr>
        <p:txBody>
          <a:bodyPr>
            <a:normAutofit fontScale="90000"/>
          </a:bodyPr>
          <a:lstStyle/>
          <a:p>
            <a:r>
              <a:rPr lang="en-US" dirty="0"/>
              <a:t>Evaluating along elevation gradients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289" y="1160748"/>
            <a:ext cx="7344816" cy="5508612"/>
          </a:xfrm>
          <a:prstGeom prst="rect">
            <a:avLst/>
          </a:prstGeom>
        </p:spPr>
      </p:pic>
    </p:spTree>
    <p:extLst>
      <p:ext uri="{BB962C8B-B14F-4D97-AF65-F5344CB8AC3E}">
        <p14:creationId xmlns:p14="http://schemas.microsoft.com/office/powerpoint/2010/main" val="20319943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268760"/>
            <a:ext cx="8229600" cy="1143000"/>
          </a:xfrm>
        </p:spPr>
        <p:txBody>
          <a:bodyPr/>
          <a:lstStyle/>
          <a:p>
            <a:r>
              <a:rPr lang="en-US" dirty="0"/>
              <a:t>Where?</a:t>
            </a:r>
          </a:p>
        </p:txBody>
      </p:sp>
      <p:sp>
        <p:nvSpPr>
          <p:cNvPr id="3" name="Content Placeholder 2"/>
          <p:cNvSpPr>
            <a:spLocks noGrp="1"/>
          </p:cNvSpPr>
          <p:nvPr>
            <p:ph idx="1"/>
          </p:nvPr>
        </p:nvSpPr>
        <p:spPr>
          <a:xfrm>
            <a:off x="539552" y="2780928"/>
            <a:ext cx="8229600" cy="1468760"/>
          </a:xfrm>
        </p:spPr>
        <p:txBody>
          <a:bodyPr>
            <a:normAutofit/>
          </a:bodyPr>
          <a:lstStyle/>
          <a:p>
            <a:r>
              <a:rPr lang="en-US" dirty="0"/>
              <a:t>Where on the landscape are we most likely to see changes in vegetation?</a:t>
            </a:r>
          </a:p>
        </p:txBody>
      </p:sp>
    </p:spTree>
    <p:extLst>
      <p:ext uri="{BB962C8B-B14F-4D97-AF65-F5344CB8AC3E}">
        <p14:creationId xmlns:p14="http://schemas.microsoft.com/office/powerpoint/2010/main" val="2557710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2045" y="188640"/>
            <a:ext cx="6705600" cy="609600"/>
          </a:xfrm>
        </p:spPr>
        <p:txBody>
          <a:bodyPr>
            <a:normAutofit fontScale="90000"/>
          </a:bodyPr>
          <a:lstStyle/>
          <a:p>
            <a:r>
              <a:rPr lang="en-US" dirty="0"/>
              <a:t>Climate sensitivity?</a:t>
            </a:r>
            <a:endParaRPr lang="en-CA" dirty="0"/>
          </a:p>
        </p:txBody>
      </p:sp>
      <p:grpSp>
        <p:nvGrpSpPr>
          <p:cNvPr id="4" name="Group 19"/>
          <p:cNvGrpSpPr>
            <a:grpSpLocks noChangeAspect="1"/>
          </p:cNvGrpSpPr>
          <p:nvPr/>
        </p:nvGrpSpPr>
        <p:grpSpPr bwMode="auto">
          <a:xfrm>
            <a:off x="4029595" y="1199953"/>
            <a:ext cx="4158079" cy="2562749"/>
            <a:chOff x="4409917" y="190743"/>
            <a:chExt cx="3012609" cy="1856520"/>
          </a:xfrm>
        </p:grpSpPr>
        <p:pic>
          <p:nvPicPr>
            <p:cNvPr id="5" name="Picture 4" descr="800px-Switzerland_topographic_2.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09917" y="190743"/>
              <a:ext cx="3012609" cy="1856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a:spLocks noChangeArrowheads="1"/>
            </p:cNvSpPr>
            <p:nvPr/>
          </p:nvSpPr>
          <p:spPr bwMode="auto">
            <a:xfrm>
              <a:off x="5666527" y="1552111"/>
              <a:ext cx="113738" cy="296634"/>
            </a:xfrm>
            <a:prstGeom prst="rect">
              <a:avLst/>
            </a:prstGeom>
            <a:noFill/>
            <a:ln w="28575" algn="ctr">
              <a:solidFill>
                <a:srgbClr val="D20202"/>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n-CA" sz="2400">
                <a:latin typeface="+mn-lt"/>
              </a:endParaRPr>
            </a:p>
          </p:txBody>
        </p:sp>
      </p:grpSp>
      <p:cxnSp>
        <p:nvCxnSpPr>
          <p:cNvPr id="8" name="Straight Arrow Connector 7"/>
          <p:cNvCxnSpPr>
            <a:cxnSpLocks noChangeShapeType="1"/>
            <a:stCxn id="7" idx="1"/>
          </p:cNvCxnSpPr>
          <p:nvPr/>
        </p:nvCxnSpPr>
        <p:spPr bwMode="auto">
          <a:xfrm flipH="1" flipV="1">
            <a:off x="3789884" y="3193854"/>
            <a:ext cx="1974116" cy="90076"/>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6" name="TextBox 33"/>
          <p:cNvSpPr txBox="1">
            <a:spLocks noChangeArrowheads="1"/>
          </p:cNvSpPr>
          <p:nvPr/>
        </p:nvSpPr>
        <p:spPr bwMode="auto">
          <a:xfrm>
            <a:off x="107504" y="3110504"/>
            <a:ext cx="15217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Calibri" pitchFamily="34" charset="0"/>
              </a:defRPr>
            </a:lvl1pPr>
            <a:lvl2pPr marL="742950" indent="-285750" eaLnBrk="0" hangingPunct="0">
              <a:defRPr sz="1200">
                <a:solidFill>
                  <a:schemeClr val="tx1"/>
                </a:solidFill>
                <a:latin typeface="Calibri" pitchFamily="34" charset="0"/>
              </a:defRPr>
            </a:lvl2pPr>
            <a:lvl3pPr marL="1143000" indent="-228600" eaLnBrk="0" hangingPunct="0">
              <a:defRPr sz="1200">
                <a:solidFill>
                  <a:schemeClr val="tx1"/>
                </a:solidFill>
                <a:latin typeface="Calibri" pitchFamily="34" charset="0"/>
              </a:defRPr>
            </a:lvl3pPr>
            <a:lvl4pPr marL="1600200" indent="-228600" eaLnBrk="0" hangingPunct="0">
              <a:defRPr sz="1200">
                <a:solidFill>
                  <a:schemeClr val="tx1"/>
                </a:solidFill>
                <a:latin typeface="Calibri" pitchFamily="34" charset="0"/>
              </a:defRPr>
            </a:lvl4pPr>
            <a:lvl5pPr marL="2057400" indent="-228600" eaLnBrk="0" hangingPunct="0">
              <a:defRPr sz="1200">
                <a:solidFill>
                  <a:schemeClr val="tx1"/>
                </a:solidFill>
                <a:latin typeface="Calibri" pitchFamily="34" charset="0"/>
              </a:defRPr>
            </a:lvl5pPr>
            <a:lvl6pPr marL="2514600" indent="-228600" eaLnBrk="0" fontAlgn="base" hangingPunct="0">
              <a:spcBef>
                <a:spcPct val="0"/>
              </a:spcBef>
              <a:spcAft>
                <a:spcPct val="0"/>
              </a:spcAft>
              <a:defRPr sz="1200">
                <a:solidFill>
                  <a:schemeClr val="tx1"/>
                </a:solidFill>
                <a:latin typeface="Calibri" pitchFamily="34" charset="0"/>
              </a:defRPr>
            </a:lvl6pPr>
            <a:lvl7pPr marL="2971800" indent="-228600" eaLnBrk="0" fontAlgn="base" hangingPunct="0">
              <a:spcBef>
                <a:spcPct val="0"/>
              </a:spcBef>
              <a:spcAft>
                <a:spcPct val="0"/>
              </a:spcAft>
              <a:defRPr sz="1200">
                <a:solidFill>
                  <a:schemeClr val="tx1"/>
                </a:solidFill>
                <a:latin typeface="Calibri" pitchFamily="34" charset="0"/>
              </a:defRPr>
            </a:lvl7pPr>
            <a:lvl8pPr marL="3429000" indent="-228600" eaLnBrk="0" fontAlgn="base" hangingPunct="0">
              <a:spcBef>
                <a:spcPct val="0"/>
              </a:spcBef>
              <a:spcAft>
                <a:spcPct val="0"/>
              </a:spcAft>
              <a:defRPr sz="1200">
                <a:solidFill>
                  <a:schemeClr val="tx1"/>
                </a:solidFill>
                <a:latin typeface="Calibri" pitchFamily="34" charset="0"/>
              </a:defRPr>
            </a:lvl8pPr>
            <a:lvl9pPr marL="3886200" indent="-228600" eaLnBrk="0" fontAlgn="base" hangingPunct="0">
              <a:spcBef>
                <a:spcPct val="0"/>
              </a:spcBef>
              <a:spcAft>
                <a:spcPct val="0"/>
              </a:spcAft>
              <a:defRPr sz="1200">
                <a:solidFill>
                  <a:schemeClr val="tx1"/>
                </a:solidFill>
                <a:latin typeface="Calibri" pitchFamily="34" charset="0"/>
              </a:defRPr>
            </a:lvl9pPr>
          </a:lstStyle>
          <a:p>
            <a:pPr eaLnBrk="1" hangingPunct="1"/>
            <a:r>
              <a:rPr lang="en-GB" sz="2000" dirty="0" err="1">
                <a:solidFill>
                  <a:srgbClr val="003366"/>
                </a:solidFill>
                <a:latin typeface="+mn-lt"/>
              </a:rPr>
              <a:t>Saas</a:t>
            </a:r>
            <a:r>
              <a:rPr lang="en-GB" sz="2000" dirty="0">
                <a:solidFill>
                  <a:srgbClr val="003366"/>
                </a:solidFill>
                <a:latin typeface="+mn-lt"/>
              </a:rPr>
              <a:t> Valley</a:t>
            </a:r>
            <a:endParaRPr lang="en-CA" sz="2000" dirty="0">
              <a:solidFill>
                <a:srgbClr val="003366"/>
              </a:solidFill>
              <a:latin typeface="+mn-lt"/>
            </a:endParaRPr>
          </a:p>
        </p:txBody>
      </p:sp>
      <p:pic>
        <p:nvPicPr>
          <p:cNvPr id="15" name="Picture 3" descr="DSC_7703.JPG"/>
          <p:cNvPicPr>
            <a:picLocks noChangeAspect="1"/>
          </p:cNvPicPr>
          <p:nvPr/>
        </p:nvPicPr>
        <p:blipFill>
          <a:blip r:embed="rId3" cstate="print"/>
          <a:srcRect/>
          <a:stretch>
            <a:fillRect/>
          </a:stretch>
        </p:blipFill>
        <p:spPr bwMode="auto">
          <a:xfrm>
            <a:off x="4409958" y="3861048"/>
            <a:ext cx="4194489" cy="2789102"/>
          </a:xfrm>
          <a:prstGeom prst="rect">
            <a:avLst/>
          </a:prstGeom>
          <a:noFill/>
          <a:ln w="9525">
            <a:noFill/>
            <a:miter lim="800000"/>
            <a:headEnd/>
            <a:tailEnd/>
          </a:ln>
        </p:spPr>
      </p:pic>
      <p:pic>
        <p:nvPicPr>
          <p:cNvPr id="17" name="Picture 16" descr="Valais_elevation_plot_2.jpeg"/>
          <p:cNvPicPr>
            <a:picLocks noChangeAspect="1"/>
          </p:cNvPicPr>
          <p:nvPr/>
        </p:nvPicPr>
        <p:blipFill rotWithShape="1">
          <a:blip r:embed="rId4" cstate="print"/>
          <a:srcRect l="10528" t="2333" r="10295" b="933"/>
          <a:stretch/>
        </p:blipFill>
        <p:spPr>
          <a:xfrm>
            <a:off x="1726805" y="1164450"/>
            <a:ext cx="2088000" cy="5645681"/>
          </a:xfrm>
          <a:prstGeom prst="rect">
            <a:avLst/>
          </a:prstGeom>
        </p:spPr>
      </p:pic>
    </p:spTree>
    <p:extLst>
      <p:ext uri="{BB962C8B-B14F-4D97-AF65-F5344CB8AC3E}">
        <p14:creationId xmlns:p14="http://schemas.microsoft.com/office/powerpoint/2010/main" val="4053891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6965455" y="1327085"/>
            <a:ext cx="1886445" cy="1815882"/>
          </a:xfrm>
          <a:prstGeom prst="rect">
            <a:avLst/>
          </a:prstGeom>
          <a:noFill/>
        </p:spPr>
        <p:txBody>
          <a:bodyPr wrap="square" rtlCol="0">
            <a:spAutoFit/>
          </a:bodyPr>
          <a:lstStyle/>
          <a:p>
            <a:r>
              <a:rPr lang="en-US" sz="1600" dirty="0">
                <a:latin typeface="+mn-lt"/>
              </a:rPr>
              <a:t>Climate scenario</a:t>
            </a:r>
          </a:p>
          <a:p>
            <a:r>
              <a:rPr lang="en-US" sz="1600" dirty="0">
                <a:latin typeface="+mn-lt"/>
              </a:rPr>
              <a:t> IPCC 4:  a1b</a:t>
            </a:r>
          </a:p>
          <a:p>
            <a:endParaRPr lang="en-US" sz="1600" dirty="0">
              <a:latin typeface="+mn-lt"/>
            </a:endParaRPr>
          </a:p>
          <a:p>
            <a:r>
              <a:rPr lang="en-US" sz="1600" dirty="0">
                <a:latin typeface="+mn-lt"/>
              </a:rPr>
              <a:t> future climate</a:t>
            </a:r>
          </a:p>
          <a:p>
            <a:r>
              <a:rPr lang="en-US" sz="1600" dirty="0">
                <a:latin typeface="+mn-lt"/>
              </a:rPr>
              <a:t>      (2100)</a:t>
            </a:r>
          </a:p>
          <a:p>
            <a:endParaRPr lang="en-US" sz="1600" dirty="0">
              <a:latin typeface="+mn-lt"/>
            </a:endParaRPr>
          </a:p>
          <a:p>
            <a:r>
              <a:rPr lang="en-US" sz="1600" dirty="0">
                <a:latin typeface="+mn-lt"/>
              </a:rPr>
              <a:t> current climate </a:t>
            </a:r>
          </a:p>
        </p:txBody>
      </p:sp>
      <p:sp>
        <p:nvSpPr>
          <p:cNvPr id="18" name="Oval 17"/>
          <p:cNvSpPr/>
          <p:nvPr/>
        </p:nvSpPr>
        <p:spPr>
          <a:xfrm>
            <a:off x="6821439" y="2163018"/>
            <a:ext cx="144016" cy="14401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rgbClr val="FF0000"/>
              </a:solidFill>
            </a:endParaRPr>
          </a:p>
        </p:txBody>
      </p:sp>
      <p:sp>
        <p:nvSpPr>
          <p:cNvPr id="19" name="Oval 18"/>
          <p:cNvSpPr/>
          <p:nvPr/>
        </p:nvSpPr>
        <p:spPr>
          <a:xfrm>
            <a:off x="6831486" y="2914981"/>
            <a:ext cx="144016" cy="144016"/>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6" name="Title 15"/>
          <p:cNvSpPr>
            <a:spLocks noGrp="1"/>
          </p:cNvSpPr>
          <p:nvPr>
            <p:ph type="title"/>
          </p:nvPr>
        </p:nvSpPr>
        <p:spPr>
          <a:xfrm>
            <a:off x="669355" y="181535"/>
            <a:ext cx="3794478" cy="609600"/>
          </a:xfrm>
        </p:spPr>
        <p:txBody>
          <a:bodyPr/>
          <a:lstStyle/>
          <a:p>
            <a:r>
              <a:rPr lang="en-GB" sz="3200" dirty="0" err="1"/>
              <a:t>Saas</a:t>
            </a:r>
            <a:r>
              <a:rPr lang="en-GB" sz="3200" dirty="0"/>
              <a:t> valley</a:t>
            </a:r>
            <a:endParaRPr lang="en-CA" sz="3200" dirty="0"/>
          </a:p>
        </p:txBody>
      </p:sp>
      <p:pic>
        <p:nvPicPr>
          <p:cNvPr id="23" name="Picture 22" descr="800px-Switzerland_topographic_2.jpg"/>
          <p:cNvPicPr>
            <a:picLocks noChangeAspect="1"/>
          </p:cNvPicPr>
          <p:nvPr/>
        </p:nvPicPr>
        <p:blipFill>
          <a:blip r:embed="rId3" cstate="print"/>
          <a:stretch>
            <a:fillRect/>
          </a:stretch>
        </p:blipFill>
        <p:spPr>
          <a:xfrm>
            <a:off x="3009993" y="1130469"/>
            <a:ext cx="3012609" cy="1856520"/>
          </a:xfrm>
          <a:prstGeom prst="rect">
            <a:avLst/>
          </a:prstGeom>
        </p:spPr>
      </p:pic>
      <p:sp>
        <p:nvSpPr>
          <p:cNvPr id="25" name="Rectangle 24"/>
          <p:cNvSpPr/>
          <p:nvPr/>
        </p:nvSpPr>
        <p:spPr bwMode="auto">
          <a:xfrm>
            <a:off x="4266603" y="2491837"/>
            <a:ext cx="113738" cy="296634"/>
          </a:xfrm>
          <a:prstGeom prst="rect">
            <a:avLst/>
          </a:prstGeom>
          <a:noFill/>
          <a:ln w="28575" cap="flat" cmpd="sng" algn="ctr">
            <a:solidFill>
              <a:srgbClr val="D2020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tx1"/>
              </a:solidFill>
              <a:effectLst/>
              <a:latin typeface="Times" pitchFamily="80" charset="0"/>
            </a:endParaRPr>
          </a:p>
        </p:txBody>
      </p:sp>
      <p:cxnSp>
        <p:nvCxnSpPr>
          <p:cNvPr id="28" name="Straight Arrow Connector 27"/>
          <p:cNvCxnSpPr>
            <a:stCxn id="25" idx="1"/>
          </p:cNvCxnSpPr>
          <p:nvPr/>
        </p:nvCxnSpPr>
        <p:spPr bwMode="auto">
          <a:xfrm flipH="1">
            <a:off x="2882900" y="2640154"/>
            <a:ext cx="1383703" cy="100474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pic>
        <p:nvPicPr>
          <p:cNvPr id="34" name="Picture 33" descr="Valais_a1b_clim.jpeg"/>
          <p:cNvPicPr>
            <a:picLocks noChangeAspect="1"/>
          </p:cNvPicPr>
          <p:nvPr/>
        </p:nvPicPr>
        <p:blipFill>
          <a:blip r:embed="rId4" cstate="print"/>
          <a:srcRect t="38121"/>
          <a:stretch>
            <a:fillRect/>
          </a:stretch>
        </p:blipFill>
        <p:spPr>
          <a:xfrm>
            <a:off x="4911321" y="3378201"/>
            <a:ext cx="3820236" cy="3224631"/>
          </a:xfrm>
          <a:prstGeom prst="rect">
            <a:avLst/>
          </a:prstGeom>
        </p:spPr>
      </p:pic>
      <p:pic>
        <p:nvPicPr>
          <p:cNvPr id="11" name="Picture 10" descr="Valais_elevation_plot_2.jpeg"/>
          <p:cNvPicPr>
            <a:picLocks noChangeAspect="1"/>
          </p:cNvPicPr>
          <p:nvPr/>
        </p:nvPicPr>
        <p:blipFill rotWithShape="1">
          <a:blip r:embed="rId5" cstate="print"/>
          <a:srcRect l="10528" t="2333" r="10295" b="933"/>
          <a:stretch/>
        </p:blipFill>
        <p:spPr>
          <a:xfrm>
            <a:off x="610880" y="1137939"/>
            <a:ext cx="2088000" cy="5645681"/>
          </a:xfrm>
          <a:prstGeom prst="rect">
            <a:avLst/>
          </a:prstGeom>
        </p:spPr>
      </p:pic>
    </p:spTree>
    <p:extLst>
      <p:ext uri="{BB962C8B-B14F-4D97-AF65-F5344CB8AC3E}">
        <p14:creationId xmlns:p14="http://schemas.microsoft.com/office/powerpoint/2010/main" val="2219453961"/>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51 - Copy.jpg"/>
          <p:cNvPicPr>
            <a:picLocks noChangeAspect="1"/>
          </p:cNvPicPr>
          <p:nvPr/>
        </p:nvPicPr>
        <p:blipFill>
          <a:blip r:embed="rId2" cstate="print"/>
          <a:srcRect l="2030" r="8322"/>
          <a:stretch>
            <a:fillRect/>
          </a:stretch>
        </p:blipFill>
        <p:spPr>
          <a:xfrm>
            <a:off x="650942" y="1213732"/>
            <a:ext cx="7826189" cy="5376403"/>
          </a:xfrm>
          <a:prstGeom prst="rect">
            <a:avLst/>
          </a:prstGeom>
        </p:spPr>
      </p:pic>
      <p:pic>
        <p:nvPicPr>
          <p:cNvPr id="3" name="Picture 2" descr="C:\Users\Che\AppData\Local\Microsoft\Windows\Temporary Internet Files\Content.IE5\70MXB13R\MC900440405[1].png"/>
          <p:cNvPicPr>
            <a:picLocks noChangeAspect="1" noChangeArrowheads="1"/>
          </p:cNvPicPr>
          <p:nvPr/>
        </p:nvPicPr>
        <p:blipFill>
          <a:blip r:embed="rId3" cstate="print"/>
          <a:srcRect/>
          <a:stretch>
            <a:fillRect/>
          </a:stretch>
        </p:blipFill>
        <p:spPr bwMode="auto">
          <a:xfrm>
            <a:off x="2714534" y="1246012"/>
            <a:ext cx="1353434" cy="1244635"/>
          </a:xfrm>
          <a:prstGeom prst="rect">
            <a:avLst/>
          </a:prstGeom>
          <a:noFill/>
        </p:spPr>
      </p:pic>
      <p:sp>
        <p:nvSpPr>
          <p:cNvPr id="5" name="Down Arrow 4"/>
          <p:cNvSpPr/>
          <p:nvPr/>
        </p:nvSpPr>
        <p:spPr>
          <a:xfrm rot="485493">
            <a:off x="3059286" y="2465684"/>
            <a:ext cx="270189" cy="1502082"/>
          </a:xfrm>
          <a:prstGeom prst="downArrow">
            <a:avLst/>
          </a:prstGeom>
          <a:solidFill>
            <a:srgbClr val="FCD904"/>
          </a:solidFill>
          <a:ln>
            <a:solidFill>
              <a:srgbClr val="FCD9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Down Arrow 5"/>
          <p:cNvSpPr/>
          <p:nvPr/>
        </p:nvSpPr>
        <p:spPr>
          <a:xfrm rot="20156730">
            <a:off x="3838513" y="2390695"/>
            <a:ext cx="313695" cy="1797606"/>
          </a:xfrm>
          <a:prstGeom prst="downArrow">
            <a:avLst/>
          </a:prstGeom>
          <a:solidFill>
            <a:srgbClr val="FCD904"/>
          </a:solidFill>
          <a:ln>
            <a:solidFill>
              <a:srgbClr val="FACC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extBox 11"/>
          <p:cNvSpPr txBox="1"/>
          <p:nvPr/>
        </p:nvSpPr>
        <p:spPr>
          <a:xfrm>
            <a:off x="1673246" y="3563225"/>
            <a:ext cx="1382109" cy="830997"/>
          </a:xfrm>
          <a:prstGeom prst="rect">
            <a:avLst/>
          </a:prstGeom>
          <a:noFill/>
        </p:spPr>
        <p:txBody>
          <a:bodyPr wrap="none" rtlCol="0">
            <a:spAutoFit/>
          </a:bodyPr>
          <a:lstStyle/>
          <a:p>
            <a:pPr algn="ctr"/>
            <a:r>
              <a:rPr lang="en-GB" b="1" dirty="0">
                <a:solidFill>
                  <a:srgbClr val="FFFF00"/>
                </a:solidFill>
                <a:latin typeface="+mn-lt"/>
              </a:rPr>
              <a:t>Climate </a:t>
            </a:r>
          </a:p>
          <a:p>
            <a:pPr algn="ctr"/>
            <a:r>
              <a:rPr lang="en-GB" b="1" dirty="0">
                <a:solidFill>
                  <a:srgbClr val="FFFF00"/>
                </a:solidFill>
                <a:latin typeface="+mn-lt"/>
              </a:rPr>
              <a:t>impact</a:t>
            </a:r>
            <a:endParaRPr lang="en-CA" b="1" dirty="0">
              <a:solidFill>
                <a:srgbClr val="FFFF00"/>
              </a:solidFill>
              <a:latin typeface="+mn-lt"/>
            </a:endParaRPr>
          </a:p>
        </p:txBody>
      </p:sp>
      <p:sp>
        <p:nvSpPr>
          <p:cNvPr id="4" name="Title 3"/>
          <p:cNvSpPr>
            <a:spLocks noGrp="1"/>
          </p:cNvSpPr>
          <p:nvPr>
            <p:ph type="title"/>
          </p:nvPr>
        </p:nvSpPr>
        <p:spPr/>
        <p:txBody>
          <a:bodyPr/>
          <a:lstStyle/>
          <a:p>
            <a:r>
              <a:rPr lang="en-US" dirty="0"/>
              <a:t>Drivers of vegetation dynamics</a:t>
            </a:r>
            <a:endParaRPr lang="en-CA" dirty="0"/>
          </a:p>
        </p:txBody>
      </p:sp>
    </p:spTree>
    <p:extLst>
      <p:ext uri="{BB962C8B-B14F-4D97-AF65-F5344CB8AC3E}">
        <p14:creationId xmlns:p14="http://schemas.microsoft.com/office/powerpoint/2010/main" val="4715194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2067" name="Picture 3" descr="http://www.prudhoewoods.com/resources/gap.jpg"/>
          <p:cNvPicPr>
            <a:picLocks noChangeAspect="1" noChangeArrowheads="1"/>
          </p:cNvPicPr>
          <p:nvPr/>
        </p:nvPicPr>
        <p:blipFill>
          <a:blip r:embed="rId3" cstate="print"/>
          <a:srcRect/>
          <a:stretch>
            <a:fillRect/>
          </a:stretch>
        </p:blipFill>
        <p:spPr bwMode="auto">
          <a:xfrm>
            <a:off x="381000" y="2672308"/>
            <a:ext cx="3505200" cy="2628900"/>
          </a:xfrm>
          <a:prstGeom prst="rect">
            <a:avLst/>
          </a:prstGeom>
          <a:noFill/>
        </p:spPr>
      </p:pic>
      <p:sp>
        <p:nvSpPr>
          <p:cNvPr id="6" name="TextBox 5"/>
          <p:cNvSpPr txBox="1"/>
          <p:nvPr/>
        </p:nvSpPr>
        <p:spPr>
          <a:xfrm>
            <a:off x="276873" y="5445224"/>
            <a:ext cx="1630831" cy="1323439"/>
          </a:xfrm>
          <a:prstGeom prst="rect">
            <a:avLst/>
          </a:prstGeom>
          <a:noFill/>
        </p:spPr>
        <p:txBody>
          <a:bodyPr wrap="none" rtlCol="0">
            <a:spAutoFit/>
          </a:bodyPr>
          <a:lstStyle/>
          <a:p>
            <a:pPr>
              <a:buFont typeface="Arial" pitchFamily="34" charset="0"/>
              <a:buChar char="•"/>
            </a:pPr>
            <a:r>
              <a:rPr lang="en-GB" sz="2000" dirty="0"/>
              <a:t> Recruitment</a:t>
            </a:r>
          </a:p>
          <a:p>
            <a:pPr>
              <a:buFont typeface="Arial" pitchFamily="34" charset="0"/>
              <a:buChar char="•"/>
            </a:pPr>
            <a:r>
              <a:rPr lang="en-GB" sz="2000" dirty="0"/>
              <a:t> Growth</a:t>
            </a:r>
          </a:p>
          <a:p>
            <a:pPr>
              <a:buFont typeface="Arial" pitchFamily="34" charset="0"/>
              <a:buChar char="•"/>
            </a:pPr>
            <a:r>
              <a:rPr lang="en-GB" sz="2000" dirty="0"/>
              <a:t> Competition</a:t>
            </a:r>
          </a:p>
          <a:p>
            <a:pPr>
              <a:buFont typeface="Arial" pitchFamily="34" charset="0"/>
              <a:buChar char="•"/>
            </a:pPr>
            <a:r>
              <a:rPr lang="en-GB" sz="2000" dirty="0"/>
              <a:t> Mortality</a:t>
            </a:r>
          </a:p>
        </p:txBody>
      </p:sp>
      <p:sp>
        <p:nvSpPr>
          <p:cNvPr id="7" name="Rectangle 6"/>
          <p:cNvSpPr/>
          <p:nvPr/>
        </p:nvSpPr>
        <p:spPr>
          <a:xfrm>
            <a:off x="929381" y="1153398"/>
            <a:ext cx="2654316" cy="1446550"/>
          </a:xfrm>
          <a:prstGeom prst="rect">
            <a:avLst/>
          </a:prstGeom>
        </p:spPr>
        <p:txBody>
          <a:bodyPr wrap="none">
            <a:spAutoFit/>
          </a:bodyPr>
          <a:lstStyle/>
          <a:p>
            <a:pPr algn="ctr"/>
            <a:r>
              <a:rPr lang="en-US" sz="2800" dirty="0"/>
              <a:t>Forest gap</a:t>
            </a:r>
            <a:endParaRPr lang="en-US" sz="2000" dirty="0"/>
          </a:p>
          <a:p>
            <a:pPr>
              <a:buFont typeface="Arial" pitchFamily="34" charset="0"/>
              <a:buChar char="•"/>
            </a:pPr>
            <a:r>
              <a:rPr lang="en-US" sz="2000" dirty="0"/>
              <a:t> Individual processes</a:t>
            </a:r>
          </a:p>
          <a:p>
            <a:pPr>
              <a:buFont typeface="Arial" pitchFamily="34" charset="0"/>
              <a:buChar char="•"/>
            </a:pPr>
            <a:r>
              <a:rPr lang="en-US" sz="2000" dirty="0"/>
              <a:t> Population processes</a:t>
            </a:r>
          </a:p>
          <a:p>
            <a:pPr>
              <a:buFont typeface="Arial" pitchFamily="34" charset="0"/>
              <a:buChar char="•"/>
            </a:pPr>
            <a:r>
              <a:rPr lang="en-US" sz="2000" dirty="0"/>
              <a:t> Community processes</a:t>
            </a:r>
            <a:endParaRPr lang="en-CA" sz="2000" dirty="0"/>
          </a:p>
        </p:txBody>
      </p:sp>
      <p:sp>
        <p:nvSpPr>
          <p:cNvPr id="8" name="Title 7"/>
          <p:cNvSpPr>
            <a:spLocks noGrp="1"/>
          </p:cNvSpPr>
          <p:nvPr>
            <p:ph type="title"/>
          </p:nvPr>
        </p:nvSpPr>
        <p:spPr>
          <a:xfrm>
            <a:off x="70125" y="116632"/>
            <a:ext cx="5120359" cy="792162"/>
          </a:xfrm>
        </p:spPr>
        <p:txBody>
          <a:bodyPr>
            <a:normAutofit fontScale="90000"/>
          </a:bodyPr>
          <a:lstStyle/>
          <a:p>
            <a:r>
              <a:rPr lang="en-GB" sz="3600" dirty="0"/>
              <a:t>Dynamic vegetation models</a:t>
            </a:r>
            <a:endParaRPr lang="en-CA" sz="3600" dirty="0"/>
          </a:p>
        </p:txBody>
      </p:sp>
      <p:grpSp>
        <p:nvGrpSpPr>
          <p:cNvPr id="2" name="Group 1"/>
          <p:cNvGrpSpPr/>
          <p:nvPr/>
        </p:nvGrpSpPr>
        <p:grpSpPr>
          <a:xfrm>
            <a:off x="4497543" y="891271"/>
            <a:ext cx="4411980" cy="4697969"/>
            <a:chOff x="4497543" y="891271"/>
            <a:chExt cx="4411980" cy="4697969"/>
          </a:xfrm>
        </p:grpSpPr>
        <p:pic>
          <p:nvPicPr>
            <p:cNvPr id="10" name="Picture 231" descr="Aboveground_biomass"/>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68245" y="2551501"/>
              <a:ext cx="2980713" cy="1160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232"/>
            <p:cNvGrpSpPr>
              <a:grpSpLocks/>
            </p:cNvGrpSpPr>
            <p:nvPr/>
          </p:nvGrpSpPr>
          <p:grpSpPr bwMode="auto">
            <a:xfrm>
              <a:off x="4497543" y="1324374"/>
              <a:ext cx="2048419" cy="1154942"/>
              <a:chOff x="1104" y="816"/>
              <a:chExt cx="1248" cy="768"/>
            </a:xfrm>
          </p:grpSpPr>
          <p:sp>
            <p:nvSpPr>
              <p:cNvPr id="49" name="Oval 233"/>
              <p:cNvSpPr>
                <a:spLocks noChangeArrowheads="1"/>
              </p:cNvSpPr>
              <p:nvPr/>
            </p:nvSpPr>
            <p:spPr bwMode="auto">
              <a:xfrm>
                <a:off x="1152" y="1152"/>
                <a:ext cx="1200" cy="432"/>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DE">
                  <a:latin typeface="Calibri" pitchFamily="34" charset="0"/>
                </a:endParaRPr>
              </a:p>
            </p:txBody>
          </p:sp>
          <p:pic>
            <p:nvPicPr>
              <p:cNvPr id="50" name="Picture 234" descr="9_EuropeanAspen_klein"/>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20" y="912"/>
                <a:ext cx="305"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235" descr="9_EuropeanAspen_klein"/>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32" y="816"/>
                <a:ext cx="307"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236" descr="40_Scots_Pine_RT_klein"/>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04" y="816"/>
                <a:ext cx="347" cy="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237" descr="9_EuropeanAspen_klein"/>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71" y="912"/>
                <a:ext cx="305"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238" descr="40_Scots_Pine_klein"/>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80" y="912"/>
                <a:ext cx="322"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239" descr="39_SampleConifer_RT_klein"/>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12" y="1100"/>
                <a:ext cx="201" cy="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240" descr="36_LoblollyPine_klein"/>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54" y="1152"/>
                <a:ext cx="206"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241" descr="38_NorwaySpruce_klein"/>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36" y="952"/>
                <a:ext cx="423" cy="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242" descr="9_EuropeanAspen_RT_Cluster_klein"/>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13" y="1056"/>
                <a:ext cx="454"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 name="Group 243"/>
            <p:cNvGrpSpPr>
              <a:grpSpLocks/>
            </p:cNvGrpSpPr>
            <p:nvPr/>
          </p:nvGrpSpPr>
          <p:grpSpPr bwMode="auto">
            <a:xfrm>
              <a:off x="6624748" y="891271"/>
              <a:ext cx="2204349" cy="1588046"/>
              <a:chOff x="2928" y="528"/>
              <a:chExt cx="1343" cy="1056"/>
            </a:xfrm>
          </p:grpSpPr>
          <p:sp>
            <p:nvSpPr>
              <p:cNvPr id="40" name="Oval 244"/>
              <p:cNvSpPr>
                <a:spLocks noChangeArrowheads="1"/>
              </p:cNvSpPr>
              <p:nvPr/>
            </p:nvSpPr>
            <p:spPr bwMode="auto">
              <a:xfrm>
                <a:off x="3062" y="1152"/>
                <a:ext cx="1200" cy="432"/>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DE">
                  <a:latin typeface="Calibri" pitchFamily="34" charset="0"/>
                </a:endParaRPr>
              </a:p>
            </p:txBody>
          </p:sp>
          <p:pic>
            <p:nvPicPr>
              <p:cNvPr id="41" name="Picture 245" descr="39_SampleConifer_RT_klein"/>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74" y="960"/>
                <a:ext cx="297"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246" descr="38_NorwaySpruce_RT_klein"/>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54" y="912"/>
                <a:ext cx="269" cy="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247" descr="9_EuropeanAspen_klein"/>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82" y="768"/>
                <a:ext cx="397"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248" descr="36_LoblollyPine_klein"/>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77" y="1008"/>
                <a:ext cx="293" cy="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249" descr="40_Scots_Pine_klein"/>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16" y="768"/>
                <a:ext cx="396"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250" descr="38_NorwaySpruce_klein"/>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68" y="528"/>
                <a:ext cx="720"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251" descr="40_Scots_Pine_RT_klein"/>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28" y="672"/>
                <a:ext cx="433" cy="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252" descr="36_LoblollyPine_klein"/>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50" y="1200"/>
                <a:ext cx="206"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 name="Group 253"/>
            <p:cNvGrpSpPr>
              <a:grpSpLocks/>
            </p:cNvGrpSpPr>
            <p:nvPr/>
          </p:nvGrpSpPr>
          <p:grpSpPr bwMode="auto">
            <a:xfrm>
              <a:off x="6230821" y="2559020"/>
              <a:ext cx="2678702" cy="3024205"/>
              <a:chOff x="2688" y="1637"/>
              <a:chExt cx="1632" cy="2011"/>
            </a:xfrm>
          </p:grpSpPr>
          <p:sp>
            <p:nvSpPr>
              <p:cNvPr id="34" name="Oval 254"/>
              <p:cNvSpPr>
                <a:spLocks noChangeArrowheads="1"/>
              </p:cNvSpPr>
              <p:nvPr/>
            </p:nvSpPr>
            <p:spPr bwMode="auto">
              <a:xfrm>
                <a:off x="3062" y="3216"/>
                <a:ext cx="1200" cy="432"/>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DE">
                  <a:latin typeface="Calibri" pitchFamily="34" charset="0"/>
                </a:endParaRPr>
              </a:p>
            </p:txBody>
          </p:sp>
          <p:pic>
            <p:nvPicPr>
              <p:cNvPr id="35" name="Picture 255" descr="38_NorwaySpruce_Full"/>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88" y="1637"/>
                <a:ext cx="1511" cy="1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256" descr="40_Scots_Pine_RT_klein"/>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13" y="2544"/>
                <a:ext cx="548" cy="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257" descr="39_SampleConifer_RT_klein"/>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2" y="2688"/>
                <a:ext cx="528"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258" descr="36_LoblollyPine_klein"/>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44" y="2976"/>
                <a:ext cx="351" cy="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259" descr="36_LoblollyPine_klein"/>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78" y="3068"/>
                <a:ext cx="322" cy="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 name="Group 261"/>
            <p:cNvGrpSpPr>
              <a:grpSpLocks/>
            </p:cNvGrpSpPr>
            <p:nvPr/>
          </p:nvGrpSpPr>
          <p:grpSpPr bwMode="auto">
            <a:xfrm>
              <a:off x="4576328" y="4644834"/>
              <a:ext cx="1969634" cy="944406"/>
              <a:chOff x="1152" y="3024"/>
              <a:chExt cx="1200" cy="628"/>
            </a:xfrm>
          </p:grpSpPr>
          <p:sp>
            <p:nvSpPr>
              <p:cNvPr id="21" name="Oval 262"/>
              <p:cNvSpPr>
                <a:spLocks noChangeArrowheads="1"/>
              </p:cNvSpPr>
              <p:nvPr/>
            </p:nvSpPr>
            <p:spPr bwMode="auto">
              <a:xfrm>
                <a:off x="1152" y="3216"/>
                <a:ext cx="1200" cy="432"/>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de-DE">
                  <a:latin typeface="Calibri" pitchFamily="34" charset="0"/>
                </a:endParaRPr>
              </a:p>
            </p:txBody>
          </p:sp>
          <p:pic>
            <p:nvPicPr>
              <p:cNvPr id="22" name="Picture 263" descr="9_EuropeanAspen_klein"/>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40" y="3072"/>
                <a:ext cx="244"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64" descr="9_EuropeanAspen_klein"/>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64" y="3072"/>
                <a:ext cx="244"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65" descr="9_EuropeanAspen_klein"/>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05" y="3024"/>
                <a:ext cx="215" cy="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66" descr="40_Scots_Pine_RT_klein"/>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00" y="3024"/>
                <a:ext cx="261" cy="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67" descr="9_EuropeanAspen_klein"/>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32" y="3072"/>
                <a:ext cx="244"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8" descr="9_EuropeanAspen_RT_Cluster_klein"/>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40" y="3216"/>
                <a:ext cx="375" cy="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69" descr="40_Scots_Pine_klein"/>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76" y="3185"/>
                <a:ext cx="214" cy="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70" descr="40_Scots_Pine_klein"/>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20" y="3168"/>
                <a:ext cx="214" cy="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71" descr="40_Scots_Pine_klein"/>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80" y="3168"/>
                <a:ext cx="214" cy="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272" descr="9_EuropeanAspen_klein"/>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16" y="3168"/>
                <a:ext cx="244"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273" descr="9_EuropeanAspen_klein"/>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24" y="3216"/>
                <a:ext cx="244"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274" descr="9_EuropeanAspen_RT_Cluster_klein"/>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00" y="3168"/>
                <a:ext cx="375" cy="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Line 275"/>
            <p:cNvSpPr>
              <a:spLocks noChangeShapeType="1"/>
            </p:cNvSpPr>
            <p:nvPr/>
          </p:nvSpPr>
          <p:spPr bwMode="auto">
            <a:xfrm flipH="1">
              <a:off x="5600538" y="3417708"/>
              <a:ext cx="0" cy="115494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p>
          </p:txBody>
        </p:sp>
        <p:sp>
          <p:nvSpPr>
            <p:cNvPr id="17" name="Line 276"/>
            <p:cNvSpPr>
              <a:spLocks noChangeShapeType="1"/>
            </p:cNvSpPr>
            <p:nvPr/>
          </p:nvSpPr>
          <p:spPr bwMode="auto">
            <a:xfrm flipH="1" flipV="1">
              <a:off x="5679323" y="2407133"/>
              <a:ext cx="315141" cy="5052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p>
          </p:txBody>
        </p:sp>
        <p:sp>
          <p:nvSpPr>
            <p:cNvPr id="18" name="Line 277"/>
            <p:cNvSpPr>
              <a:spLocks noChangeShapeType="1"/>
            </p:cNvSpPr>
            <p:nvPr/>
          </p:nvSpPr>
          <p:spPr bwMode="auto">
            <a:xfrm flipV="1">
              <a:off x="6545962" y="2262765"/>
              <a:ext cx="407058" cy="5052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p>
          </p:txBody>
        </p:sp>
        <p:sp>
          <p:nvSpPr>
            <p:cNvPr id="19" name="Line 278"/>
            <p:cNvSpPr>
              <a:spLocks noChangeShapeType="1"/>
            </p:cNvSpPr>
            <p:nvPr/>
          </p:nvSpPr>
          <p:spPr bwMode="auto">
            <a:xfrm>
              <a:off x="6782318" y="2695869"/>
              <a:ext cx="393927" cy="115494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p>
          </p:txBody>
        </p:sp>
        <p:sp>
          <p:nvSpPr>
            <p:cNvPr id="20" name="Line 279"/>
            <p:cNvSpPr>
              <a:spLocks noChangeShapeType="1"/>
            </p:cNvSpPr>
            <p:nvPr/>
          </p:nvSpPr>
          <p:spPr bwMode="auto">
            <a:xfrm flipH="1">
              <a:off x="5915679" y="3345524"/>
              <a:ext cx="1181780" cy="137149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p>
          </p:txBody>
        </p:sp>
      </p:grpSp>
      <p:sp>
        <p:nvSpPr>
          <p:cNvPr id="3" name="Rectangle 2"/>
          <p:cNvSpPr/>
          <p:nvPr/>
        </p:nvSpPr>
        <p:spPr>
          <a:xfrm>
            <a:off x="2120217" y="5445224"/>
            <a:ext cx="2595799" cy="1323439"/>
          </a:xfrm>
          <a:prstGeom prst="rect">
            <a:avLst/>
          </a:prstGeom>
        </p:spPr>
        <p:txBody>
          <a:bodyPr wrap="square">
            <a:spAutoFit/>
          </a:bodyPr>
          <a:lstStyle/>
          <a:p>
            <a:pPr marL="285750" indent="-285750" eaLnBrk="0" hangingPunct="0">
              <a:buFont typeface="Arial" panose="020B0604020202020204" pitchFamily="34" charset="0"/>
              <a:buChar char="•"/>
            </a:pPr>
            <a:r>
              <a:rPr lang="en-US" sz="2000" dirty="0"/>
              <a:t>Light availability</a:t>
            </a:r>
          </a:p>
          <a:p>
            <a:pPr marL="285750" indent="-285750" eaLnBrk="0" hangingPunct="0">
              <a:buFont typeface="Arial" panose="020B0604020202020204" pitchFamily="34" charset="0"/>
              <a:buChar char="•"/>
            </a:pPr>
            <a:r>
              <a:rPr lang="en-US" sz="2000" dirty="0"/>
              <a:t>Moisture availability</a:t>
            </a:r>
          </a:p>
          <a:p>
            <a:pPr marL="285750" indent="-285750" eaLnBrk="0" hangingPunct="0">
              <a:buFont typeface="Arial" panose="020B0604020202020204" pitchFamily="34" charset="0"/>
              <a:buChar char="•"/>
            </a:pPr>
            <a:r>
              <a:rPr lang="en-US" sz="2000" dirty="0"/>
              <a:t>Temperature</a:t>
            </a:r>
          </a:p>
          <a:p>
            <a:pPr marL="285750" indent="-285750" eaLnBrk="0" hangingPunct="0">
              <a:buFont typeface="Arial" panose="020B0604020202020204" pitchFamily="34" charset="0"/>
              <a:buChar char="•"/>
            </a:pPr>
            <a:r>
              <a:rPr lang="en-GB" sz="2000" dirty="0"/>
              <a:t>Nutrients</a:t>
            </a:r>
          </a:p>
        </p:txBody>
      </p:sp>
    </p:spTree>
    <p:extLst>
      <p:ext uri="{BB962C8B-B14F-4D97-AF65-F5344CB8AC3E}">
        <p14:creationId xmlns:p14="http://schemas.microsoft.com/office/powerpoint/2010/main" val="40982651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1b_305_tb.jpg"/>
          <p:cNvPicPr>
            <a:picLocks noChangeAspect="1"/>
          </p:cNvPicPr>
          <p:nvPr/>
        </p:nvPicPr>
        <p:blipFill>
          <a:blip r:embed="rId3" cstate="print"/>
          <a:srcRect l="25197" r="25197"/>
          <a:stretch>
            <a:fillRect/>
          </a:stretch>
        </p:blipFill>
        <p:spPr>
          <a:xfrm>
            <a:off x="7264401" y="1411543"/>
            <a:ext cx="1595150" cy="5316499"/>
          </a:xfrm>
          <a:prstGeom prst="rect">
            <a:avLst/>
          </a:prstGeom>
        </p:spPr>
      </p:pic>
      <p:cxnSp>
        <p:nvCxnSpPr>
          <p:cNvPr id="18" name="Straight Connector 17"/>
          <p:cNvCxnSpPr/>
          <p:nvPr/>
        </p:nvCxnSpPr>
        <p:spPr bwMode="auto">
          <a:xfrm flipH="1">
            <a:off x="4927600" y="3340100"/>
            <a:ext cx="2540000" cy="234950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nvGrpSpPr>
          <p:cNvPr id="2" name="Group 12"/>
          <p:cNvGrpSpPr/>
          <p:nvPr/>
        </p:nvGrpSpPr>
        <p:grpSpPr>
          <a:xfrm>
            <a:off x="4775959" y="4267325"/>
            <a:ext cx="1861528" cy="2189857"/>
            <a:chOff x="3419872" y="1340768"/>
            <a:chExt cx="1861528" cy="2189857"/>
          </a:xfrm>
        </p:grpSpPr>
        <p:sp>
          <p:nvSpPr>
            <p:cNvPr id="8" name="Rectangle 7"/>
            <p:cNvSpPr/>
            <p:nvPr/>
          </p:nvSpPr>
          <p:spPr>
            <a:xfrm>
              <a:off x="3474200" y="2636912"/>
              <a:ext cx="1807200" cy="432048"/>
            </a:xfrm>
            <a:prstGeom prst="rect">
              <a:avLst/>
            </a:prstGeom>
            <a:solidFill>
              <a:srgbClr val="EBE600"/>
            </a:solidFill>
            <a:ln>
              <a:solidFill>
                <a:srgbClr val="EBE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9" name="Picture 4"/>
            <p:cNvPicPr>
              <a:picLocks noChangeAspect="1" noChangeArrowheads="1"/>
            </p:cNvPicPr>
            <p:nvPr/>
          </p:nvPicPr>
          <p:blipFill>
            <a:blip r:embed="rId4" cstate="print"/>
            <a:srcRect l="52925" r="897" b="67928"/>
            <a:stretch>
              <a:fillRect/>
            </a:stretch>
          </p:blipFill>
          <p:spPr bwMode="auto">
            <a:xfrm>
              <a:off x="3419872" y="1340768"/>
              <a:ext cx="1852613" cy="1768475"/>
            </a:xfrm>
            <a:prstGeom prst="rect">
              <a:avLst/>
            </a:prstGeom>
            <a:noFill/>
            <a:ln w="12700" cap="sq">
              <a:noFill/>
              <a:miter lim="800000"/>
              <a:headEnd type="none" w="sm" len="sm"/>
              <a:tailEnd type="none" w="sm" len="sm"/>
            </a:ln>
          </p:spPr>
        </p:pic>
        <p:sp>
          <p:nvSpPr>
            <p:cNvPr id="10" name="TextBox 9"/>
            <p:cNvSpPr txBox="1"/>
            <p:nvPr/>
          </p:nvSpPr>
          <p:spPr>
            <a:xfrm>
              <a:off x="4178552" y="3068960"/>
              <a:ext cx="647933" cy="461665"/>
            </a:xfrm>
            <a:prstGeom prst="rect">
              <a:avLst/>
            </a:prstGeom>
            <a:noFill/>
          </p:spPr>
          <p:txBody>
            <a:bodyPr wrap="none" rtlCol="0">
              <a:spAutoFit/>
            </a:bodyPr>
            <a:lstStyle/>
            <a:p>
              <a:pPr algn="ctr"/>
              <a:r>
                <a:rPr lang="en-US" dirty="0">
                  <a:latin typeface="+mn-lt"/>
                </a:rPr>
                <a:t>cell</a:t>
              </a:r>
              <a:endParaRPr lang="de-CH" dirty="0">
                <a:latin typeface="+mn-lt"/>
              </a:endParaRPr>
            </a:p>
          </p:txBody>
        </p:sp>
      </p:grpSp>
      <p:pic>
        <p:nvPicPr>
          <p:cNvPr id="22" name="Picture 21" descr="LandClim_simple_fig_1.jpg"/>
          <p:cNvPicPr>
            <a:picLocks noChangeAspect="1"/>
          </p:cNvPicPr>
          <p:nvPr/>
        </p:nvPicPr>
        <p:blipFill>
          <a:blip r:embed="rId5" cstate="print"/>
          <a:srcRect l="2047" t="2297" r="205" b="479"/>
          <a:stretch>
            <a:fillRect/>
          </a:stretch>
        </p:blipFill>
        <p:spPr>
          <a:xfrm>
            <a:off x="107504" y="1109702"/>
            <a:ext cx="5351232" cy="2845790"/>
          </a:xfrm>
          <a:prstGeom prst="rect">
            <a:avLst/>
          </a:prstGeom>
        </p:spPr>
      </p:pic>
      <p:cxnSp>
        <p:nvCxnSpPr>
          <p:cNvPr id="25" name="Straight Connector 24"/>
          <p:cNvCxnSpPr/>
          <p:nvPr/>
        </p:nvCxnSpPr>
        <p:spPr bwMode="auto">
          <a:xfrm flipH="1">
            <a:off x="6628572" y="3340100"/>
            <a:ext cx="839029" cy="243939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9" name="Title 28"/>
          <p:cNvSpPr>
            <a:spLocks noGrp="1"/>
          </p:cNvSpPr>
          <p:nvPr>
            <p:ph type="title"/>
          </p:nvPr>
        </p:nvSpPr>
        <p:spPr>
          <a:xfrm>
            <a:off x="457200" y="274638"/>
            <a:ext cx="8229600" cy="920881"/>
          </a:xfrm>
        </p:spPr>
        <p:txBody>
          <a:bodyPr/>
          <a:lstStyle/>
          <a:p>
            <a:r>
              <a:rPr lang="en-US" dirty="0"/>
              <a:t>Landscape model</a:t>
            </a:r>
            <a:endParaRPr lang="en-CA" dirty="0"/>
          </a:p>
        </p:txBody>
      </p:sp>
    </p:spTree>
    <p:extLst>
      <p:ext uri="{BB962C8B-B14F-4D97-AF65-F5344CB8AC3E}">
        <p14:creationId xmlns:p14="http://schemas.microsoft.com/office/powerpoint/2010/main" val="159026659"/>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1b_310_tb.jpg"/>
          <p:cNvPicPr>
            <a:picLocks noChangeAspect="1"/>
          </p:cNvPicPr>
          <p:nvPr/>
        </p:nvPicPr>
        <p:blipFill>
          <a:blip r:embed="rId3" cstate="print"/>
          <a:srcRect l="25197" r="25197"/>
          <a:stretch>
            <a:fillRect/>
          </a:stretch>
        </p:blipFill>
        <p:spPr>
          <a:xfrm>
            <a:off x="6773320" y="2060848"/>
            <a:ext cx="1148655" cy="3461803"/>
          </a:xfrm>
          <a:prstGeom prst="rect">
            <a:avLst/>
          </a:prstGeom>
        </p:spPr>
      </p:pic>
      <p:pic>
        <p:nvPicPr>
          <p:cNvPr id="4" name="Picture 3" descr="a1b_305_tb.jpg"/>
          <p:cNvPicPr>
            <a:picLocks noChangeAspect="1"/>
          </p:cNvPicPr>
          <p:nvPr/>
        </p:nvPicPr>
        <p:blipFill>
          <a:blip r:embed="rId4" cstate="print"/>
          <a:srcRect l="25197" r="25197"/>
          <a:stretch>
            <a:fillRect/>
          </a:stretch>
        </p:blipFill>
        <p:spPr>
          <a:xfrm>
            <a:off x="5278187" y="2074135"/>
            <a:ext cx="1148655" cy="3461803"/>
          </a:xfrm>
          <a:prstGeom prst="rect">
            <a:avLst/>
          </a:prstGeom>
        </p:spPr>
      </p:pic>
      <p:pic>
        <p:nvPicPr>
          <p:cNvPr id="5" name="Picture 4" descr="a1b_300_tb.jpg"/>
          <p:cNvPicPr>
            <a:picLocks noChangeAspect="1"/>
          </p:cNvPicPr>
          <p:nvPr/>
        </p:nvPicPr>
        <p:blipFill>
          <a:blip r:embed="rId5" cstate="print"/>
          <a:srcRect l="25197" r="25197"/>
          <a:stretch>
            <a:fillRect/>
          </a:stretch>
        </p:blipFill>
        <p:spPr>
          <a:xfrm>
            <a:off x="3550609" y="2090157"/>
            <a:ext cx="1148648" cy="3461803"/>
          </a:xfrm>
          <a:prstGeom prst="rect">
            <a:avLst/>
          </a:prstGeom>
        </p:spPr>
      </p:pic>
      <p:pic>
        <p:nvPicPr>
          <p:cNvPr id="6" name="Picture 5" descr="color_ramp_red_green.jpeg"/>
          <p:cNvPicPr>
            <a:picLocks noChangeAspect="1"/>
          </p:cNvPicPr>
          <p:nvPr/>
        </p:nvPicPr>
        <p:blipFill>
          <a:blip r:embed="rId6" cstate="print"/>
          <a:srcRect l="2250" t="90551" r="1125" b="4499"/>
          <a:stretch>
            <a:fillRect/>
          </a:stretch>
        </p:blipFill>
        <p:spPr>
          <a:xfrm>
            <a:off x="3462054" y="5410089"/>
            <a:ext cx="4627903" cy="219177"/>
          </a:xfrm>
          <a:prstGeom prst="rect">
            <a:avLst/>
          </a:prstGeom>
        </p:spPr>
      </p:pic>
      <p:sp>
        <p:nvSpPr>
          <p:cNvPr id="7" name="TextBox 6"/>
          <p:cNvSpPr txBox="1"/>
          <p:nvPr/>
        </p:nvSpPr>
        <p:spPr>
          <a:xfrm>
            <a:off x="3409367" y="1484784"/>
            <a:ext cx="4547009" cy="464313"/>
          </a:xfrm>
          <a:prstGeom prst="rect">
            <a:avLst/>
          </a:prstGeom>
          <a:noFill/>
        </p:spPr>
        <p:txBody>
          <a:bodyPr wrap="square" rtlCol="0">
            <a:spAutoFit/>
          </a:bodyPr>
          <a:lstStyle/>
          <a:p>
            <a:pPr algn="ctr"/>
            <a:r>
              <a:rPr lang="en-GB" sz="1800" dirty="0">
                <a:latin typeface="+mn-lt"/>
              </a:rPr>
              <a:t>Forest biomass</a:t>
            </a:r>
          </a:p>
          <a:p>
            <a:pPr algn="ctr"/>
            <a:r>
              <a:rPr lang="en-GB" sz="1800" dirty="0">
                <a:latin typeface="+mn-lt"/>
              </a:rPr>
              <a:t>2000                           2050                      2100     </a:t>
            </a:r>
            <a:endParaRPr lang="en-CA" sz="1800" dirty="0">
              <a:latin typeface="+mn-lt"/>
            </a:endParaRPr>
          </a:p>
        </p:txBody>
      </p:sp>
      <p:pic>
        <p:nvPicPr>
          <p:cNvPr id="11" name="Picture 10" descr="Mountland study area2.jpg"/>
          <p:cNvPicPr>
            <a:picLocks noChangeAspect="1"/>
          </p:cNvPicPr>
          <p:nvPr/>
        </p:nvPicPr>
        <p:blipFill>
          <a:blip r:embed="rId7" cstate="print"/>
          <a:srcRect l="19730" t="10882" r="23756" b="7617"/>
          <a:stretch>
            <a:fillRect/>
          </a:stretch>
        </p:blipFill>
        <p:spPr>
          <a:xfrm>
            <a:off x="1044756" y="1605049"/>
            <a:ext cx="2143884" cy="4137882"/>
          </a:xfrm>
          <a:prstGeom prst="rect">
            <a:avLst/>
          </a:prstGeom>
        </p:spPr>
      </p:pic>
      <p:sp>
        <p:nvSpPr>
          <p:cNvPr id="13" name="TextBox 12"/>
          <p:cNvSpPr txBox="1"/>
          <p:nvPr/>
        </p:nvSpPr>
        <p:spPr>
          <a:xfrm>
            <a:off x="1665262" y="2638637"/>
            <a:ext cx="496922" cy="287432"/>
          </a:xfrm>
          <a:prstGeom prst="rect">
            <a:avLst/>
          </a:prstGeom>
          <a:noFill/>
        </p:spPr>
        <p:txBody>
          <a:bodyPr wrap="none" rtlCol="0">
            <a:spAutoFit/>
          </a:bodyPr>
          <a:lstStyle/>
          <a:p>
            <a:r>
              <a:rPr lang="en-GB" sz="2000" dirty="0" err="1">
                <a:solidFill>
                  <a:srgbClr val="FFFF00"/>
                </a:solidFill>
                <a:latin typeface="+mn-lt"/>
              </a:rPr>
              <a:t>Visp</a:t>
            </a:r>
            <a:endParaRPr lang="en-CA" sz="2000" dirty="0">
              <a:solidFill>
                <a:srgbClr val="FFFF00"/>
              </a:solidFill>
              <a:latin typeface="+mn-lt"/>
            </a:endParaRPr>
          </a:p>
        </p:txBody>
      </p:sp>
      <p:sp>
        <p:nvSpPr>
          <p:cNvPr id="12" name="TextBox 11"/>
          <p:cNvSpPr txBox="1"/>
          <p:nvPr/>
        </p:nvSpPr>
        <p:spPr>
          <a:xfrm>
            <a:off x="4139952" y="5553656"/>
            <a:ext cx="3967227" cy="338554"/>
          </a:xfrm>
          <a:prstGeom prst="rect">
            <a:avLst/>
          </a:prstGeom>
          <a:noFill/>
        </p:spPr>
        <p:txBody>
          <a:bodyPr wrap="square" rtlCol="0">
            <a:spAutoFit/>
          </a:bodyPr>
          <a:lstStyle/>
          <a:p>
            <a:r>
              <a:rPr lang="en-GB" sz="1600" dirty="0">
                <a:latin typeface="+mn-lt"/>
              </a:rPr>
              <a:t>80                   240                  400                560</a:t>
            </a:r>
            <a:endParaRPr lang="en-CA" sz="1600" dirty="0">
              <a:latin typeface="+mn-lt"/>
            </a:endParaRPr>
          </a:p>
        </p:txBody>
      </p:sp>
      <p:sp>
        <p:nvSpPr>
          <p:cNvPr id="14" name="TextBox 13"/>
          <p:cNvSpPr txBox="1"/>
          <p:nvPr/>
        </p:nvSpPr>
        <p:spPr>
          <a:xfrm>
            <a:off x="3491880" y="5545620"/>
            <a:ext cx="537327" cy="338554"/>
          </a:xfrm>
          <a:prstGeom prst="rect">
            <a:avLst/>
          </a:prstGeom>
          <a:noFill/>
        </p:spPr>
        <p:txBody>
          <a:bodyPr wrap="none" rtlCol="0">
            <a:spAutoFit/>
          </a:bodyPr>
          <a:lstStyle/>
          <a:p>
            <a:r>
              <a:rPr lang="en-GB" sz="1600" dirty="0">
                <a:latin typeface="+mn-lt"/>
              </a:rPr>
              <a:t>t/ha</a:t>
            </a:r>
            <a:endParaRPr lang="en-CA" sz="1600" dirty="0">
              <a:latin typeface="+mn-lt"/>
            </a:endParaRPr>
          </a:p>
        </p:txBody>
      </p:sp>
      <p:sp>
        <p:nvSpPr>
          <p:cNvPr id="2" name="Title 1"/>
          <p:cNvSpPr>
            <a:spLocks noGrp="1"/>
          </p:cNvSpPr>
          <p:nvPr>
            <p:ph type="title"/>
          </p:nvPr>
        </p:nvSpPr>
        <p:spPr>
          <a:xfrm>
            <a:off x="2257400" y="188640"/>
            <a:ext cx="6635080" cy="864096"/>
          </a:xfrm>
        </p:spPr>
        <p:txBody>
          <a:bodyPr>
            <a:normAutofit fontScale="90000"/>
          </a:bodyPr>
          <a:lstStyle/>
          <a:p>
            <a:r>
              <a:rPr lang="en-GB" sz="3600" dirty="0"/>
              <a:t>Climate impacts on forest dynamics</a:t>
            </a:r>
            <a:endParaRPr lang="en-CA" sz="3600" dirty="0"/>
          </a:p>
        </p:txBody>
      </p:sp>
      <p:pic>
        <p:nvPicPr>
          <p:cNvPr id="15" name="Picture 14" descr="800px-Switzerland_topographic_2.jp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281" y="0"/>
            <a:ext cx="2098417" cy="1293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flipH="1" flipV="1">
            <a:off x="755576" y="980728"/>
            <a:ext cx="80616" cy="1440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9" name="Straight Connector 18"/>
          <p:cNvCxnSpPr>
            <a:stCxn id="16" idx="0"/>
          </p:cNvCxnSpPr>
          <p:nvPr/>
        </p:nvCxnSpPr>
        <p:spPr>
          <a:xfrm>
            <a:off x="795884" y="1124744"/>
            <a:ext cx="2409855" cy="48030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755576" y="1124744"/>
            <a:ext cx="289180" cy="48030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3232514" y="6309320"/>
            <a:ext cx="2952328" cy="369332"/>
          </a:xfrm>
          <a:prstGeom prst="rect">
            <a:avLst/>
          </a:prstGeom>
          <a:solidFill>
            <a:schemeClr val="bg1">
              <a:alpha val="0"/>
            </a:schemeClr>
          </a:solidFill>
        </p:spPr>
        <p:txBody>
          <a:bodyPr wrap="square">
            <a:spAutoFit/>
          </a:bodyPr>
          <a:lstStyle/>
          <a:p>
            <a:r>
              <a:rPr lang="en-CA" dirty="0"/>
              <a:t>Elkin &amp; </a:t>
            </a:r>
            <a:r>
              <a:rPr lang="en-CA" dirty="0" err="1"/>
              <a:t>Bugmann</a:t>
            </a:r>
            <a:r>
              <a:rPr lang="en-CA" dirty="0"/>
              <a:t>. 2010. EEA</a:t>
            </a:r>
          </a:p>
        </p:txBody>
      </p:sp>
    </p:spTree>
    <p:extLst>
      <p:ext uri="{BB962C8B-B14F-4D97-AF65-F5344CB8AC3E}">
        <p14:creationId xmlns:p14="http://schemas.microsoft.com/office/powerpoint/2010/main" val="3334851157"/>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19872" y="116632"/>
            <a:ext cx="5664629" cy="4248472"/>
          </a:xfrm>
          <a:prstGeom prst="rect">
            <a:avLst/>
          </a:prstGeom>
        </p:spPr>
      </p:pic>
      <p:sp>
        <p:nvSpPr>
          <p:cNvPr id="3" name="Rectangle 2"/>
          <p:cNvSpPr/>
          <p:nvPr/>
        </p:nvSpPr>
        <p:spPr>
          <a:xfrm>
            <a:off x="2051720" y="4725144"/>
            <a:ext cx="5022785" cy="523220"/>
          </a:xfrm>
          <a:prstGeom prst="rect">
            <a:avLst/>
          </a:prstGeom>
        </p:spPr>
        <p:txBody>
          <a:bodyPr wrap="none">
            <a:spAutoFit/>
          </a:bodyPr>
          <a:lstStyle/>
          <a:p>
            <a:r>
              <a:rPr lang="en-US" sz="2800" b="1" dirty="0"/>
              <a:t>Sub-boreal, boreal mixed forests</a:t>
            </a: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7964" t="3970" r="-3" b="1072"/>
          <a:stretch/>
        </p:blipFill>
        <p:spPr>
          <a:xfrm>
            <a:off x="175620" y="116632"/>
            <a:ext cx="3100236" cy="4248472"/>
          </a:xfrm>
          <a:prstGeom prst="rect">
            <a:avLst/>
          </a:prstGeom>
        </p:spPr>
      </p:pic>
      <p:sp>
        <p:nvSpPr>
          <p:cNvPr id="5" name="Rectangle 4"/>
          <p:cNvSpPr/>
          <p:nvPr/>
        </p:nvSpPr>
        <p:spPr>
          <a:xfrm>
            <a:off x="611560" y="5445224"/>
            <a:ext cx="8280920" cy="1208023"/>
          </a:xfrm>
          <a:prstGeom prst="rect">
            <a:avLst/>
          </a:prstGeom>
        </p:spPr>
        <p:txBody>
          <a:bodyPr wrap="square">
            <a:spAutoFit/>
          </a:bodyPr>
          <a:lstStyle/>
          <a:p>
            <a:pPr>
              <a:lnSpc>
                <a:spcPts val="2900"/>
              </a:lnSpc>
            </a:pPr>
            <a:r>
              <a:rPr lang="en-US" sz="2200" b="1" dirty="0"/>
              <a:t>How will climate change influence forest dynamics?</a:t>
            </a:r>
            <a:endParaRPr lang="en-CA" sz="2200" b="1" dirty="0"/>
          </a:p>
          <a:p>
            <a:pPr>
              <a:lnSpc>
                <a:spcPts val="2900"/>
              </a:lnSpc>
            </a:pPr>
            <a:r>
              <a:rPr lang="en-US" sz="2200" b="1" dirty="0"/>
              <a:t>What impact will future changes have on forest ecosystem services?</a:t>
            </a:r>
            <a:endParaRPr lang="en-CA" sz="2200" b="1" dirty="0"/>
          </a:p>
          <a:p>
            <a:pPr>
              <a:lnSpc>
                <a:spcPts val="2900"/>
              </a:lnSpc>
            </a:pPr>
            <a:r>
              <a:rPr lang="en-US" sz="2200" b="1" dirty="0"/>
              <a:t>Can adaptive management be used to maintain forests and forest ES?</a:t>
            </a:r>
            <a:endParaRPr lang="en-CA" sz="2200" b="1" dirty="0"/>
          </a:p>
        </p:txBody>
      </p:sp>
      <p:sp>
        <p:nvSpPr>
          <p:cNvPr id="6" name="TextBox 5"/>
          <p:cNvSpPr txBox="1"/>
          <p:nvPr/>
        </p:nvSpPr>
        <p:spPr>
          <a:xfrm>
            <a:off x="971600" y="4299611"/>
            <a:ext cx="1663661" cy="307777"/>
          </a:xfrm>
          <a:prstGeom prst="rect">
            <a:avLst/>
          </a:prstGeom>
          <a:noFill/>
        </p:spPr>
        <p:txBody>
          <a:bodyPr wrap="none" rtlCol="0">
            <a:spAutoFit/>
          </a:bodyPr>
          <a:lstStyle/>
          <a:p>
            <a:r>
              <a:rPr lang="en-US" sz="1400" dirty="0"/>
              <a:t>Baldwin 2012 CBVM</a:t>
            </a:r>
          </a:p>
        </p:txBody>
      </p:sp>
      <p:sp>
        <p:nvSpPr>
          <p:cNvPr id="7" name="TextBox 6"/>
          <p:cNvSpPr txBox="1"/>
          <p:nvPr/>
        </p:nvSpPr>
        <p:spPr>
          <a:xfrm>
            <a:off x="4826989" y="4293096"/>
            <a:ext cx="2841355" cy="307777"/>
          </a:xfrm>
          <a:prstGeom prst="rect">
            <a:avLst/>
          </a:prstGeom>
          <a:noFill/>
        </p:spPr>
        <p:txBody>
          <a:bodyPr wrap="none" rtlCol="0">
            <a:spAutoFit/>
          </a:bodyPr>
          <a:lstStyle/>
          <a:p>
            <a:r>
              <a:rPr lang="en-US" sz="1400" dirty="0"/>
              <a:t>BC Forest and Range, Fort Nelson FD</a:t>
            </a:r>
          </a:p>
        </p:txBody>
      </p:sp>
    </p:spTree>
    <p:extLst>
      <p:ext uri="{BB962C8B-B14F-4D97-AF65-F5344CB8AC3E}">
        <p14:creationId xmlns:p14="http://schemas.microsoft.com/office/powerpoint/2010/main" val="4718962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2"/>
          <p:cNvGrpSpPr/>
          <p:nvPr/>
        </p:nvGrpSpPr>
        <p:grpSpPr>
          <a:xfrm>
            <a:off x="179512" y="1309410"/>
            <a:ext cx="8705736" cy="4135814"/>
            <a:chOff x="0" y="692696"/>
            <a:chExt cx="9144000" cy="4320480"/>
          </a:xfrm>
        </p:grpSpPr>
        <p:sp>
          <p:nvSpPr>
            <p:cNvPr id="35" name="Rectangle 34"/>
            <p:cNvSpPr/>
            <p:nvPr/>
          </p:nvSpPr>
          <p:spPr>
            <a:xfrm>
              <a:off x="0" y="692696"/>
              <a:ext cx="9144000" cy="42484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Year</a:t>
              </a:r>
              <a:endParaRPr lang="en-CA" dirty="0"/>
            </a:p>
          </p:txBody>
        </p:sp>
        <p:grpSp>
          <p:nvGrpSpPr>
            <p:cNvPr id="21" name="Group 20"/>
            <p:cNvGrpSpPr/>
            <p:nvPr/>
          </p:nvGrpSpPr>
          <p:grpSpPr>
            <a:xfrm>
              <a:off x="244301" y="692696"/>
              <a:ext cx="8576171" cy="3960440"/>
              <a:chOff x="232931" y="1484784"/>
              <a:chExt cx="8576171" cy="3960440"/>
            </a:xfrm>
            <a:noFill/>
          </p:grpSpPr>
          <p:pic>
            <p:nvPicPr>
              <p:cNvPr id="22" name="Picture 11" descr="X:\Che\Landclim\Valais_Sept2010\Output\Andi_SFJ_figs\Fig1\Valais_a1b_protection_forest_1_1_querpetr60_dif.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71" t="13130" r="12053" b="10308"/>
              <a:stretch/>
            </p:blipFill>
            <p:spPr bwMode="auto">
              <a:xfrm>
                <a:off x="6392936" y="3534965"/>
                <a:ext cx="1656000" cy="1764000"/>
              </a:xfrm>
              <a:prstGeom prst="rect">
                <a:avLst/>
              </a:prstGeom>
              <a:grpFill/>
              <a:extLst/>
            </p:spPr>
          </p:pic>
          <p:pic>
            <p:nvPicPr>
              <p:cNvPr id="23" name="Picture 10" descr="X:\Che\Landclim\Valais_Sept2010\Output\Andi_SFJ_figs\Fig1\Valais_a1b_protection_forest_1_1_larideci60_dif.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485" t="12036" r="12640" b="16089"/>
              <a:stretch/>
            </p:blipFill>
            <p:spPr bwMode="auto">
              <a:xfrm>
                <a:off x="6372200" y="1844824"/>
                <a:ext cx="1656000" cy="1656000"/>
              </a:xfrm>
              <a:prstGeom prst="rect">
                <a:avLst/>
              </a:prstGeom>
              <a:grpFill/>
              <a:extLst/>
            </p:spPr>
          </p:pic>
          <p:pic>
            <p:nvPicPr>
              <p:cNvPr id="24" name="Picture 12" descr="X:\Che\Landclim\Valais_Sept2010\Output\Andi_SFJ_figs\Fig1\Valais_a1b_protection_forest_1_1_pinusilv60_dif.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761" t="13130" r="12428" b="10308"/>
              <a:stretch/>
            </p:blipFill>
            <p:spPr bwMode="auto">
              <a:xfrm>
                <a:off x="4446200" y="3534965"/>
                <a:ext cx="1908000" cy="1764000"/>
              </a:xfrm>
              <a:prstGeom prst="rect">
                <a:avLst/>
              </a:prstGeom>
              <a:grpFill/>
              <a:extLst/>
            </p:spPr>
          </p:pic>
          <p:pic>
            <p:nvPicPr>
              <p:cNvPr id="25" name="Picture 9" descr="X:\Che\Landclim\Valais_Sept2010\Output\Andi_SFJ_figs\Fig1\Valais_a1b_protection_forest_1_1_piceabie60_dif.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217" t="13388" r="11407" b="16299"/>
              <a:stretch/>
            </p:blipFill>
            <p:spPr bwMode="auto">
              <a:xfrm>
                <a:off x="4428200" y="1880824"/>
                <a:ext cx="1944000" cy="1620000"/>
              </a:xfrm>
              <a:prstGeom prst="rect">
                <a:avLst/>
              </a:prstGeom>
              <a:grpFill/>
              <a:extLst/>
            </p:spPr>
          </p:pic>
          <p:pic>
            <p:nvPicPr>
              <p:cNvPr id="26" name="Picture 6" descr="E:\D_space\simulations\landclim\Valais_Sept2010\Output\Andi_SFJ_figs\Fig1\Valais_a1b_protection_forest_1_1_forestBiomass_dif.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462" t="11179" r="12788" b="9253"/>
              <a:stretch/>
            </p:blipFill>
            <p:spPr bwMode="auto">
              <a:xfrm>
                <a:off x="611560" y="1845224"/>
                <a:ext cx="3744000" cy="3600000"/>
              </a:xfrm>
              <a:prstGeom prst="rect">
                <a:avLst/>
              </a:prstGeom>
              <a:grpFill/>
              <a:extLst/>
            </p:spPr>
          </p:pic>
          <p:sp>
            <p:nvSpPr>
              <p:cNvPr id="27" name="TextBox 26"/>
              <p:cNvSpPr txBox="1"/>
              <p:nvPr/>
            </p:nvSpPr>
            <p:spPr>
              <a:xfrm>
                <a:off x="1619672" y="1484784"/>
                <a:ext cx="2182905" cy="369332"/>
              </a:xfrm>
              <a:prstGeom prst="rect">
                <a:avLst/>
              </a:prstGeom>
              <a:grpFill/>
            </p:spPr>
            <p:txBody>
              <a:bodyPr wrap="none" rtlCol="0">
                <a:spAutoFit/>
              </a:bodyPr>
              <a:lstStyle/>
              <a:p>
                <a:r>
                  <a:rPr lang="en-US" dirty="0"/>
                  <a:t>Forest biomass (t/ha)</a:t>
                </a:r>
                <a:endParaRPr lang="de-CH" dirty="0"/>
              </a:p>
            </p:txBody>
          </p:sp>
          <p:sp>
            <p:nvSpPr>
              <p:cNvPr id="28" name="TextBox 27"/>
              <p:cNvSpPr txBox="1"/>
              <p:nvPr/>
            </p:nvSpPr>
            <p:spPr>
              <a:xfrm>
                <a:off x="4763873" y="1880825"/>
                <a:ext cx="994631" cy="307777"/>
              </a:xfrm>
              <a:prstGeom prst="rect">
                <a:avLst/>
              </a:prstGeom>
              <a:grpFill/>
            </p:spPr>
            <p:txBody>
              <a:bodyPr wrap="none" rtlCol="0">
                <a:spAutoFit/>
              </a:bodyPr>
              <a:lstStyle/>
              <a:p>
                <a:r>
                  <a:rPr lang="en-US" sz="1400" i="1" dirty="0" err="1"/>
                  <a:t>Picea</a:t>
                </a:r>
                <a:r>
                  <a:rPr lang="en-US" sz="1400" i="1" dirty="0"/>
                  <a:t> </a:t>
                </a:r>
                <a:r>
                  <a:rPr lang="en-US" sz="1400" i="1" dirty="0" err="1"/>
                  <a:t>abies</a:t>
                </a:r>
                <a:endParaRPr lang="de-CH" sz="1400" i="1" dirty="0"/>
              </a:p>
            </p:txBody>
          </p:sp>
          <p:sp>
            <p:nvSpPr>
              <p:cNvPr id="29" name="TextBox 28"/>
              <p:cNvSpPr txBox="1"/>
              <p:nvPr/>
            </p:nvSpPr>
            <p:spPr>
              <a:xfrm>
                <a:off x="6420057" y="1880825"/>
                <a:ext cx="1148071" cy="307777"/>
              </a:xfrm>
              <a:prstGeom prst="rect">
                <a:avLst/>
              </a:prstGeom>
              <a:grpFill/>
            </p:spPr>
            <p:txBody>
              <a:bodyPr wrap="none" rtlCol="0">
                <a:spAutoFit/>
              </a:bodyPr>
              <a:lstStyle/>
              <a:p>
                <a:r>
                  <a:rPr lang="en-US" sz="1400" i="1" dirty="0" err="1"/>
                  <a:t>Larix</a:t>
                </a:r>
                <a:r>
                  <a:rPr lang="en-US" sz="1400" i="1" dirty="0"/>
                  <a:t> decidua</a:t>
                </a:r>
                <a:endParaRPr lang="de-CH" sz="1400" i="1" dirty="0"/>
              </a:p>
            </p:txBody>
          </p:sp>
          <p:sp>
            <p:nvSpPr>
              <p:cNvPr id="30" name="TextBox 29"/>
              <p:cNvSpPr txBox="1"/>
              <p:nvPr/>
            </p:nvSpPr>
            <p:spPr>
              <a:xfrm>
                <a:off x="4763872" y="3543381"/>
                <a:ext cx="1272656" cy="307777"/>
              </a:xfrm>
              <a:prstGeom prst="rect">
                <a:avLst/>
              </a:prstGeom>
              <a:grpFill/>
            </p:spPr>
            <p:txBody>
              <a:bodyPr wrap="none" rtlCol="0">
                <a:spAutoFit/>
              </a:bodyPr>
              <a:lstStyle/>
              <a:p>
                <a:r>
                  <a:rPr lang="en-US" sz="1400" i="1" dirty="0" err="1"/>
                  <a:t>Pinus</a:t>
                </a:r>
                <a:r>
                  <a:rPr lang="en-US" sz="1400" i="1" dirty="0"/>
                  <a:t> </a:t>
                </a:r>
                <a:r>
                  <a:rPr lang="en-US" sz="1400" i="1" dirty="0" err="1"/>
                  <a:t>sylvestris</a:t>
                </a:r>
                <a:endParaRPr lang="de-CH" sz="1400" i="1" dirty="0"/>
              </a:p>
            </p:txBody>
          </p:sp>
          <p:sp>
            <p:nvSpPr>
              <p:cNvPr id="31" name="TextBox 30"/>
              <p:cNvSpPr txBox="1"/>
              <p:nvPr/>
            </p:nvSpPr>
            <p:spPr>
              <a:xfrm>
                <a:off x="6420056" y="3556754"/>
                <a:ext cx="1029449" cy="307777"/>
              </a:xfrm>
              <a:prstGeom prst="rect">
                <a:avLst/>
              </a:prstGeom>
              <a:grpFill/>
            </p:spPr>
            <p:txBody>
              <a:bodyPr wrap="none" rtlCol="0">
                <a:spAutoFit/>
              </a:bodyPr>
              <a:lstStyle/>
              <a:p>
                <a:r>
                  <a:rPr lang="en-US" sz="1400" i="1" dirty="0" err="1"/>
                  <a:t>Quercus</a:t>
                </a:r>
                <a:r>
                  <a:rPr lang="en-US" sz="1400" i="1" dirty="0"/>
                  <a:t> sp.</a:t>
                </a:r>
                <a:endParaRPr lang="de-CH" sz="1400" i="1" dirty="0"/>
              </a:p>
            </p:txBody>
          </p:sp>
          <p:pic>
            <p:nvPicPr>
              <p:cNvPr id="32" name="Picture 7" descr="E:\D_space\simulations\landclim\Valais_Sept2010\Output\Andi_SFJ_figs\Fig1\Valais_a1b_protection_forest_1_1_forestBiomass_dif.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89512" t="11725" r="250" b="13469"/>
              <a:stretch/>
            </p:blipFill>
            <p:spPr bwMode="auto">
              <a:xfrm>
                <a:off x="8316416" y="1772816"/>
                <a:ext cx="492686" cy="3600400"/>
              </a:xfrm>
              <a:prstGeom prst="rect">
                <a:avLst/>
              </a:prstGeom>
              <a:grpFill/>
              <a:extLst/>
            </p:spPr>
          </p:pic>
          <p:sp>
            <p:nvSpPr>
              <p:cNvPr id="33" name="TextBox 32"/>
              <p:cNvSpPr txBox="1"/>
              <p:nvPr/>
            </p:nvSpPr>
            <p:spPr>
              <a:xfrm rot="16200000">
                <a:off x="-567839" y="3391795"/>
                <a:ext cx="1989466" cy="387925"/>
              </a:xfrm>
              <a:prstGeom prst="rect">
                <a:avLst/>
              </a:prstGeom>
              <a:grpFill/>
            </p:spPr>
            <p:txBody>
              <a:bodyPr wrap="none" rtlCol="0">
                <a:spAutoFit/>
              </a:bodyPr>
              <a:lstStyle/>
              <a:p>
                <a:r>
                  <a:rPr lang="en-US" dirty="0"/>
                  <a:t>Elevation (m </a:t>
                </a:r>
                <a:r>
                  <a:rPr lang="en-US" dirty="0" err="1"/>
                  <a:t>a.s.l</a:t>
                </a:r>
                <a:r>
                  <a:rPr lang="en-US" dirty="0"/>
                  <a:t>.)</a:t>
                </a:r>
                <a:endParaRPr lang="de-CH" dirty="0"/>
              </a:p>
            </p:txBody>
          </p:sp>
        </p:grpSp>
        <p:sp>
          <p:nvSpPr>
            <p:cNvPr id="42" name="TextBox 41"/>
            <p:cNvSpPr txBox="1"/>
            <p:nvPr/>
          </p:nvSpPr>
          <p:spPr>
            <a:xfrm>
              <a:off x="2339752" y="4643844"/>
              <a:ext cx="586507" cy="369332"/>
            </a:xfrm>
            <a:prstGeom prst="rect">
              <a:avLst/>
            </a:prstGeom>
            <a:noFill/>
          </p:spPr>
          <p:txBody>
            <a:bodyPr wrap="none" rtlCol="0">
              <a:spAutoFit/>
            </a:bodyPr>
            <a:lstStyle/>
            <a:p>
              <a:r>
                <a:rPr lang="en-GB" dirty="0"/>
                <a:t>Year</a:t>
              </a:r>
              <a:endParaRPr lang="en-CA" dirty="0"/>
            </a:p>
          </p:txBody>
        </p:sp>
      </p:grpSp>
      <p:sp>
        <p:nvSpPr>
          <p:cNvPr id="2" name="Title 1"/>
          <p:cNvSpPr>
            <a:spLocks noGrp="1"/>
          </p:cNvSpPr>
          <p:nvPr>
            <p:ph type="title"/>
          </p:nvPr>
        </p:nvSpPr>
        <p:spPr>
          <a:xfrm>
            <a:off x="457200" y="274638"/>
            <a:ext cx="8229600" cy="706090"/>
          </a:xfrm>
        </p:spPr>
        <p:txBody>
          <a:bodyPr>
            <a:normAutofit/>
          </a:bodyPr>
          <a:lstStyle/>
          <a:p>
            <a:pPr lvl="0"/>
            <a:r>
              <a:rPr lang="en-US" sz="3600" kern="0" dirty="0">
                <a:ea typeface="ＭＳ Ｐゴシック" charset="-128"/>
                <a:cs typeface="ＭＳ Ｐゴシック" charset="-128"/>
              </a:rPr>
              <a:t>Climate impact on forest composition</a:t>
            </a:r>
            <a:endParaRPr lang="en-CA" sz="3600" dirty="0"/>
          </a:p>
        </p:txBody>
      </p:sp>
      <p:sp>
        <p:nvSpPr>
          <p:cNvPr id="20" name="Rectangle 19"/>
          <p:cNvSpPr/>
          <p:nvPr/>
        </p:nvSpPr>
        <p:spPr>
          <a:xfrm>
            <a:off x="2985211" y="6165304"/>
            <a:ext cx="2952328" cy="369332"/>
          </a:xfrm>
          <a:prstGeom prst="rect">
            <a:avLst/>
          </a:prstGeom>
          <a:solidFill>
            <a:schemeClr val="bg1">
              <a:alpha val="0"/>
            </a:schemeClr>
          </a:solidFill>
        </p:spPr>
        <p:txBody>
          <a:bodyPr wrap="square">
            <a:spAutoFit/>
          </a:bodyPr>
          <a:lstStyle/>
          <a:p>
            <a:r>
              <a:rPr lang="en-CA" dirty="0"/>
              <a:t>Elkin &amp; </a:t>
            </a:r>
            <a:r>
              <a:rPr lang="en-CA" dirty="0" err="1"/>
              <a:t>Bugmann</a:t>
            </a:r>
            <a:r>
              <a:rPr lang="en-CA" dirty="0"/>
              <a:t>. 2010. EEA</a:t>
            </a:r>
          </a:p>
        </p:txBody>
      </p:sp>
    </p:spTree>
    <p:extLst>
      <p:ext uri="{BB962C8B-B14F-4D97-AF65-F5344CB8AC3E}">
        <p14:creationId xmlns:p14="http://schemas.microsoft.com/office/powerpoint/2010/main" val="2079519005"/>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332656"/>
            <a:ext cx="8229600" cy="886110"/>
          </a:xfrm>
        </p:spPr>
        <p:txBody>
          <a:bodyPr>
            <a:normAutofit/>
          </a:bodyPr>
          <a:lstStyle/>
          <a:p>
            <a:r>
              <a:rPr lang="en-US" dirty="0"/>
              <a:t>Where is important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1814" y="1340768"/>
            <a:ext cx="6060369" cy="4545277"/>
          </a:xfrm>
          <a:prstGeom prst="rect">
            <a:avLst/>
          </a:prstGeom>
        </p:spPr>
      </p:pic>
    </p:spTree>
    <p:extLst>
      <p:ext uri="{BB962C8B-B14F-4D97-AF65-F5344CB8AC3E}">
        <p14:creationId xmlns:p14="http://schemas.microsoft.com/office/powerpoint/2010/main" val="33658265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Downscaling climate data</a:t>
            </a:r>
          </a:p>
        </p:txBody>
      </p:sp>
      <p:sp>
        <p:nvSpPr>
          <p:cNvPr id="3" name="Content Placeholder 2"/>
          <p:cNvSpPr>
            <a:spLocks noGrp="1"/>
          </p:cNvSpPr>
          <p:nvPr>
            <p:ph idx="1"/>
          </p:nvPr>
        </p:nvSpPr>
        <p:spPr/>
        <p:txBody>
          <a:bodyPr/>
          <a:lstStyle/>
          <a:p>
            <a:endParaRPr lang="en-US"/>
          </a:p>
        </p:txBody>
      </p:sp>
      <p:pic>
        <p:nvPicPr>
          <p:cNvPr id="389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963" y="1216646"/>
            <a:ext cx="9009037" cy="43005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91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18022" y="5829801"/>
            <a:ext cx="4842917" cy="4499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91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9712" y="6405562"/>
            <a:ext cx="5429250" cy="219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457521" y="6376599"/>
            <a:ext cx="498855" cy="276999"/>
          </a:xfrm>
          <a:prstGeom prst="rect">
            <a:avLst/>
          </a:prstGeom>
          <a:noFill/>
        </p:spPr>
        <p:txBody>
          <a:bodyPr wrap="none" rtlCol="0">
            <a:spAutoFit/>
          </a:bodyPr>
          <a:lstStyle/>
          <a:p>
            <a:r>
              <a:rPr lang="en-US" sz="1200" dirty="0"/>
              <a:t>2012</a:t>
            </a:r>
          </a:p>
        </p:txBody>
      </p:sp>
    </p:spTree>
    <p:extLst>
      <p:ext uri="{BB962C8B-B14F-4D97-AF65-F5344CB8AC3E}">
        <p14:creationId xmlns:p14="http://schemas.microsoft.com/office/powerpoint/2010/main" val="7165859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80728"/>
            <a:ext cx="8229600" cy="1143000"/>
          </a:xfrm>
        </p:spPr>
        <p:txBody>
          <a:bodyPr/>
          <a:lstStyle/>
          <a:p>
            <a:r>
              <a:rPr lang="en-US" dirty="0"/>
              <a:t>When?</a:t>
            </a:r>
          </a:p>
        </p:txBody>
      </p:sp>
      <p:sp>
        <p:nvSpPr>
          <p:cNvPr id="3" name="Content Placeholder 2"/>
          <p:cNvSpPr>
            <a:spLocks noGrp="1"/>
          </p:cNvSpPr>
          <p:nvPr>
            <p:ph idx="1"/>
          </p:nvPr>
        </p:nvSpPr>
        <p:spPr>
          <a:xfrm>
            <a:off x="457200" y="2780928"/>
            <a:ext cx="8229600" cy="3345235"/>
          </a:xfrm>
        </p:spPr>
        <p:txBody>
          <a:bodyPr/>
          <a:lstStyle/>
          <a:p>
            <a:r>
              <a:rPr lang="en-US" dirty="0"/>
              <a:t>When are important changes projected to occur?</a:t>
            </a:r>
          </a:p>
        </p:txBody>
      </p:sp>
    </p:spTree>
    <p:extLst>
      <p:ext uri="{BB962C8B-B14F-4D97-AF65-F5344CB8AC3E}">
        <p14:creationId xmlns:p14="http://schemas.microsoft.com/office/powerpoint/2010/main" val="25186385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6217" y="412628"/>
            <a:ext cx="3826768" cy="850106"/>
          </a:xfrm>
        </p:spPr>
        <p:txBody>
          <a:bodyPr/>
          <a:lstStyle/>
          <a:p>
            <a:r>
              <a:rPr lang="en-US" dirty="0"/>
              <a:t>When?</a:t>
            </a:r>
          </a:p>
        </p:txBody>
      </p:sp>
      <p:pic>
        <p:nvPicPr>
          <p:cNvPr id="4" name="Picture 2" descr="http://www.plan2adapt.ca/wrapper?view_x=-123.150749997415&amp;baseline_expt=217&amp;expt_d=8&amp;seltab=0&amp;res=0&amp;md_pctile=0&amp;planners=1&amp;rt=1&amp;th=0&amp;r_name=&amp;expt=11&amp;no-region-vertices=1&amp;lang=0&amp;ts=8&amp;region=3&amp;toy_d=16&amp;p_email=&amp;oldts=8&amp;dpoint=&amp;spbpdata=0&amp;p_name=&amp;r_max=16&amp;pr=47&amp;op=0&amp;sptsdata=0&amp;spvardata=0&amp;var2=1&amp;oldres=0&amp;toy=16&amp;var=0&amp;fringe_size=0&amp;ts_d=8&amp;oldvar=0&amp;sset=280&amp;pctile=0&amp;grid=0&amp;oldexpt=11&amp;zoom=0&amp;suggest=&amp;bop=&amp;numdatdec=0&amp;oldregion=4&amp;oldpr=47&amp;update=&amp;r_min=-24&amp;plot_type=21&amp;ocean=1&amp;view_y=55.49465924016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312" y="1262734"/>
            <a:ext cx="3456383" cy="374441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elkinc\Desktop\ALRF helicopter flight May 14 2007 06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062" r="11844" b="33183"/>
          <a:stretch/>
        </p:blipFill>
        <p:spPr bwMode="auto">
          <a:xfrm>
            <a:off x="4663439" y="548680"/>
            <a:ext cx="3558817" cy="212083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663438" y="2924943"/>
            <a:ext cx="3558817" cy="266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691680" y="5903588"/>
            <a:ext cx="6372450" cy="523220"/>
          </a:xfrm>
          <a:prstGeom prst="rect">
            <a:avLst/>
          </a:prstGeom>
          <a:noFill/>
        </p:spPr>
        <p:txBody>
          <a:bodyPr wrap="none" rtlCol="0">
            <a:spAutoFit/>
          </a:bodyPr>
          <a:lstStyle/>
          <a:p>
            <a:r>
              <a:rPr lang="en-US" sz="2800" dirty="0"/>
              <a:t>Vegetation distance to climate thresholds?</a:t>
            </a:r>
          </a:p>
        </p:txBody>
      </p:sp>
    </p:spTree>
    <p:extLst>
      <p:ext uri="{BB962C8B-B14F-4D97-AF65-F5344CB8AC3E}">
        <p14:creationId xmlns:p14="http://schemas.microsoft.com/office/powerpoint/2010/main" val="36596482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rcRect l="774" r="23231" b="95357"/>
          <a:stretch>
            <a:fillRect/>
          </a:stretch>
        </p:blipFill>
        <p:spPr>
          <a:xfrm>
            <a:off x="94370" y="44624"/>
            <a:ext cx="8944181" cy="569021"/>
          </a:xfrm>
          <a:prstGeom prst="rect">
            <a:avLst/>
          </a:prstGeom>
        </p:spPr>
      </p:pic>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t="26297" r="22040" b="53167"/>
          <a:stretch>
            <a:fillRect/>
          </a:stretch>
        </p:blipFill>
        <p:spPr>
          <a:xfrm>
            <a:off x="107504" y="620688"/>
            <a:ext cx="8928992" cy="2449798"/>
          </a:xfrm>
          <a:prstGeom prst="rect">
            <a:avLst/>
          </a:prstGeom>
        </p:spPr>
      </p:pic>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rcRect t="90898" r="22040"/>
          <a:stretch>
            <a:fillRect/>
          </a:stretch>
        </p:blipFill>
        <p:spPr>
          <a:xfrm>
            <a:off x="107505" y="3045296"/>
            <a:ext cx="8928000" cy="1085866"/>
          </a:xfrm>
          <a:prstGeom prst="rect">
            <a:avLst/>
          </a:prstGeom>
        </p:spPr>
      </p:pic>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rcRect l="78330" t="30871" b="37159"/>
          <a:stretch>
            <a:fillRect/>
          </a:stretch>
        </p:blipFill>
        <p:spPr>
          <a:xfrm>
            <a:off x="971600" y="3824929"/>
            <a:ext cx="1944217" cy="2988447"/>
          </a:xfrm>
          <a:prstGeom prst="rect">
            <a:avLst/>
          </a:prstGeom>
        </p:spPr>
      </p:pic>
      <p:sp>
        <p:nvSpPr>
          <p:cNvPr id="6" name="Rectangle 5"/>
          <p:cNvSpPr/>
          <p:nvPr/>
        </p:nvSpPr>
        <p:spPr>
          <a:xfrm>
            <a:off x="4211960" y="4437112"/>
            <a:ext cx="3964396" cy="369332"/>
          </a:xfrm>
          <a:prstGeom prst="rect">
            <a:avLst/>
          </a:prstGeom>
        </p:spPr>
        <p:txBody>
          <a:bodyPr wrap="square">
            <a:spAutoFit/>
          </a:bodyPr>
          <a:lstStyle/>
          <a:p>
            <a:r>
              <a:rPr lang="en-GB" dirty="0"/>
              <a:t>Elkin et al. 2015. Ecological Applications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39551" y="908558"/>
            <a:ext cx="8280921" cy="48967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69938" b="526"/>
          <a:stretch/>
        </p:blipFill>
        <p:spPr>
          <a:xfrm>
            <a:off x="539551" y="3428838"/>
            <a:ext cx="7727053" cy="2376426"/>
          </a:xfrm>
          <a:prstGeom prst="rect">
            <a:avLst/>
          </a:prstGeom>
        </p:spPr>
      </p:pic>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4" b="73421"/>
          <a:stretch/>
        </p:blipFill>
        <p:spPr>
          <a:xfrm>
            <a:off x="539552" y="908558"/>
            <a:ext cx="7727053" cy="2138832"/>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rcRect l="78330" t="30871" b="37159"/>
          <a:stretch>
            <a:fillRect/>
          </a:stretch>
        </p:blipFill>
        <p:spPr>
          <a:xfrm>
            <a:off x="6804248" y="1772654"/>
            <a:ext cx="1944217" cy="2988447"/>
          </a:xfrm>
          <a:prstGeom prst="rect">
            <a:avLst/>
          </a:prstGeom>
        </p:spPr>
      </p:pic>
    </p:spTree>
    <p:extLst>
      <p:ext uri="{BB962C8B-B14F-4D97-AF65-F5344CB8AC3E}">
        <p14:creationId xmlns:p14="http://schemas.microsoft.com/office/powerpoint/2010/main" val="3716991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980728"/>
            <a:ext cx="8229600" cy="1143000"/>
          </a:xfrm>
        </p:spPr>
        <p:txBody>
          <a:bodyPr/>
          <a:lstStyle/>
          <a:p>
            <a:r>
              <a:rPr lang="en-US" dirty="0"/>
              <a:t>What?</a:t>
            </a:r>
          </a:p>
        </p:txBody>
      </p:sp>
      <p:sp>
        <p:nvSpPr>
          <p:cNvPr id="3" name="Content Placeholder 2"/>
          <p:cNvSpPr>
            <a:spLocks noGrp="1"/>
          </p:cNvSpPr>
          <p:nvPr>
            <p:ph idx="1"/>
          </p:nvPr>
        </p:nvSpPr>
        <p:spPr>
          <a:xfrm>
            <a:off x="1475656" y="2852936"/>
            <a:ext cx="6419056" cy="748680"/>
          </a:xfrm>
        </p:spPr>
        <p:txBody>
          <a:bodyPr/>
          <a:lstStyle/>
          <a:p>
            <a:r>
              <a:rPr lang="en-US" dirty="0"/>
              <a:t>What is projected to be impacted?</a:t>
            </a:r>
          </a:p>
          <a:p>
            <a:endParaRPr lang="en-US" dirty="0"/>
          </a:p>
        </p:txBody>
      </p:sp>
    </p:spTree>
    <p:extLst>
      <p:ext uri="{BB962C8B-B14F-4D97-AF65-F5344CB8AC3E}">
        <p14:creationId xmlns:p14="http://schemas.microsoft.com/office/powerpoint/2010/main" val="32497875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2045" y="188640"/>
            <a:ext cx="6705600" cy="609600"/>
          </a:xfrm>
        </p:spPr>
        <p:txBody>
          <a:bodyPr>
            <a:normAutofit fontScale="90000"/>
          </a:bodyPr>
          <a:lstStyle/>
          <a:p>
            <a:r>
              <a:rPr lang="en-US" dirty="0"/>
              <a:t>Climate sensitivity?</a:t>
            </a:r>
            <a:endParaRPr lang="en-CA" dirty="0"/>
          </a:p>
        </p:txBody>
      </p:sp>
      <p:grpSp>
        <p:nvGrpSpPr>
          <p:cNvPr id="4" name="Group 19"/>
          <p:cNvGrpSpPr>
            <a:grpSpLocks noChangeAspect="1"/>
          </p:cNvGrpSpPr>
          <p:nvPr/>
        </p:nvGrpSpPr>
        <p:grpSpPr bwMode="auto">
          <a:xfrm>
            <a:off x="3157947" y="1199953"/>
            <a:ext cx="4158079" cy="2562749"/>
            <a:chOff x="4409917" y="190743"/>
            <a:chExt cx="3012609" cy="1856520"/>
          </a:xfrm>
        </p:grpSpPr>
        <p:pic>
          <p:nvPicPr>
            <p:cNvPr id="5" name="Picture 4" descr="800px-Switzerland_topographic_2.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09917" y="190743"/>
              <a:ext cx="3012609" cy="1856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p:nvSpPr>
          <p:spPr bwMode="auto">
            <a:xfrm>
              <a:off x="6722441" y="1073139"/>
              <a:ext cx="139914" cy="133865"/>
            </a:xfrm>
            <a:prstGeom prst="rect">
              <a:avLst/>
            </a:prstGeom>
            <a:noFill/>
            <a:ln w="28575" algn="ctr">
              <a:solidFill>
                <a:srgbClr val="D20202"/>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n-CA" sz="2400">
                <a:latin typeface="+mn-lt"/>
              </a:endParaRPr>
            </a:p>
          </p:txBody>
        </p:sp>
        <p:sp>
          <p:nvSpPr>
            <p:cNvPr id="7" name="Rectangle 6"/>
            <p:cNvSpPr>
              <a:spLocks noChangeArrowheads="1"/>
            </p:cNvSpPr>
            <p:nvPr/>
          </p:nvSpPr>
          <p:spPr bwMode="auto">
            <a:xfrm>
              <a:off x="5666527" y="1552111"/>
              <a:ext cx="113738" cy="296634"/>
            </a:xfrm>
            <a:prstGeom prst="rect">
              <a:avLst/>
            </a:prstGeom>
            <a:noFill/>
            <a:ln w="28575" algn="ctr">
              <a:solidFill>
                <a:srgbClr val="D20202"/>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n-CA" sz="2400">
                <a:latin typeface="+mn-lt"/>
              </a:endParaRPr>
            </a:p>
          </p:txBody>
        </p:sp>
      </p:grpSp>
      <p:cxnSp>
        <p:nvCxnSpPr>
          <p:cNvPr id="8" name="Straight Arrow Connector 7"/>
          <p:cNvCxnSpPr>
            <a:cxnSpLocks noChangeShapeType="1"/>
            <a:stCxn id="7" idx="1"/>
          </p:cNvCxnSpPr>
          <p:nvPr/>
        </p:nvCxnSpPr>
        <p:spPr bwMode="auto">
          <a:xfrm flipH="1" flipV="1">
            <a:off x="2918236" y="3193854"/>
            <a:ext cx="1974116" cy="90076"/>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9" name="Straight Arrow Connector 8"/>
          <p:cNvCxnSpPr>
            <a:cxnSpLocks noChangeShapeType="1"/>
            <a:stCxn id="6" idx="3"/>
          </p:cNvCxnSpPr>
          <p:nvPr/>
        </p:nvCxnSpPr>
        <p:spPr bwMode="auto">
          <a:xfrm>
            <a:off x="6542864" y="2510411"/>
            <a:ext cx="829896" cy="918393"/>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pic>
        <p:nvPicPr>
          <p:cNvPr id="10" name="Picture 20" descr="valais_a1b_1_1_DHM_egs_trans_1.jpg"/>
          <p:cNvPicPr>
            <a:picLocks noChangeAspect="1"/>
          </p:cNvPicPr>
          <p:nvPr/>
        </p:nvPicPr>
        <p:blipFill>
          <a:blip r:embed="rId3" cstate="print">
            <a:extLst>
              <a:ext uri="{28A0092B-C50C-407E-A947-70E740481C1C}">
                <a14:useLocalDpi xmlns:a14="http://schemas.microsoft.com/office/drawing/2010/main" val="0"/>
              </a:ext>
            </a:extLst>
          </a:blip>
          <a:srcRect l="15002" t="1656" r="23080" b="3641"/>
          <a:stretch>
            <a:fillRect/>
          </a:stretch>
        </p:blipFill>
        <p:spPr bwMode="auto">
          <a:xfrm>
            <a:off x="1036446" y="1401030"/>
            <a:ext cx="1999456" cy="5336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1" descr="dischma_a1b_1_1_DHM_egs_trans_2.jpg"/>
          <p:cNvPicPr>
            <a:picLocks noChangeAspect="1"/>
          </p:cNvPicPr>
          <p:nvPr/>
        </p:nvPicPr>
        <p:blipFill>
          <a:blip r:embed="rId4" cstate="print">
            <a:extLst>
              <a:ext uri="{28A0092B-C50C-407E-A947-70E740481C1C}">
                <a14:useLocalDpi xmlns:a14="http://schemas.microsoft.com/office/drawing/2010/main" val="0"/>
              </a:ext>
            </a:extLst>
          </a:blip>
          <a:srcRect l="1518" t="4649" r="9613" b="7439"/>
          <a:stretch>
            <a:fillRect/>
          </a:stretch>
        </p:blipFill>
        <p:spPr bwMode="auto">
          <a:xfrm>
            <a:off x="7272241" y="3752182"/>
            <a:ext cx="1654693" cy="1780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24"/>
          <p:cNvGrpSpPr>
            <a:grpSpLocks/>
          </p:cNvGrpSpPr>
          <p:nvPr/>
        </p:nvGrpSpPr>
        <p:grpSpPr bwMode="auto">
          <a:xfrm>
            <a:off x="60985" y="2182522"/>
            <a:ext cx="908704" cy="3139321"/>
            <a:chOff x="579242" y="991543"/>
            <a:chExt cx="527133" cy="2513723"/>
          </a:xfrm>
        </p:grpSpPr>
        <p:pic>
          <p:nvPicPr>
            <p:cNvPr id="13" name="Picture 22" descr="valais_a1b_1_1_DHM_egs_trans_1.jpg"/>
            <p:cNvPicPr preferRelativeResize="0">
              <a:picLocks/>
            </p:cNvPicPr>
            <p:nvPr/>
          </p:nvPicPr>
          <p:blipFill>
            <a:blip r:embed="rId3" cstate="print">
              <a:extLst>
                <a:ext uri="{28A0092B-C50C-407E-A947-70E740481C1C}">
                  <a14:useLocalDpi xmlns:a14="http://schemas.microsoft.com/office/drawing/2010/main" val="0"/>
                </a:ext>
              </a:extLst>
            </a:blip>
            <a:srcRect l="76167" t="1987" r="17888" b="3310"/>
            <a:stretch>
              <a:fillRect/>
            </a:stretch>
          </p:blipFill>
          <p:spPr bwMode="auto">
            <a:xfrm>
              <a:off x="579242" y="1057359"/>
              <a:ext cx="180000" cy="241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737022" y="991543"/>
              <a:ext cx="369353" cy="2513723"/>
            </a:xfrm>
            <a:prstGeom prst="rect">
              <a:avLst/>
            </a:prstGeom>
            <a:noFill/>
          </p:spPr>
          <p:txBody>
            <a:bodyPr wrap="none">
              <a:spAutoFit/>
            </a:bodyPr>
            <a:lstStyle/>
            <a:p>
              <a:pPr algn="ctr">
                <a:defRPr/>
              </a:pPr>
              <a:r>
                <a:rPr lang="en-GB" sz="1100" dirty="0">
                  <a:latin typeface="+mn-lt"/>
                </a:rPr>
                <a:t>2400</a:t>
              </a:r>
            </a:p>
            <a:p>
              <a:pPr algn="ctr">
                <a:defRPr/>
              </a:pPr>
              <a:endParaRPr lang="en-GB" sz="1100" dirty="0">
                <a:latin typeface="+mn-lt"/>
              </a:endParaRPr>
            </a:p>
            <a:p>
              <a:pPr algn="ctr">
                <a:defRPr/>
              </a:pPr>
              <a:r>
                <a:rPr lang="en-GB" sz="1100" dirty="0">
                  <a:latin typeface="+mn-lt"/>
                </a:rPr>
                <a:t>2200</a:t>
              </a:r>
            </a:p>
            <a:p>
              <a:pPr algn="ctr">
                <a:defRPr/>
              </a:pPr>
              <a:endParaRPr lang="en-GB" sz="1100" dirty="0">
                <a:latin typeface="+mn-lt"/>
              </a:endParaRPr>
            </a:p>
            <a:p>
              <a:pPr algn="ctr">
                <a:defRPr/>
              </a:pPr>
              <a:r>
                <a:rPr lang="en-GB" sz="1100" dirty="0">
                  <a:latin typeface="+mn-lt"/>
                </a:rPr>
                <a:t>2000</a:t>
              </a:r>
            </a:p>
            <a:p>
              <a:pPr algn="ctr">
                <a:defRPr/>
              </a:pPr>
              <a:endParaRPr lang="en-GB" sz="1100" dirty="0">
                <a:latin typeface="+mn-lt"/>
              </a:endParaRPr>
            </a:p>
            <a:p>
              <a:pPr algn="ctr">
                <a:defRPr/>
              </a:pPr>
              <a:r>
                <a:rPr lang="en-GB" sz="1100" dirty="0">
                  <a:latin typeface="+mn-lt"/>
                </a:rPr>
                <a:t>1800</a:t>
              </a:r>
            </a:p>
            <a:p>
              <a:pPr algn="ctr">
                <a:defRPr/>
              </a:pPr>
              <a:endParaRPr lang="en-GB" sz="1100" dirty="0">
                <a:latin typeface="+mn-lt"/>
              </a:endParaRPr>
            </a:p>
            <a:p>
              <a:pPr algn="ctr">
                <a:defRPr/>
              </a:pPr>
              <a:r>
                <a:rPr lang="en-GB" sz="1100" dirty="0">
                  <a:latin typeface="+mn-lt"/>
                </a:rPr>
                <a:t>1600</a:t>
              </a:r>
            </a:p>
            <a:p>
              <a:pPr algn="ctr">
                <a:defRPr/>
              </a:pPr>
              <a:endParaRPr lang="en-GB" sz="1100" dirty="0">
                <a:latin typeface="+mn-lt"/>
              </a:endParaRPr>
            </a:p>
            <a:p>
              <a:pPr algn="ctr">
                <a:defRPr/>
              </a:pPr>
              <a:r>
                <a:rPr lang="en-GB" sz="1100" dirty="0">
                  <a:latin typeface="+mn-lt"/>
                </a:rPr>
                <a:t>1400</a:t>
              </a:r>
            </a:p>
            <a:p>
              <a:pPr algn="ctr">
                <a:defRPr/>
              </a:pPr>
              <a:endParaRPr lang="en-GB" sz="1100" dirty="0">
                <a:latin typeface="+mn-lt"/>
              </a:endParaRPr>
            </a:p>
            <a:p>
              <a:pPr algn="ctr">
                <a:defRPr/>
              </a:pPr>
              <a:r>
                <a:rPr lang="en-GB" sz="1100" dirty="0">
                  <a:latin typeface="+mn-lt"/>
                </a:rPr>
                <a:t>1200</a:t>
              </a:r>
            </a:p>
            <a:p>
              <a:pPr algn="ctr">
                <a:defRPr/>
              </a:pPr>
              <a:endParaRPr lang="en-GB" sz="1100" dirty="0">
                <a:latin typeface="+mn-lt"/>
              </a:endParaRPr>
            </a:p>
            <a:p>
              <a:pPr algn="ctr">
                <a:defRPr/>
              </a:pPr>
              <a:r>
                <a:rPr lang="en-GB" sz="1100" dirty="0">
                  <a:latin typeface="+mn-lt"/>
                </a:rPr>
                <a:t>1000</a:t>
              </a:r>
            </a:p>
            <a:p>
              <a:pPr algn="ctr">
                <a:defRPr/>
              </a:pPr>
              <a:endParaRPr lang="en-GB" sz="1100" dirty="0">
                <a:latin typeface="+mn-lt"/>
              </a:endParaRPr>
            </a:p>
            <a:p>
              <a:pPr algn="ctr">
                <a:defRPr/>
              </a:pPr>
              <a:r>
                <a:rPr lang="en-GB" sz="1100" dirty="0">
                  <a:latin typeface="+mn-lt"/>
                </a:rPr>
                <a:t>800</a:t>
              </a:r>
            </a:p>
            <a:p>
              <a:pPr algn="r">
                <a:defRPr/>
              </a:pPr>
              <a:r>
                <a:rPr lang="en-GB" sz="1100" dirty="0">
                  <a:latin typeface="+mn-lt"/>
                </a:rPr>
                <a:t>m </a:t>
              </a:r>
              <a:r>
                <a:rPr lang="en-GB" sz="1100" dirty="0" err="1">
                  <a:latin typeface="+mn-lt"/>
                </a:rPr>
                <a:t>a.s.l</a:t>
              </a:r>
              <a:r>
                <a:rPr lang="en-GB" sz="1100" dirty="0">
                  <a:latin typeface="+mn-lt"/>
                </a:rPr>
                <a:t>.</a:t>
              </a:r>
            </a:p>
          </p:txBody>
        </p:sp>
      </p:grpSp>
      <p:sp>
        <p:nvSpPr>
          <p:cNvPr id="15" name="TextBox 32"/>
          <p:cNvSpPr txBox="1">
            <a:spLocks noChangeArrowheads="1"/>
          </p:cNvSpPr>
          <p:nvPr/>
        </p:nvSpPr>
        <p:spPr bwMode="auto">
          <a:xfrm>
            <a:off x="7236296" y="3373588"/>
            <a:ext cx="179501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a:solidFill>
                  <a:schemeClr val="tx1"/>
                </a:solidFill>
                <a:latin typeface="Calibri" pitchFamily="34" charset="0"/>
              </a:defRPr>
            </a:lvl1pPr>
            <a:lvl2pPr marL="742950" indent="-285750" eaLnBrk="0" hangingPunct="0">
              <a:defRPr sz="1200">
                <a:solidFill>
                  <a:schemeClr val="tx1"/>
                </a:solidFill>
                <a:latin typeface="Calibri" pitchFamily="34" charset="0"/>
              </a:defRPr>
            </a:lvl2pPr>
            <a:lvl3pPr marL="1143000" indent="-228600" eaLnBrk="0" hangingPunct="0">
              <a:defRPr sz="1200">
                <a:solidFill>
                  <a:schemeClr val="tx1"/>
                </a:solidFill>
                <a:latin typeface="Calibri" pitchFamily="34" charset="0"/>
              </a:defRPr>
            </a:lvl3pPr>
            <a:lvl4pPr marL="1600200" indent="-228600" eaLnBrk="0" hangingPunct="0">
              <a:defRPr sz="1200">
                <a:solidFill>
                  <a:schemeClr val="tx1"/>
                </a:solidFill>
                <a:latin typeface="Calibri" pitchFamily="34" charset="0"/>
              </a:defRPr>
            </a:lvl4pPr>
            <a:lvl5pPr marL="2057400" indent="-228600" eaLnBrk="0" hangingPunct="0">
              <a:defRPr sz="1200">
                <a:solidFill>
                  <a:schemeClr val="tx1"/>
                </a:solidFill>
                <a:latin typeface="Calibri" pitchFamily="34" charset="0"/>
              </a:defRPr>
            </a:lvl5pPr>
            <a:lvl6pPr marL="2514600" indent="-228600" eaLnBrk="0" fontAlgn="base" hangingPunct="0">
              <a:spcBef>
                <a:spcPct val="0"/>
              </a:spcBef>
              <a:spcAft>
                <a:spcPct val="0"/>
              </a:spcAft>
              <a:defRPr sz="1200">
                <a:solidFill>
                  <a:schemeClr val="tx1"/>
                </a:solidFill>
                <a:latin typeface="Calibri" pitchFamily="34" charset="0"/>
              </a:defRPr>
            </a:lvl6pPr>
            <a:lvl7pPr marL="2971800" indent="-228600" eaLnBrk="0" fontAlgn="base" hangingPunct="0">
              <a:spcBef>
                <a:spcPct val="0"/>
              </a:spcBef>
              <a:spcAft>
                <a:spcPct val="0"/>
              </a:spcAft>
              <a:defRPr sz="1200">
                <a:solidFill>
                  <a:schemeClr val="tx1"/>
                </a:solidFill>
                <a:latin typeface="Calibri" pitchFamily="34" charset="0"/>
              </a:defRPr>
            </a:lvl7pPr>
            <a:lvl8pPr marL="3429000" indent="-228600" eaLnBrk="0" fontAlgn="base" hangingPunct="0">
              <a:spcBef>
                <a:spcPct val="0"/>
              </a:spcBef>
              <a:spcAft>
                <a:spcPct val="0"/>
              </a:spcAft>
              <a:defRPr sz="1200">
                <a:solidFill>
                  <a:schemeClr val="tx1"/>
                </a:solidFill>
                <a:latin typeface="Calibri" pitchFamily="34" charset="0"/>
              </a:defRPr>
            </a:lvl8pPr>
            <a:lvl9pPr marL="3886200" indent="-228600" eaLnBrk="0" fontAlgn="base" hangingPunct="0">
              <a:spcBef>
                <a:spcPct val="0"/>
              </a:spcBef>
              <a:spcAft>
                <a:spcPct val="0"/>
              </a:spcAft>
              <a:defRPr sz="1200">
                <a:solidFill>
                  <a:schemeClr val="tx1"/>
                </a:solidFill>
                <a:latin typeface="Calibri" pitchFamily="34" charset="0"/>
              </a:defRPr>
            </a:lvl9pPr>
          </a:lstStyle>
          <a:p>
            <a:pPr eaLnBrk="1" hangingPunct="1"/>
            <a:r>
              <a:rPr lang="en-GB" sz="2000" dirty="0" err="1">
                <a:solidFill>
                  <a:srgbClr val="003366"/>
                </a:solidFill>
                <a:latin typeface="+mn-lt"/>
              </a:rPr>
              <a:t>Dischma</a:t>
            </a:r>
            <a:r>
              <a:rPr lang="en-GB" sz="2000" dirty="0">
                <a:solidFill>
                  <a:srgbClr val="003366"/>
                </a:solidFill>
                <a:latin typeface="+mn-lt"/>
              </a:rPr>
              <a:t> Valley</a:t>
            </a:r>
            <a:endParaRPr lang="en-CA" sz="2000" dirty="0">
              <a:solidFill>
                <a:srgbClr val="003366"/>
              </a:solidFill>
              <a:latin typeface="+mn-lt"/>
            </a:endParaRPr>
          </a:p>
        </p:txBody>
      </p:sp>
      <p:sp>
        <p:nvSpPr>
          <p:cNvPr id="16" name="TextBox 33"/>
          <p:cNvSpPr txBox="1">
            <a:spLocks noChangeArrowheads="1"/>
          </p:cNvSpPr>
          <p:nvPr/>
        </p:nvSpPr>
        <p:spPr bwMode="auto">
          <a:xfrm>
            <a:off x="1322045" y="1015287"/>
            <a:ext cx="15217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Calibri" pitchFamily="34" charset="0"/>
              </a:defRPr>
            </a:lvl1pPr>
            <a:lvl2pPr marL="742950" indent="-285750" eaLnBrk="0" hangingPunct="0">
              <a:defRPr sz="1200">
                <a:solidFill>
                  <a:schemeClr val="tx1"/>
                </a:solidFill>
                <a:latin typeface="Calibri" pitchFamily="34" charset="0"/>
              </a:defRPr>
            </a:lvl2pPr>
            <a:lvl3pPr marL="1143000" indent="-228600" eaLnBrk="0" hangingPunct="0">
              <a:defRPr sz="1200">
                <a:solidFill>
                  <a:schemeClr val="tx1"/>
                </a:solidFill>
                <a:latin typeface="Calibri" pitchFamily="34" charset="0"/>
              </a:defRPr>
            </a:lvl3pPr>
            <a:lvl4pPr marL="1600200" indent="-228600" eaLnBrk="0" hangingPunct="0">
              <a:defRPr sz="1200">
                <a:solidFill>
                  <a:schemeClr val="tx1"/>
                </a:solidFill>
                <a:latin typeface="Calibri" pitchFamily="34" charset="0"/>
              </a:defRPr>
            </a:lvl4pPr>
            <a:lvl5pPr marL="2057400" indent="-228600" eaLnBrk="0" hangingPunct="0">
              <a:defRPr sz="1200">
                <a:solidFill>
                  <a:schemeClr val="tx1"/>
                </a:solidFill>
                <a:latin typeface="Calibri" pitchFamily="34" charset="0"/>
              </a:defRPr>
            </a:lvl5pPr>
            <a:lvl6pPr marL="2514600" indent="-228600" eaLnBrk="0" fontAlgn="base" hangingPunct="0">
              <a:spcBef>
                <a:spcPct val="0"/>
              </a:spcBef>
              <a:spcAft>
                <a:spcPct val="0"/>
              </a:spcAft>
              <a:defRPr sz="1200">
                <a:solidFill>
                  <a:schemeClr val="tx1"/>
                </a:solidFill>
                <a:latin typeface="Calibri" pitchFamily="34" charset="0"/>
              </a:defRPr>
            </a:lvl6pPr>
            <a:lvl7pPr marL="2971800" indent="-228600" eaLnBrk="0" fontAlgn="base" hangingPunct="0">
              <a:spcBef>
                <a:spcPct val="0"/>
              </a:spcBef>
              <a:spcAft>
                <a:spcPct val="0"/>
              </a:spcAft>
              <a:defRPr sz="1200">
                <a:solidFill>
                  <a:schemeClr val="tx1"/>
                </a:solidFill>
                <a:latin typeface="Calibri" pitchFamily="34" charset="0"/>
              </a:defRPr>
            </a:lvl7pPr>
            <a:lvl8pPr marL="3429000" indent="-228600" eaLnBrk="0" fontAlgn="base" hangingPunct="0">
              <a:spcBef>
                <a:spcPct val="0"/>
              </a:spcBef>
              <a:spcAft>
                <a:spcPct val="0"/>
              </a:spcAft>
              <a:defRPr sz="1200">
                <a:solidFill>
                  <a:schemeClr val="tx1"/>
                </a:solidFill>
                <a:latin typeface="Calibri" pitchFamily="34" charset="0"/>
              </a:defRPr>
            </a:lvl8pPr>
            <a:lvl9pPr marL="3886200" indent="-228600" eaLnBrk="0" fontAlgn="base" hangingPunct="0">
              <a:spcBef>
                <a:spcPct val="0"/>
              </a:spcBef>
              <a:spcAft>
                <a:spcPct val="0"/>
              </a:spcAft>
              <a:defRPr sz="1200">
                <a:solidFill>
                  <a:schemeClr val="tx1"/>
                </a:solidFill>
                <a:latin typeface="Calibri" pitchFamily="34" charset="0"/>
              </a:defRPr>
            </a:lvl9pPr>
          </a:lstStyle>
          <a:p>
            <a:pPr eaLnBrk="1" hangingPunct="1"/>
            <a:r>
              <a:rPr lang="en-GB" sz="2000" dirty="0" err="1">
                <a:solidFill>
                  <a:srgbClr val="003366"/>
                </a:solidFill>
                <a:latin typeface="+mn-lt"/>
              </a:rPr>
              <a:t>Saas</a:t>
            </a:r>
            <a:r>
              <a:rPr lang="en-GB" sz="2000" dirty="0">
                <a:solidFill>
                  <a:srgbClr val="003366"/>
                </a:solidFill>
                <a:latin typeface="+mn-lt"/>
              </a:rPr>
              <a:t> Valley</a:t>
            </a:r>
            <a:endParaRPr lang="en-CA" sz="2000" dirty="0">
              <a:solidFill>
                <a:srgbClr val="003366"/>
              </a:solidFill>
              <a:latin typeface="+mn-lt"/>
            </a:endParaRPr>
          </a:p>
        </p:txBody>
      </p:sp>
      <p:sp>
        <p:nvSpPr>
          <p:cNvPr id="17" name="Rectangle 38"/>
          <p:cNvSpPr>
            <a:spLocks noChangeArrowheads="1"/>
          </p:cNvSpPr>
          <p:nvPr/>
        </p:nvSpPr>
        <p:spPr bwMode="auto">
          <a:xfrm>
            <a:off x="4392612" y="5568238"/>
            <a:ext cx="181822"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p>
            <a:endParaRPr lang="en-CA">
              <a:latin typeface="+mn-lt"/>
            </a:endParaRPr>
          </a:p>
        </p:txBody>
      </p:sp>
      <p:sp>
        <p:nvSpPr>
          <p:cNvPr id="19" name="TextBox 18"/>
          <p:cNvSpPr txBox="1"/>
          <p:nvPr/>
        </p:nvSpPr>
        <p:spPr>
          <a:xfrm>
            <a:off x="3988895" y="4001238"/>
            <a:ext cx="2553969" cy="2308324"/>
          </a:xfrm>
          <a:prstGeom prst="rect">
            <a:avLst/>
          </a:prstGeom>
          <a:noFill/>
        </p:spPr>
        <p:txBody>
          <a:bodyPr wrap="none" rtlCol="0">
            <a:spAutoFit/>
          </a:bodyPr>
          <a:lstStyle/>
          <a:p>
            <a:r>
              <a:rPr lang="en-GB" sz="2400" dirty="0"/>
              <a:t>Ecosystem services</a:t>
            </a:r>
          </a:p>
          <a:p>
            <a:pPr>
              <a:buFont typeface="Arial" pitchFamily="34" charset="0"/>
              <a:buChar char="•"/>
            </a:pPr>
            <a:r>
              <a:rPr lang="en-GB" sz="2400" dirty="0"/>
              <a:t> Biodiversity</a:t>
            </a:r>
          </a:p>
          <a:p>
            <a:pPr>
              <a:buFont typeface="Arial" pitchFamily="34" charset="0"/>
              <a:buChar char="•"/>
            </a:pPr>
            <a:r>
              <a:rPr lang="en-GB" sz="2400" dirty="0"/>
              <a:t> Carbon storage</a:t>
            </a:r>
          </a:p>
          <a:p>
            <a:pPr>
              <a:buFont typeface="Arial" pitchFamily="34" charset="0"/>
              <a:buChar char="•"/>
            </a:pPr>
            <a:r>
              <a:rPr lang="en-GB" sz="2400" dirty="0"/>
              <a:t> Timber </a:t>
            </a:r>
          </a:p>
          <a:p>
            <a:pPr>
              <a:buFont typeface="Arial" pitchFamily="34" charset="0"/>
              <a:buChar char="•"/>
            </a:pPr>
            <a:r>
              <a:rPr lang="en-GB" sz="2400" dirty="0"/>
              <a:t> Protection</a:t>
            </a:r>
          </a:p>
          <a:p>
            <a:pPr>
              <a:buFont typeface="Arial" pitchFamily="34" charset="0"/>
              <a:buChar char="•"/>
            </a:pPr>
            <a:r>
              <a:rPr lang="en-GB" sz="2400" dirty="0"/>
              <a:t> Bio-fuel</a:t>
            </a:r>
          </a:p>
        </p:txBody>
      </p:sp>
    </p:spTree>
    <p:extLst>
      <p:ext uri="{BB962C8B-B14F-4D97-AF65-F5344CB8AC3E}">
        <p14:creationId xmlns:p14="http://schemas.microsoft.com/office/powerpoint/2010/main" val="2155675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8229600" cy="706090"/>
          </a:xfrm>
        </p:spPr>
        <p:txBody>
          <a:bodyPr>
            <a:normAutofit/>
          </a:bodyPr>
          <a:lstStyle/>
          <a:p>
            <a:r>
              <a:rPr lang="en-GB" sz="3600" dirty="0"/>
              <a:t>Carbon</a:t>
            </a:r>
            <a:endParaRPr lang="en-CA" sz="3600" dirty="0"/>
          </a:p>
        </p:txBody>
      </p:sp>
      <p:pic>
        <p:nvPicPr>
          <p:cNvPr id="10" name="Picture 9"/>
          <p:cNvPicPr/>
          <p:nvPr/>
        </p:nvPicPr>
        <p:blipFill>
          <a:blip r:embed="rId2" cstate="print">
            <a:extLst>
              <a:ext uri="{28A0092B-C50C-407E-A947-70E740481C1C}">
                <a14:useLocalDpi xmlns:a14="http://schemas.microsoft.com/office/drawing/2010/main" val="0"/>
              </a:ext>
            </a:extLst>
          </a:blip>
          <a:stretch>
            <a:fillRect/>
          </a:stretch>
        </p:blipFill>
        <p:spPr>
          <a:xfrm>
            <a:off x="1259632" y="764704"/>
            <a:ext cx="6984776" cy="5256584"/>
          </a:xfrm>
          <a:prstGeom prst="rect">
            <a:avLst/>
          </a:prstGeom>
        </p:spPr>
      </p:pic>
      <p:sp>
        <p:nvSpPr>
          <p:cNvPr id="11" name="TextBox 10"/>
          <p:cNvSpPr txBox="1"/>
          <p:nvPr/>
        </p:nvSpPr>
        <p:spPr>
          <a:xfrm>
            <a:off x="2699792" y="6364457"/>
            <a:ext cx="3960440" cy="369332"/>
          </a:xfrm>
          <a:prstGeom prst="rect">
            <a:avLst/>
          </a:prstGeom>
          <a:solidFill>
            <a:schemeClr val="bg1">
              <a:alpha val="0"/>
            </a:schemeClr>
          </a:solidFill>
        </p:spPr>
        <p:txBody>
          <a:bodyPr wrap="square" rtlCol="0">
            <a:spAutoFit/>
          </a:bodyPr>
          <a:lstStyle/>
          <a:p>
            <a:r>
              <a:rPr lang="en-CA" b="1" dirty="0"/>
              <a:t>Elkin </a:t>
            </a:r>
            <a:r>
              <a:rPr lang="en-CA" dirty="0"/>
              <a:t>et al. 2013. Global Change Biology </a:t>
            </a:r>
          </a:p>
        </p:txBody>
      </p:sp>
    </p:spTree>
    <p:extLst>
      <p:ext uri="{BB962C8B-B14F-4D97-AF65-F5344CB8AC3E}">
        <p14:creationId xmlns:p14="http://schemas.microsoft.com/office/powerpoint/2010/main" val="32544124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7729.JPG"/>
          <p:cNvPicPr>
            <a:picLocks noChangeAspect="1"/>
          </p:cNvPicPr>
          <p:nvPr/>
        </p:nvPicPr>
        <p:blipFill>
          <a:blip r:embed="rId3" cstate="print"/>
          <a:srcRect t="1458" b="16769"/>
          <a:stretch>
            <a:fillRect/>
          </a:stretch>
        </p:blipFill>
        <p:spPr>
          <a:xfrm>
            <a:off x="899592" y="1628800"/>
            <a:ext cx="7396681" cy="4536504"/>
          </a:xfrm>
          <a:prstGeom prst="rect">
            <a:avLst/>
          </a:prstGeom>
        </p:spPr>
      </p:pic>
      <p:sp>
        <p:nvSpPr>
          <p:cNvPr id="3" name="Title 2"/>
          <p:cNvSpPr>
            <a:spLocks noGrp="1"/>
          </p:cNvSpPr>
          <p:nvPr>
            <p:ph type="title"/>
          </p:nvPr>
        </p:nvSpPr>
        <p:spPr/>
        <p:txBody>
          <a:bodyPr>
            <a:normAutofit fontScale="90000"/>
          </a:bodyPr>
          <a:lstStyle/>
          <a:p>
            <a:r>
              <a:rPr lang="en-US" dirty="0"/>
              <a:t>Vegetation management</a:t>
            </a:r>
            <a:br>
              <a:rPr lang="en-US" dirty="0"/>
            </a:br>
            <a:r>
              <a:rPr lang="en-US" dirty="0"/>
              <a:t>under climate uncertainty</a:t>
            </a:r>
          </a:p>
        </p:txBody>
      </p:sp>
    </p:spTree>
    <p:extLst>
      <p:ext uri="{BB962C8B-B14F-4D97-AF65-F5344CB8AC3E}">
        <p14:creationId xmlns:p14="http://schemas.microsoft.com/office/powerpoint/2010/main" val="30770713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7544" y="188640"/>
            <a:ext cx="8229600" cy="706090"/>
          </a:xfrm>
        </p:spPr>
        <p:txBody>
          <a:bodyPr>
            <a:normAutofit/>
          </a:bodyPr>
          <a:lstStyle/>
          <a:p>
            <a:r>
              <a:rPr lang="en-US" sz="3600" dirty="0"/>
              <a:t>Potential forest productivity (timber)</a:t>
            </a:r>
            <a:endParaRPr lang="en-CA" sz="36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31640" y="836712"/>
            <a:ext cx="6768000" cy="5264000"/>
          </a:xfrm>
          <a:prstGeom prst="rect">
            <a:avLst/>
          </a:prstGeom>
        </p:spPr>
      </p:pic>
      <p:sp>
        <p:nvSpPr>
          <p:cNvPr id="7" name="TextBox 6"/>
          <p:cNvSpPr txBox="1"/>
          <p:nvPr/>
        </p:nvSpPr>
        <p:spPr>
          <a:xfrm>
            <a:off x="2699792" y="6364457"/>
            <a:ext cx="3960440" cy="369332"/>
          </a:xfrm>
          <a:prstGeom prst="rect">
            <a:avLst/>
          </a:prstGeom>
          <a:solidFill>
            <a:schemeClr val="bg1">
              <a:alpha val="0"/>
            </a:schemeClr>
          </a:solidFill>
        </p:spPr>
        <p:txBody>
          <a:bodyPr wrap="square" rtlCol="0">
            <a:spAutoFit/>
          </a:bodyPr>
          <a:lstStyle/>
          <a:p>
            <a:r>
              <a:rPr lang="en-CA" b="1" dirty="0"/>
              <a:t>Elkin </a:t>
            </a:r>
            <a:r>
              <a:rPr lang="en-CA" dirty="0"/>
              <a:t>et al. 2013. Global Change Biology </a:t>
            </a:r>
          </a:p>
        </p:txBody>
      </p:sp>
    </p:spTree>
    <p:extLst>
      <p:ext uri="{BB962C8B-B14F-4D97-AF65-F5344CB8AC3E}">
        <p14:creationId xmlns:p14="http://schemas.microsoft.com/office/powerpoint/2010/main" val="10908377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a:t>
            </a:r>
          </a:p>
        </p:txBody>
      </p:sp>
      <p:pic>
        <p:nvPicPr>
          <p:cNvPr id="3" name="Picture 2" descr="IMG_7729.JPG"/>
          <p:cNvPicPr>
            <a:picLocks noChangeAspect="1"/>
          </p:cNvPicPr>
          <p:nvPr/>
        </p:nvPicPr>
        <p:blipFill>
          <a:blip r:embed="rId2" cstate="print"/>
          <a:srcRect t="1458" b="16769"/>
          <a:stretch>
            <a:fillRect/>
          </a:stretch>
        </p:blipFill>
        <p:spPr>
          <a:xfrm>
            <a:off x="448754" y="1556792"/>
            <a:ext cx="5635566" cy="3456384"/>
          </a:xfrm>
          <a:prstGeom prst="rect">
            <a:avLst/>
          </a:prstGeom>
        </p:spPr>
      </p:pic>
      <p:sp>
        <p:nvSpPr>
          <p:cNvPr id="4" name="TextBox 3"/>
          <p:cNvSpPr txBox="1"/>
          <p:nvPr/>
        </p:nvSpPr>
        <p:spPr>
          <a:xfrm>
            <a:off x="6132831" y="2060848"/>
            <a:ext cx="2553969" cy="2308324"/>
          </a:xfrm>
          <a:prstGeom prst="rect">
            <a:avLst/>
          </a:prstGeom>
          <a:noFill/>
        </p:spPr>
        <p:txBody>
          <a:bodyPr wrap="none" rtlCol="0">
            <a:spAutoFit/>
          </a:bodyPr>
          <a:lstStyle/>
          <a:p>
            <a:r>
              <a:rPr lang="en-GB" sz="2400" dirty="0"/>
              <a:t>Ecosystem services</a:t>
            </a:r>
          </a:p>
          <a:p>
            <a:pPr>
              <a:buFont typeface="Arial" pitchFamily="34" charset="0"/>
              <a:buChar char="•"/>
            </a:pPr>
            <a:r>
              <a:rPr lang="en-GB" sz="2400" dirty="0"/>
              <a:t> Biodiversity</a:t>
            </a:r>
          </a:p>
          <a:p>
            <a:pPr>
              <a:buFont typeface="Arial" pitchFamily="34" charset="0"/>
              <a:buChar char="•"/>
            </a:pPr>
            <a:r>
              <a:rPr lang="en-GB" sz="2400" dirty="0"/>
              <a:t> Protection</a:t>
            </a:r>
          </a:p>
          <a:p>
            <a:pPr>
              <a:buFont typeface="Arial" pitchFamily="34" charset="0"/>
              <a:buChar char="•"/>
            </a:pPr>
            <a:r>
              <a:rPr lang="en-GB" sz="2400" dirty="0"/>
              <a:t> Timber </a:t>
            </a:r>
          </a:p>
          <a:p>
            <a:pPr>
              <a:buFont typeface="Arial" pitchFamily="34" charset="0"/>
              <a:buChar char="•"/>
            </a:pPr>
            <a:r>
              <a:rPr lang="en-GB" sz="2400" dirty="0"/>
              <a:t> Bio-fuel</a:t>
            </a:r>
            <a:endParaRPr lang="en-GB" sz="2400" dirty="0"/>
          </a:p>
          <a:p>
            <a:pPr>
              <a:buFont typeface="Arial" pitchFamily="34" charset="0"/>
              <a:buChar char="•"/>
            </a:pPr>
            <a:r>
              <a:rPr lang="en-GB" sz="2400" dirty="0"/>
              <a:t> Carbon storage</a:t>
            </a:r>
          </a:p>
        </p:txBody>
      </p:sp>
    </p:spTree>
    <p:extLst>
      <p:ext uri="{BB962C8B-B14F-4D97-AF65-F5344CB8AC3E}">
        <p14:creationId xmlns:p14="http://schemas.microsoft.com/office/powerpoint/2010/main" val="37611635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2311" y="1124744"/>
            <a:ext cx="8229600" cy="1143000"/>
          </a:xfrm>
        </p:spPr>
        <p:txBody>
          <a:bodyPr/>
          <a:lstStyle/>
          <a:p>
            <a:r>
              <a:rPr lang="en-US" dirty="0"/>
              <a:t>How?</a:t>
            </a:r>
          </a:p>
        </p:txBody>
      </p:sp>
      <p:sp>
        <p:nvSpPr>
          <p:cNvPr id="3" name="Content Placeholder 2"/>
          <p:cNvSpPr>
            <a:spLocks noGrp="1"/>
          </p:cNvSpPr>
          <p:nvPr>
            <p:ph idx="1"/>
          </p:nvPr>
        </p:nvSpPr>
        <p:spPr>
          <a:xfrm>
            <a:off x="1080727" y="2636912"/>
            <a:ext cx="7091673" cy="1468760"/>
          </a:xfrm>
        </p:spPr>
        <p:txBody>
          <a:bodyPr/>
          <a:lstStyle/>
          <a:p>
            <a:r>
              <a:rPr lang="en-US" dirty="0"/>
              <a:t>What are the main drivers of future vegetation impacts?</a:t>
            </a:r>
          </a:p>
        </p:txBody>
      </p:sp>
    </p:spTree>
    <p:extLst>
      <p:ext uri="{BB962C8B-B14F-4D97-AF65-F5344CB8AC3E}">
        <p14:creationId xmlns:p14="http://schemas.microsoft.com/office/powerpoint/2010/main" val="3139512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7729.JPG"/>
          <p:cNvPicPr>
            <a:picLocks noChangeAspect="1"/>
          </p:cNvPicPr>
          <p:nvPr/>
        </p:nvPicPr>
        <p:blipFill>
          <a:blip r:embed="rId3" cstate="print"/>
          <a:srcRect t="1458" b="16769"/>
          <a:stretch>
            <a:fillRect/>
          </a:stretch>
        </p:blipFill>
        <p:spPr>
          <a:xfrm>
            <a:off x="620729" y="1196752"/>
            <a:ext cx="7983719" cy="4896544"/>
          </a:xfrm>
          <a:prstGeom prst="rect">
            <a:avLst/>
          </a:prstGeom>
        </p:spPr>
      </p:pic>
      <p:sp>
        <p:nvSpPr>
          <p:cNvPr id="3" name="Rectangle 2"/>
          <p:cNvSpPr/>
          <p:nvPr/>
        </p:nvSpPr>
        <p:spPr>
          <a:xfrm>
            <a:off x="1187624" y="404664"/>
            <a:ext cx="7228760" cy="830997"/>
          </a:xfrm>
          <a:prstGeom prst="rect">
            <a:avLst/>
          </a:prstGeom>
        </p:spPr>
        <p:txBody>
          <a:bodyPr wrap="square">
            <a:spAutoFit/>
          </a:bodyPr>
          <a:lstStyle/>
          <a:p>
            <a:pPr indent="-457200" algn="ctr"/>
            <a:r>
              <a:rPr lang="en-CA" sz="2400" dirty="0">
                <a:latin typeface="+mj-lt"/>
              </a:rPr>
              <a:t>Is climate or land use change most important for future vegetation shifts?</a:t>
            </a:r>
          </a:p>
        </p:txBody>
      </p:sp>
      <p:pic>
        <p:nvPicPr>
          <p:cNvPr id="4" name="Picture 3" descr="C:\Users\Che\AppData\Local\Microsoft\Windows\Temporary Internet Files\Content.IE5\70MXB13R\MC900440405[1].png"/>
          <p:cNvPicPr>
            <a:picLocks noChangeAspect="1" noChangeArrowheads="1"/>
          </p:cNvPicPr>
          <p:nvPr/>
        </p:nvPicPr>
        <p:blipFill>
          <a:blip r:embed="rId4" cstate="print"/>
          <a:srcRect/>
          <a:stretch>
            <a:fillRect/>
          </a:stretch>
        </p:blipFill>
        <p:spPr bwMode="auto">
          <a:xfrm>
            <a:off x="3779912" y="1196752"/>
            <a:ext cx="1224136" cy="1224136"/>
          </a:xfrm>
          <a:prstGeom prst="rect">
            <a:avLst/>
          </a:prstGeom>
          <a:noFill/>
        </p:spPr>
      </p:pic>
      <p:sp>
        <p:nvSpPr>
          <p:cNvPr id="6" name="Down Arrow 5"/>
          <p:cNvSpPr/>
          <p:nvPr/>
        </p:nvSpPr>
        <p:spPr>
          <a:xfrm rot="20156730">
            <a:off x="5012551" y="2347264"/>
            <a:ext cx="343036" cy="1881412"/>
          </a:xfrm>
          <a:prstGeom prst="downArrow">
            <a:avLst/>
          </a:prstGeom>
          <a:solidFill>
            <a:srgbClr val="FCD904"/>
          </a:solidFill>
          <a:ln>
            <a:solidFill>
              <a:srgbClr val="FACC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p:cNvSpPr txBox="1"/>
          <p:nvPr/>
        </p:nvSpPr>
        <p:spPr>
          <a:xfrm>
            <a:off x="6300192" y="3356992"/>
            <a:ext cx="1401666" cy="954107"/>
          </a:xfrm>
          <a:prstGeom prst="rect">
            <a:avLst/>
          </a:prstGeom>
          <a:noFill/>
        </p:spPr>
        <p:txBody>
          <a:bodyPr wrap="none" rtlCol="0">
            <a:spAutoFit/>
          </a:bodyPr>
          <a:lstStyle/>
          <a:p>
            <a:pPr algn="ctr"/>
            <a:r>
              <a:rPr lang="en-GB" sz="2800" b="1" dirty="0">
                <a:solidFill>
                  <a:srgbClr val="FFFF00"/>
                </a:solidFill>
              </a:rPr>
              <a:t>Climate </a:t>
            </a:r>
          </a:p>
          <a:p>
            <a:pPr algn="ctr"/>
            <a:r>
              <a:rPr lang="en-GB" sz="2800" b="1" dirty="0">
                <a:solidFill>
                  <a:srgbClr val="FFFF00"/>
                </a:solidFill>
              </a:rPr>
              <a:t>impact</a:t>
            </a:r>
            <a:endParaRPr lang="en-CA" sz="2800" b="1" dirty="0">
              <a:solidFill>
                <a:srgbClr val="FFFF00"/>
              </a:solidFill>
            </a:endParaRPr>
          </a:p>
        </p:txBody>
      </p:sp>
      <p:sp>
        <p:nvSpPr>
          <p:cNvPr id="12" name="TextBox 11"/>
          <p:cNvSpPr txBox="1"/>
          <p:nvPr/>
        </p:nvSpPr>
        <p:spPr>
          <a:xfrm>
            <a:off x="2123728" y="4869160"/>
            <a:ext cx="2639826" cy="523220"/>
          </a:xfrm>
          <a:prstGeom prst="rect">
            <a:avLst/>
          </a:prstGeom>
          <a:noFill/>
        </p:spPr>
        <p:txBody>
          <a:bodyPr wrap="none" rtlCol="0">
            <a:spAutoFit/>
          </a:bodyPr>
          <a:lstStyle/>
          <a:p>
            <a:pPr algn="ctr"/>
            <a:r>
              <a:rPr lang="en-GB" sz="2800" b="1" dirty="0">
                <a:solidFill>
                  <a:srgbClr val="663300"/>
                </a:solidFill>
              </a:rPr>
              <a:t>Land use change</a:t>
            </a:r>
            <a:endParaRPr lang="en-CA" sz="2800" b="1" dirty="0">
              <a:solidFill>
                <a:srgbClr val="663300"/>
              </a:solidFill>
            </a:endParaRPr>
          </a:p>
        </p:txBody>
      </p:sp>
      <p:sp>
        <p:nvSpPr>
          <p:cNvPr id="5" name="TextBox 4"/>
          <p:cNvSpPr txBox="1"/>
          <p:nvPr/>
        </p:nvSpPr>
        <p:spPr>
          <a:xfrm>
            <a:off x="1513504" y="6072682"/>
            <a:ext cx="6261009" cy="584775"/>
          </a:xfrm>
          <a:prstGeom prst="rect">
            <a:avLst/>
          </a:prstGeom>
          <a:noFill/>
        </p:spPr>
        <p:txBody>
          <a:bodyPr wrap="none" rtlCol="0">
            <a:spAutoFit/>
          </a:bodyPr>
          <a:lstStyle/>
          <a:p>
            <a:r>
              <a:rPr lang="en-US" sz="3200" dirty="0"/>
              <a:t>Economic          Social          Ecological</a:t>
            </a:r>
          </a:p>
        </p:txBody>
      </p:sp>
    </p:spTree>
    <p:extLst>
      <p:ext uri="{BB962C8B-B14F-4D97-AF65-F5344CB8AC3E}">
        <p14:creationId xmlns:p14="http://schemas.microsoft.com/office/powerpoint/2010/main" val="28647488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tretch>
            <a:fillRect/>
          </a:stretch>
        </p:blipFill>
        <p:spPr>
          <a:xfrm>
            <a:off x="1354393" y="836712"/>
            <a:ext cx="6408712" cy="4032448"/>
          </a:xfrm>
          <a:prstGeom prst="rect">
            <a:avLst/>
          </a:prstGeom>
        </p:spPr>
      </p:pic>
      <p:sp>
        <p:nvSpPr>
          <p:cNvPr id="3" name="Rectangle 2"/>
          <p:cNvSpPr/>
          <p:nvPr/>
        </p:nvSpPr>
        <p:spPr>
          <a:xfrm>
            <a:off x="1606421" y="5606520"/>
            <a:ext cx="5904656" cy="923330"/>
          </a:xfrm>
          <a:prstGeom prst="rect">
            <a:avLst/>
          </a:prstGeom>
        </p:spPr>
        <p:txBody>
          <a:bodyPr wrap="square">
            <a:spAutoFit/>
          </a:bodyPr>
          <a:lstStyle/>
          <a:p>
            <a:r>
              <a:rPr lang="en-CA" dirty="0"/>
              <a:t>Briner, S., </a:t>
            </a:r>
            <a:r>
              <a:rPr lang="en-CA" dirty="0" err="1"/>
              <a:t>Bebi</a:t>
            </a:r>
            <a:r>
              <a:rPr lang="en-CA" dirty="0"/>
              <a:t>, P., Elkin, C., </a:t>
            </a:r>
            <a:r>
              <a:rPr lang="en-CA" dirty="0" err="1"/>
              <a:t>Schmatz</a:t>
            </a:r>
            <a:r>
              <a:rPr lang="en-CA" dirty="0"/>
              <a:t>, D., </a:t>
            </a:r>
            <a:r>
              <a:rPr lang="en-CA" dirty="0" err="1"/>
              <a:t>Gret-Regamey</a:t>
            </a:r>
            <a:r>
              <a:rPr lang="en-CA" dirty="0"/>
              <a:t>, A. (2013) Trade-offs between ecosystem services in mountainous regions.  Ecology and Society. 13(3):35. </a:t>
            </a:r>
            <a:endParaRPr lang="en-US" dirty="0"/>
          </a:p>
        </p:txBody>
      </p:sp>
    </p:spTree>
    <p:extLst>
      <p:ext uri="{BB962C8B-B14F-4D97-AF65-F5344CB8AC3E}">
        <p14:creationId xmlns:p14="http://schemas.microsoft.com/office/powerpoint/2010/main" val="34647232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p:cNvSpPr txBox="1"/>
          <p:nvPr/>
        </p:nvSpPr>
        <p:spPr>
          <a:xfrm>
            <a:off x="0" y="0"/>
            <a:ext cx="5781647" cy="461665"/>
          </a:xfrm>
          <a:prstGeom prst="rect">
            <a:avLst/>
          </a:prstGeom>
          <a:noFill/>
        </p:spPr>
        <p:txBody>
          <a:bodyPr wrap="none" rtlCol="0">
            <a:spAutoFit/>
          </a:bodyPr>
          <a:lstStyle/>
          <a:p>
            <a:r>
              <a:rPr lang="en-GB" sz="2400" dirty="0"/>
              <a:t>Coupled ecological and economic framework</a:t>
            </a:r>
            <a:endParaRPr lang="en-CA" sz="2400" dirty="0"/>
          </a:p>
        </p:txBody>
      </p:sp>
      <p:grpSp>
        <p:nvGrpSpPr>
          <p:cNvPr id="10" name="Group 24"/>
          <p:cNvGrpSpPr/>
          <p:nvPr/>
        </p:nvGrpSpPr>
        <p:grpSpPr>
          <a:xfrm>
            <a:off x="827584" y="548680"/>
            <a:ext cx="7488832" cy="5256584"/>
            <a:chOff x="1331640" y="548680"/>
            <a:chExt cx="7488832" cy="5256584"/>
          </a:xfrm>
        </p:grpSpPr>
        <p:sp>
          <p:nvSpPr>
            <p:cNvPr id="5" name="Oval 4"/>
            <p:cNvSpPr/>
            <p:nvPr/>
          </p:nvSpPr>
          <p:spPr>
            <a:xfrm>
              <a:off x="5950545" y="1937406"/>
              <a:ext cx="2869927" cy="3867858"/>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extBox 11"/>
            <p:cNvSpPr txBox="1"/>
            <p:nvPr/>
          </p:nvSpPr>
          <p:spPr>
            <a:xfrm>
              <a:off x="6880231" y="5409220"/>
              <a:ext cx="811869" cy="395713"/>
            </a:xfrm>
            <a:prstGeom prst="rect">
              <a:avLst/>
            </a:prstGeom>
            <a:noFill/>
          </p:spPr>
          <p:txBody>
            <a:bodyPr wrap="none" rtlCol="0">
              <a:spAutoFit/>
            </a:bodyPr>
            <a:lstStyle/>
            <a:p>
              <a:r>
                <a:rPr lang="en-GB" dirty="0"/>
                <a:t>Step 2</a:t>
              </a:r>
              <a:endParaRPr lang="en-CA" dirty="0"/>
            </a:p>
          </p:txBody>
        </p:sp>
        <p:grpSp>
          <p:nvGrpSpPr>
            <p:cNvPr id="14" name="Group 26"/>
            <p:cNvGrpSpPr/>
            <p:nvPr/>
          </p:nvGrpSpPr>
          <p:grpSpPr>
            <a:xfrm>
              <a:off x="1331640" y="548680"/>
              <a:ext cx="7128792" cy="4783388"/>
              <a:chOff x="1331640" y="548680"/>
              <a:chExt cx="7128792" cy="4783388"/>
            </a:xfrm>
          </p:grpSpPr>
          <p:sp>
            <p:nvSpPr>
              <p:cNvPr id="2" name="Oval 1"/>
              <p:cNvSpPr/>
              <p:nvPr/>
            </p:nvSpPr>
            <p:spPr>
              <a:xfrm>
                <a:off x="1331640" y="1165891"/>
                <a:ext cx="5678982" cy="4166177"/>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Rectangle 5"/>
              <p:cNvSpPr/>
              <p:nvPr/>
            </p:nvSpPr>
            <p:spPr>
              <a:xfrm>
                <a:off x="3820622" y="3557586"/>
                <a:ext cx="1827044" cy="1073105"/>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Crop model</a:t>
                </a:r>
              </a:p>
              <a:p>
                <a:pPr>
                  <a:buFontTx/>
                  <a:buChar char="-"/>
                </a:pPr>
                <a:r>
                  <a:rPr lang="en-GB" sz="1200" dirty="0">
                    <a:solidFill>
                      <a:schemeClr val="tx1"/>
                    </a:solidFill>
                  </a:rPr>
                  <a:t>Climate dependent crop yields</a:t>
                </a:r>
                <a:endParaRPr lang="en-CA" sz="1200" dirty="0">
                  <a:solidFill>
                    <a:schemeClr val="tx1"/>
                  </a:solidFill>
                </a:endParaRPr>
              </a:p>
            </p:txBody>
          </p:sp>
          <p:sp>
            <p:nvSpPr>
              <p:cNvPr id="7" name="Rectangle 6"/>
              <p:cNvSpPr/>
              <p:nvPr/>
            </p:nvSpPr>
            <p:spPr>
              <a:xfrm>
                <a:off x="1483081" y="2863223"/>
                <a:ext cx="1665835" cy="771514"/>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Climate </a:t>
                </a:r>
              </a:p>
              <a:p>
                <a:pPr algn="ctr"/>
                <a:r>
                  <a:rPr lang="en-GB" dirty="0">
                    <a:solidFill>
                      <a:schemeClr val="tx1"/>
                    </a:solidFill>
                  </a:rPr>
                  <a:t>scenarios</a:t>
                </a:r>
              </a:p>
              <a:p>
                <a:pPr algn="ctr"/>
                <a:r>
                  <a:rPr lang="en-GB" sz="1000" dirty="0">
                    <a:solidFill>
                      <a:schemeClr val="tx1"/>
                    </a:solidFill>
                  </a:rPr>
                  <a:t>b1, a1b</a:t>
                </a:r>
              </a:p>
            </p:txBody>
          </p:sp>
          <p:sp>
            <p:nvSpPr>
              <p:cNvPr id="4" name="Oval 3"/>
              <p:cNvSpPr/>
              <p:nvPr/>
            </p:nvSpPr>
            <p:spPr>
              <a:xfrm>
                <a:off x="5344787" y="548680"/>
                <a:ext cx="2877351" cy="1774483"/>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p:cNvSpPr/>
              <p:nvPr/>
            </p:nvSpPr>
            <p:spPr>
              <a:xfrm>
                <a:off x="3754672" y="1790118"/>
                <a:ext cx="1827044" cy="1073105"/>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LandClim</a:t>
                </a:r>
              </a:p>
              <a:p>
                <a:pPr>
                  <a:buFontTx/>
                  <a:buChar char="-"/>
                </a:pPr>
                <a:r>
                  <a:rPr lang="en-GB" sz="1200" dirty="0">
                    <a:solidFill>
                      <a:schemeClr val="tx1"/>
                    </a:solidFill>
                  </a:rPr>
                  <a:t>Forest state, dynamics</a:t>
                </a:r>
              </a:p>
              <a:p>
                <a:pPr>
                  <a:buFontTx/>
                  <a:buChar char="-"/>
                </a:pPr>
                <a:r>
                  <a:rPr lang="en-GB" sz="1200" dirty="0">
                    <a:solidFill>
                      <a:schemeClr val="tx1"/>
                    </a:solidFill>
                  </a:rPr>
                  <a:t>Forest Ecosystem services</a:t>
                </a:r>
                <a:endParaRPr lang="en-CA" sz="1200" dirty="0">
                  <a:solidFill>
                    <a:schemeClr val="tx1"/>
                  </a:solidFill>
                </a:endParaRPr>
              </a:p>
            </p:txBody>
          </p:sp>
          <p:sp>
            <p:nvSpPr>
              <p:cNvPr id="8" name="Rectangle 7"/>
              <p:cNvSpPr/>
              <p:nvPr/>
            </p:nvSpPr>
            <p:spPr>
              <a:xfrm>
                <a:off x="6329144" y="2631769"/>
                <a:ext cx="2131288" cy="1080120"/>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ALUAM</a:t>
                </a:r>
              </a:p>
              <a:p>
                <a:pPr>
                  <a:buFontTx/>
                  <a:buChar char="-"/>
                </a:pPr>
                <a:r>
                  <a:rPr lang="en-GB" sz="1200" dirty="0">
                    <a:solidFill>
                      <a:schemeClr val="tx1"/>
                    </a:solidFill>
                  </a:rPr>
                  <a:t>Economically optimal land use</a:t>
                </a:r>
              </a:p>
              <a:p>
                <a:pPr>
                  <a:buFontTx/>
                  <a:buChar char="-"/>
                </a:pPr>
                <a:r>
                  <a:rPr lang="en-GB" sz="1200" dirty="0">
                    <a:solidFill>
                      <a:schemeClr val="tx1"/>
                    </a:solidFill>
                  </a:rPr>
                  <a:t>Agricultural ecosystem services</a:t>
                </a:r>
                <a:endParaRPr lang="en-CA" sz="1200" dirty="0">
                  <a:solidFill>
                    <a:schemeClr val="tx1"/>
                  </a:solidFill>
                </a:endParaRPr>
              </a:p>
            </p:txBody>
          </p:sp>
          <p:sp>
            <p:nvSpPr>
              <p:cNvPr id="9" name="Rectangle 8"/>
              <p:cNvSpPr/>
              <p:nvPr/>
            </p:nvSpPr>
            <p:spPr>
              <a:xfrm>
                <a:off x="6732240" y="4329100"/>
                <a:ext cx="1362956" cy="92581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Policy and market scenarios</a:t>
                </a:r>
                <a:endParaRPr lang="en-CA" sz="1400" dirty="0">
                  <a:solidFill>
                    <a:schemeClr val="tx1"/>
                  </a:solidFill>
                </a:endParaRPr>
              </a:p>
            </p:txBody>
          </p:sp>
          <p:sp>
            <p:nvSpPr>
              <p:cNvPr id="11" name="TextBox 10"/>
              <p:cNvSpPr txBox="1"/>
              <p:nvPr/>
            </p:nvSpPr>
            <p:spPr>
              <a:xfrm>
                <a:off x="3603233" y="4869160"/>
                <a:ext cx="811869" cy="395713"/>
              </a:xfrm>
              <a:prstGeom prst="rect">
                <a:avLst/>
              </a:prstGeom>
              <a:noFill/>
            </p:spPr>
            <p:txBody>
              <a:bodyPr wrap="none" rtlCol="0">
                <a:spAutoFit/>
              </a:bodyPr>
              <a:lstStyle/>
              <a:p>
                <a:r>
                  <a:rPr lang="en-GB" dirty="0"/>
                  <a:t>Step 1</a:t>
                </a:r>
                <a:endParaRPr lang="en-CA" dirty="0"/>
              </a:p>
            </p:txBody>
          </p:sp>
          <p:sp>
            <p:nvSpPr>
              <p:cNvPr id="13" name="TextBox 12"/>
              <p:cNvSpPr txBox="1"/>
              <p:nvPr/>
            </p:nvSpPr>
            <p:spPr>
              <a:xfrm>
                <a:off x="7334550" y="1165891"/>
                <a:ext cx="811869" cy="395713"/>
              </a:xfrm>
              <a:prstGeom prst="rect">
                <a:avLst/>
              </a:prstGeom>
              <a:noFill/>
            </p:spPr>
            <p:txBody>
              <a:bodyPr wrap="none" rtlCol="0">
                <a:spAutoFit/>
              </a:bodyPr>
              <a:lstStyle/>
              <a:p>
                <a:r>
                  <a:rPr lang="en-GB" dirty="0"/>
                  <a:t>Step 3</a:t>
                </a:r>
                <a:endParaRPr lang="en-CA" dirty="0"/>
              </a:p>
            </p:txBody>
          </p:sp>
          <p:cxnSp>
            <p:nvCxnSpPr>
              <p:cNvPr id="15" name="Straight Arrow Connector 14"/>
              <p:cNvCxnSpPr>
                <a:stCxn id="7" idx="0"/>
                <a:endCxn id="3" idx="1"/>
              </p:cNvCxnSpPr>
              <p:nvPr/>
            </p:nvCxnSpPr>
            <p:spPr>
              <a:xfrm flipV="1">
                <a:off x="2315998" y="2326671"/>
                <a:ext cx="1438674" cy="53655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endCxn id="6" idx="1"/>
              </p:cNvCxnSpPr>
              <p:nvPr/>
            </p:nvCxnSpPr>
            <p:spPr>
              <a:xfrm>
                <a:off x="2315997" y="3634737"/>
                <a:ext cx="1504625" cy="45940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endCxn id="8" idx="1"/>
              </p:cNvCxnSpPr>
              <p:nvPr/>
            </p:nvCxnSpPr>
            <p:spPr>
              <a:xfrm>
                <a:off x="5647666" y="2400314"/>
                <a:ext cx="681478" cy="77151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6" idx="3"/>
                <a:endCxn id="8" idx="1"/>
              </p:cNvCxnSpPr>
              <p:nvPr/>
            </p:nvCxnSpPr>
            <p:spPr>
              <a:xfrm flipV="1">
                <a:off x="5647666" y="3171829"/>
                <a:ext cx="681478" cy="92231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9" idx="0"/>
                <a:endCxn id="8" idx="2"/>
              </p:cNvCxnSpPr>
              <p:nvPr/>
            </p:nvCxnSpPr>
            <p:spPr>
              <a:xfrm flipH="1" flipV="1">
                <a:off x="7394788" y="3711889"/>
                <a:ext cx="18930" cy="61721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5698393" y="934437"/>
                <a:ext cx="1463669" cy="362736"/>
              </a:xfrm>
              <a:prstGeom prst="rect">
                <a:avLst/>
              </a:prstGeom>
              <a:noFill/>
            </p:spPr>
            <p:txBody>
              <a:bodyPr wrap="none" rtlCol="0">
                <a:spAutoFit/>
              </a:bodyPr>
              <a:lstStyle/>
              <a:p>
                <a:r>
                  <a:rPr lang="en-GB" sz="1600" dirty="0"/>
                  <a:t>Feedback loop</a:t>
                </a:r>
                <a:endParaRPr lang="en-CA" sz="1600" dirty="0"/>
              </a:p>
            </p:txBody>
          </p:sp>
          <p:sp>
            <p:nvSpPr>
              <p:cNvPr id="44" name="Arc 43"/>
              <p:cNvSpPr/>
              <p:nvPr/>
            </p:nvSpPr>
            <p:spPr>
              <a:xfrm>
                <a:off x="5117628" y="1320194"/>
                <a:ext cx="2195873" cy="2468846"/>
              </a:xfrm>
              <a:prstGeom prst="arc">
                <a:avLst>
                  <a:gd name="adj1" fmla="val 13528201"/>
                  <a:gd name="adj2" fmla="val 0"/>
                </a:avLst>
              </a:prstGeom>
              <a:ln w="2540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cxnSp>
            <p:nvCxnSpPr>
              <p:cNvPr id="23" name="Straight Arrow Connector 22"/>
              <p:cNvCxnSpPr>
                <a:stCxn id="7" idx="3"/>
              </p:cNvCxnSpPr>
              <p:nvPr/>
            </p:nvCxnSpPr>
            <p:spPr>
              <a:xfrm flipV="1">
                <a:off x="3148916" y="3212976"/>
                <a:ext cx="3079268" cy="3600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sp>
        <p:nvSpPr>
          <p:cNvPr id="25" name="Rectangle 24"/>
          <p:cNvSpPr/>
          <p:nvPr/>
        </p:nvSpPr>
        <p:spPr>
          <a:xfrm>
            <a:off x="683568" y="5890046"/>
            <a:ext cx="8028384" cy="923330"/>
          </a:xfrm>
          <a:prstGeom prst="rect">
            <a:avLst/>
          </a:prstGeom>
          <a:solidFill>
            <a:schemeClr val="bg1">
              <a:alpha val="0"/>
            </a:schemeClr>
          </a:solidFill>
        </p:spPr>
        <p:txBody>
          <a:bodyPr wrap="square">
            <a:spAutoFit/>
          </a:bodyPr>
          <a:lstStyle/>
          <a:p>
            <a:r>
              <a:rPr lang="en-CA" dirty="0" err="1"/>
              <a:t>Briner</a:t>
            </a:r>
            <a:r>
              <a:rPr lang="en-CA" dirty="0"/>
              <a:t>, S., </a:t>
            </a:r>
            <a:r>
              <a:rPr lang="en-CA" b="1" dirty="0"/>
              <a:t>C. Elkin</a:t>
            </a:r>
            <a:r>
              <a:rPr lang="en-CA" dirty="0"/>
              <a:t>, R. Huber, and A. </a:t>
            </a:r>
            <a:r>
              <a:rPr lang="en-CA" dirty="0" err="1"/>
              <a:t>Gret-Regamey</a:t>
            </a:r>
            <a:r>
              <a:rPr lang="en-CA" dirty="0"/>
              <a:t>. (2012) Assessing the impacts of economic and climate changes on land-use in mountain regions: A spatial dynamic modeling approach. Agriculture Ecosystems &amp; Environment </a:t>
            </a:r>
          </a:p>
        </p:txBody>
      </p:sp>
    </p:spTree>
    <p:extLst>
      <p:ext uri="{BB962C8B-B14F-4D97-AF65-F5344CB8AC3E}">
        <p14:creationId xmlns:p14="http://schemas.microsoft.com/office/powerpoint/2010/main" val="32527933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58614"/>
            <a:ext cx="8229600" cy="778098"/>
          </a:xfrm>
        </p:spPr>
        <p:txBody>
          <a:bodyPr>
            <a:normAutofit/>
          </a:bodyPr>
          <a:lstStyle/>
          <a:p>
            <a:r>
              <a:rPr lang="en-GB" sz="3200" dirty="0"/>
              <a:t>Projected land  use changes (A1B, 2080)</a:t>
            </a:r>
            <a:endParaRPr lang="en-CA" sz="3200" dirty="0"/>
          </a:p>
        </p:txBody>
      </p:sp>
      <p:sp>
        <p:nvSpPr>
          <p:cNvPr id="9" name="TextBox 8"/>
          <p:cNvSpPr txBox="1"/>
          <p:nvPr/>
        </p:nvSpPr>
        <p:spPr>
          <a:xfrm>
            <a:off x="323528" y="5805264"/>
            <a:ext cx="8748464" cy="923330"/>
          </a:xfrm>
          <a:prstGeom prst="rect">
            <a:avLst/>
          </a:prstGeom>
          <a:solidFill>
            <a:schemeClr val="bg1">
              <a:alpha val="0"/>
            </a:schemeClr>
          </a:solidFill>
        </p:spPr>
        <p:txBody>
          <a:bodyPr wrap="square" rtlCol="0">
            <a:spAutoFit/>
          </a:bodyPr>
          <a:lstStyle/>
          <a:p>
            <a:r>
              <a:rPr lang="en-CA" dirty="0" err="1"/>
              <a:t>Briner</a:t>
            </a:r>
            <a:r>
              <a:rPr lang="en-CA" dirty="0"/>
              <a:t>, S., </a:t>
            </a:r>
            <a:r>
              <a:rPr lang="en-CA" b="1" dirty="0"/>
              <a:t>Elkin, C., </a:t>
            </a:r>
            <a:r>
              <a:rPr lang="en-CA" dirty="0"/>
              <a:t>Huber, R., Evaluating the relative impact of climate and economic changes on forest and agricultural ecosystem services in mountain regions.</a:t>
            </a:r>
          </a:p>
          <a:p>
            <a:r>
              <a:rPr lang="en-CA" dirty="0"/>
              <a:t>J of Environmental Management (in review)</a:t>
            </a:r>
          </a:p>
        </p:txBody>
      </p:sp>
      <p:grpSp>
        <p:nvGrpSpPr>
          <p:cNvPr id="13" name="Group 12"/>
          <p:cNvGrpSpPr/>
          <p:nvPr/>
        </p:nvGrpSpPr>
        <p:grpSpPr>
          <a:xfrm>
            <a:off x="1691680" y="801248"/>
            <a:ext cx="5760640" cy="4860000"/>
            <a:chOff x="179512" y="801248"/>
            <a:chExt cx="5760640" cy="4860000"/>
          </a:xfrm>
        </p:grpSpPr>
        <p:sp>
          <p:nvSpPr>
            <p:cNvPr id="12" name="Rectangle 11"/>
            <p:cNvSpPr/>
            <p:nvPr/>
          </p:nvSpPr>
          <p:spPr>
            <a:xfrm>
              <a:off x="179512" y="836712"/>
              <a:ext cx="5760640" cy="48245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 name="Picture 1" descr="T:\Mtland\pap_Szenarien\Figures_Oct27_2011\LU_a1_2080_Backgroundplots_current.jpeg"/>
            <p:cNvPicPr>
              <a:picLocks noChangeAspect="1"/>
            </p:cNvPicPr>
            <p:nvPr/>
          </p:nvPicPr>
          <p:blipFill>
            <a:blip r:embed="rId2" cstate="print">
              <a:extLst>
                <a:ext uri="{28A0092B-C50C-407E-A947-70E740481C1C}">
                  <a14:useLocalDpi xmlns:a14="http://schemas.microsoft.com/office/drawing/2010/main" val="0"/>
                </a:ext>
              </a:extLst>
            </a:blip>
            <a:srcRect l="2125" r="62417" b="54346"/>
            <a:stretch>
              <a:fillRect/>
            </a:stretch>
          </p:blipFill>
          <p:spPr bwMode="auto">
            <a:xfrm>
              <a:off x="227615" y="801248"/>
              <a:ext cx="3204781" cy="2218778"/>
            </a:xfrm>
            <a:prstGeom prst="rect">
              <a:avLst/>
            </a:prstGeom>
            <a:noFill/>
            <a:ln>
              <a:noFill/>
            </a:ln>
          </p:spPr>
        </p:pic>
        <p:pic>
          <p:nvPicPr>
            <p:cNvPr id="8" name="Picture 7" descr="T:\Mtland\pap_Szenarien\Figures_Oct27_2011\LU_a1_2080_Backgroundplots_current.jpeg"/>
            <p:cNvPicPr>
              <a:picLocks noChangeAspect="1"/>
            </p:cNvPicPr>
            <p:nvPr/>
          </p:nvPicPr>
          <p:blipFill>
            <a:blip r:embed="rId2" cstate="print">
              <a:extLst>
                <a:ext uri="{28A0092B-C50C-407E-A947-70E740481C1C}">
                  <a14:useLocalDpi xmlns:a14="http://schemas.microsoft.com/office/drawing/2010/main" val="0"/>
                </a:ext>
              </a:extLst>
            </a:blip>
            <a:srcRect l="68393" t="45947"/>
            <a:stretch>
              <a:fillRect/>
            </a:stretch>
          </p:blipFill>
          <p:spPr bwMode="auto">
            <a:xfrm>
              <a:off x="611560" y="3034269"/>
              <a:ext cx="2856666" cy="2626979"/>
            </a:xfrm>
            <a:prstGeom prst="rect">
              <a:avLst/>
            </a:prstGeom>
            <a:noFill/>
            <a:ln>
              <a:noFill/>
            </a:ln>
          </p:spPr>
        </p:pic>
        <p:pic>
          <p:nvPicPr>
            <p:cNvPr id="10" name="Picture 9" descr="T:\Mtland\pap_Szenarien\Figures_Oct27_2011\LU_a1_2080_Backgroundplots_current.jpeg"/>
            <p:cNvPicPr>
              <a:picLocks noChangeAspect="1"/>
            </p:cNvPicPr>
            <p:nvPr/>
          </p:nvPicPr>
          <p:blipFill>
            <a:blip r:embed="rId2" cstate="print">
              <a:extLst>
                <a:ext uri="{28A0092B-C50C-407E-A947-70E740481C1C}">
                  <a14:useLocalDpi xmlns:a14="http://schemas.microsoft.com/office/drawing/2010/main" val="0"/>
                </a:ext>
              </a:extLst>
            </a:blip>
            <a:srcRect l="1859" t="45453" r="94023"/>
            <a:stretch>
              <a:fillRect/>
            </a:stretch>
          </p:blipFill>
          <p:spPr bwMode="auto">
            <a:xfrm>
              <a:off x="203603" y="3010276"/>
              <a:ext cx="372004" cy="2650972"/>
            </a:xfrm>
            <a:prstGeom prst="rect">
              <a:avLst/>
            </a:prstGeom>
            <a:noFill/>
            <a:ln>
              <a:noFill/>
            </a:ln>
          </p:spPr>
        </p:pic>
        <p:pic>
          <p:nvPicPr>
            <p:cNvPr id="11" name="Picture 10" descr="T:\Mtland\pap_Szenarien\Figures_Oct27_2011\LU_a1_2080_Backgroundplots_current.jpeg"/>
            <p:cNvPicPr>
              <a:picLocks noChangeAspect="1"/>
            </p:cNvPicPr>
            <p:nvPr/>
          </p:nvPicPr>
          <p:blipFill>
            <a:blip r:embed="rId2" cstate="print">
              <a:extLst>
                <a:ext uri="{28A0092B-C50C-407E-A947-70E740481C1C}">
                  <a14:useLocalDpi xmlns:a14="http://schemas.microsoft.com/office/drawing/2010/main" val="0"/>
                </a:ext>
              </a:extLst>
            </a:blip>
            <a:srcRect l="58433" t="10869" r="15671" b="60275"/>
            <a:stretch>
              <a:fillRect/>
            </a:stretch>
          </p:blipFill>
          <p:spPr bwMode="auto">
            <a:xfrm>
              <a:off x="3563888" y="3285172"/>
              <a:ext cx="2340799" cy="1402286"/>
            </a:xfrm>
            <a:prstGeom prst="rect">
              <a:avLst/>
            </a:prstGeom>
            <a:noFill/>
            <a:ln>
              <a:noFill/>
            </a:ln>
          </p:spPr>
        </p:pic>
      </p:grpSp>
      <p:sp>
        <p:nvSpPr>
          <p:cNvPr id="14" name="TextBox 13"/>
          <p:cNvSpPr txBox="1"/>
          <p:nvPr/>
        </p:nvSpPr>
        <p:spPr>
          <a:xfrm>
            <a:off x="3059832" y="5373216"/>
            <a:ext cx="1046825" cy="369332"/>
          </a:xfrm>
          <a:prstGeom prst="rect">
            <a:avLst/>
          </a:prstGeom>
          <a:noFill/>
        </p:spPr>
        <p:txBody>
          <a:bodyPr wrap="none" rtlCol="0">
            <a:spAutoFit/>
          </a:bodyPr>
          <a:lstStyle/>
          <a:p>
            <a:r>
              <a:rPr lang="en-GB" dirty="0"/>
              <a:t>Elevation</a:t>
            </a:r>
            <a:endParaRPr lang="en-CA" dirty="0"/>
          </a:p>
        </p:txBody>
      </p:sp>
      <p:sp>
        <p:nvSpPr>
          <p:cNvPr id="15" name="TextBox 14"/>
          <p:cNvSpPr txBox="1"/>
          <p:nvPr/>
        </p:nvSpPr>
        <p:spPr>
          <a:xfrm rot="16200000">
            <a:off x="1123794" y="2844759"/>
            <a:ext cx="671787" cy="400110"/>
          </a:xfrm>
          <a:prstGeom prst="rect">
            <a:avLst/>
          </a:prstGeom>
          <a:noFill/>
        </p:spPr>
        <p:txBody>
          <a:bodyPr wrap="none" rtlCol="0">
            <a:spAutoFit/>
          </a:bodyPr>
          <a:lstStyle/>
          <a:p>
            <a:r>
              <a:rPr lang="en-GB" sz="2000" dirty="0"/>
              <a:t>Area</a:t>
            </a:r>
            <a:endParaRPr lang="en-CA" sz="2000" dirty="0"/>
          </a:p>
        </p:txBody>
      </p:sp>
    </p:spTree>
    <p:extLst>
      <p:ext uri="{BB962C8B-B14F-4D97-AF65-F5344CB8AC3E}">
        <p14:creationId xmlns:p14="http://schemas.microsoft.com/office/powerpoint/2010/main" val="31331653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508104" y="44624"/>
            <a:ext cx="3312368" cy="1728192"/>
          </a:xfrm>
        </p:spPr>
        <p:txBody>
          <a:bodyPr>
            <a:normAutofit fontScale="90000"/>
          </a:bodyPr>
          <a:lstStyle/>
          <a:p>
            <a:r>
              <a:rPr lang="en-GB" sz="3600" dirty="0"/>
              <a:t>Forest ecosystem service impacts (2080)</a:t>
            </a:r>
            <a:endParaRPr lang="en-CA" sz="3600" dirty="0"/>
          </a:p>
        </p:txBody>
      </p:sp>
      <p:sp>
        <p:nvSpPr>
          <p:cNvPr id="5" name="TextBox 4"/>
          <p:cNvSpPr txBox="1"/>
          <p:nvPr/>
        </p:nvSpPr>
        <p:spPr>
          <a:xfrm>
            <a:off x="5508104" y="5013176"/>
            <a:ext cx="3491880" cy="1569660"/>
          </a:xfrm>
          <a:prstGeom prst="rect">
            <a:avLst/>
          </a:prstGeom>
          <a:solidFill>
            <a:schemeClr val="bg1">
              <a:alpha val="0"/>
            </a:schemeClr>
          </a:solidFill>
        </p:spPr>
        <p:txBody>
          <a:bodyPr wrap="square" rtlCol="0">
            <a:spAutoFit/>
          </a:bodyPr>
          <a:lstStyle/>
          <a:p>
            <a:r>
              <a:rPr lang="en-CA" sz="1600" dirty="0" err="1"/>
              <a:t>Briner</a:t>
            </a:r>
            <a:r>
              <a:rPr lang="en-CA" sz="1600" dirty="0"/>
              <a:t>, S., </a:t>
            </a:r>
            <a:r>
              <a:rPr lang="en-CA" sz="1600" b="1" dirty="0"/>
              <a:t>Elkin, C., </a:t>
            </a:r>
            <a:r>
              <a:rPr lang="en-CA" sz="1600" dirty="0"/>
              <a:t>Huber, R., Evaluating the relative impact of climate and economic changes on forest and agricultural ecosystem services in mountain regions.  J of Environmental Management (in review)</a:t>
            </a:r>
          </a:p>
        </p:txBody>
      </p:sp>
      <p:grpSp>
        <p:nvGrpSpPr>
          <p:cNvPr id="6" name="Group 5"/>
          <p:cNvGrpSpPr/>
          <p:nvPr/>
        </p:nvGrpSpPr>
        <p:grpSpPr>
          <a:xfrm>
            <a:off x="0" y="0"/>
            <a:ext cx="5436096" cy="6858000"/>
            <a:chOff x="3538235" y="588417"/>
            <a:chExt cx="4850189" cy="5515332"/>
          </a:xfrm>
        </p:grpSpPr>
        <p:pic>
          <p:nvPicPr>
            <p:cNvPr id="7" name="Picture 6" descr="C:\Users\briners\AppData\Local\Microsoft\Windows\Temporary Internet Files\Content.Word\Forest_EGS_a1b1_2080plots.jpeg"/>
            <p:cNvPicPr/>
            <p:nvPr/>
          </p:nvPicPr>
          <p:blipFill>
            <a:blip r:embed="rId3" cstate="print">
              <a:extLst>
                <a:ext uri="{28A0092B-C50C-407E-A947-70E740481C1C}">
                  <a14:useLocalDpi xmlns:a14="http://schemas.microsoft.com/office/drawing/2010/main" val="0"/>
                </a:ext>
              </a:extLst>
            </a:blip>
            <a:srcRect l="61488"/>
            <a:stretch>
              <a:fillRect/>
            </a:stretch>
          </p:blipFill>
          <p:spPr bwMode="auto">
            <a:xfrm>
              <a:off x="5439160" y="588417"/>
              <a:ext cx="2949264" cy="5504879"/>
            </a:xfrm>
            <a:prstGeom prst="rect">
              <a:avLst/>
            </a:prstGeom>
            <a:noFill/>
            <a:ln>
              <a:noFill/>
            </a:ln>
          </p:spPr>
        </p:pic>
        <p:pic>
          <p:nvPicPr>
            <p:cNvPr id="8" name="Picture 7" descr="C:\Users\briners\AppData\Local\Microsoft\Windows\Temporary Internet Files\Content.Word\Forest_EGS_a1b1_2080plots.jpeg"/>
            <p:cNvPicPr/>
            <p:nvPr/>
          </p:nvPicPr>
          <p:blipFill>
            <a:blip r:embed="rId3" cstate="print">
              <a:extLst>
                <a:ext uri="{28A0092B-C50C-407E-A947-70E740481C1C}">
                  <a14:useLocalDpi xmlns:a14="http://schemas.microsoft.com/office/drawing/2010/main" val="0"/>
                </a:ext>
              </a:extLst>
            </a:blip>
            <a:srcRect r="75214"/>
            <a:stretch>
              <a:fillRect/>
            </a:stretch>
          </p:blipFill>
          <p:spPr bwMode="auto">
            <a:xfrm>
              <a:off x="3538235" y="588417"/>
              <a:ext cx="1897861" cy="5504879"/>
            </a:xfrm>
            <a:prstGeom prst="rect">
              <a:avLst/>
            </a:prstGeom>
            <a:noFill/>
            <a:ln>
              <a:noFill/>
            </a:ln>
          </p:spPr>
        </p:pic>
        <p:sp>
          <p:nvSpPr>
            <p:cNvPr id="9" name="TextBox 8"/>
            <p:cNvSpPr txBox="1"/>
            <p:nvPr/>
          </p:nvSpPr>
          <p:spPr>
            <a:xfrm>
              <a:off x="5347055" y="5795972"/>
              <a:ext cx="1529201" cy="307777"/>
            </a:xfrm>
            <a:prstGeom prst="rect">
              <a:avLst/>
            </a:prstGeom>
            <a:noFill/>
          </p:spPr>
          <p:txBody>
            <a:bodyPr wrap="none" rtlCol="0">
              <a:spAutoFit/>
            </a:bodyPr>
            <a:lstStyle/>
            <a:p>
              <a:r>
                <a:rPr lang="en-GB" sz="1400" dirty="0"/>
                <a:t>Elevation (</a:t>
              </a:r>
              <a:r>
                <a:rPr lang="en-GB" sz="1400" dirty="0" err="1"/>
                <a:t>m.a.s.l</a:t>
              </a:r>
              <a:r>
                <a:rPr lang="en-GB" sz="1400" dirty="0"/>
                <a:t>.)</a:t>
              </a:r>
              <a:endParaRPr lang="en-CA" sz="1400" dirty="0"/>
            </a:p>
          </p:txBody>
        </p:sp>
      </p:grpSp>
    </p:spTree>
    <p:extLst>
      <p:ext uri="{BB962C8B-B14F-4D97-AF65-F5344CB8AC3E}">
        <p14:creationId xmlns:p14="http://schemas.microsoft.com/office/powerpoint/2010/main" val="5887684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Climate and disturbances</a:t>
            </a:r>
          </a:p>
        </p:txBody>
      </p:sp>
      <p:pic>
        <p:nvPicPr>
          <p:cNvPr id="3" name="Picture 2" descr="Dec2007Hwy26BlowdownSloan02.jpg"/>
          <p:cNvPicPr>
            <a:picLocks noChangeAspect="1"/>
          </p:cNvPicPr>
          <p:nvPr/>
        </p:nvPicPr>
        <p:blipFill>
          <a:blip r:embed="rId2" cstate="print"/>
          <a:srcRect l="7312" r="17435"/>
          <a:stretch>
            <a:fillRect/>
          </a:stretch>
        </p:blipFill>
        <p:spPr>
          <a:xfrm>
            <a:off x="1362269" y="2043008"/>
            <a:ext cx="1935223" cy="1928826"/>
          </a:xfrm>
          <a:prstGeom prst="rect">
            <a:avLst/>
          </a:prstGeom>
        </p:spPr>
      </p:pic>
      <p:pic>
        <p:nvPicPr>
          <p:cNvPr id="4" name="Picture 3" descr="forest_fire_2.jpg"/>
          <p:cNvPicPr>
            <a:picLocks noChangeAspect="1"/>
          </p:cNvPicPr>
          <p:nvPr/>
        </p:nvPicPr>
        <p:blipFill>
          <a:blip r:embed="rId3" cstate="print"/>
          <a:stretch>
            <a:fillRect/>
          </a:stretch>
        </p:blipFill>
        <p:spPr>
          <a:xfrm>
            <a:off x="3481369" y="2050218"/>
            <a:ext cx="1936573" cy="1928826"/>
          </a:xfrm>
          <a:prstGeom prst="rect">
            <a:avLst/>
          </a:prstGeom>
        </p:spPr>
      </p:pic>
      <p:pic>
        <p:nvPicPr>
          <p:cNvPr id="5" name="Picture 4" descr="beetle forest.jpg"/>
          <p:cNvPicPr>
            <a:picLocks noChangeAspect="1"/>
          </p:cNvPicPr>
          <p:nvPr/>
        </p:nvPicPr>
        <p:blipFill>
          <a:blip r:embed="rId4" cstate="print"/>
          <a:srcRect l="16124" r="9070"/>
          <a:stretch>
            <a:fillRect/>
          </a:stretch>
        </p:blipFill>
        <p:spPr>
          <a:xfrm>
            <a:off x="5624510" y="2036168"/>
            <a:ext cx="1930447" cy="1928826"/>
          </a:xfrm>
          <a:prstGeom prst="rect">
            <a:avLst/>
          </a:prstGeom>
        </p:spPr>
      </p:pic>
      <p:sp>
        <p:nvSpPr>
          <p:cNvPr id="6" name="TextBox 5"/>
          <p:cNvSpPr txBox="1"/>
          <p:nvPr/>
        </p:nvSpPr>
        <p:spPr>
          <a:xfrm>
            <a:off x="1628963" y="1628922"/>
            <a:ext cx="1434648" cy="375520"/>
          </a:xfrm>
          <a:prstGeom prst="rect">
            <a:avLst/>
          </a:prstGeom>
          <a:noFill/>
        </p:spPr>
        <p:txBody>
          <a:bodyPr wrap="square" rtlCol="0">
            <a:spAutoFit/>
          </a:bodyPr>
          <a:lstStyle/>
          <a:p>
            <a:r>
              <a:rPr lang="en-US" sz="1800" dirty="0">
                <a:latin typeface="+mn-lt"/>
                <a:cs typeface="Arial" pitchFamily="34" charset="0"/>
              </a:rPr>
              <a:t>Wind throw</a:t>
            </a:r>
            <a:endParaRPr lang="en-CA" sz="1800" dirty="0">
              <a:latin typeface="+mn-lt"/>
              <a:cs typeface="Arial" pitchFamily="34" charset="0"/>
            </a:endParaRPr>
          </a:p>
        </p:txBody>
      </p:sp>
      <p:sp>
        <p:nvSpPr>
          <p:cNvPr id="7" name="TextBox 6"/>
          <p:cNvSpPr txBox="1"/>
          <p:nvPr/>
        </p:nvSpPr>
        <p:spPr>
          <a:xfrm>
            <a:off x="4181484" y="1607540"/>
            <a:ext cx="657208" cy="369332"/>
          </a:xfrm>
          <a:prstGeom prst="rect">
            <a:avLst/>
          </a:prstGeom>
          <a:noFill/>
        </p:spPr>
        <p:txBody>
          <a:bodyPr wrap="square" rtlCol="0">
            <a:spAutoFit/>
          </a:bodyPr>
          <a:lstStyle/>
          <a:p>
            <a:r>
              <a:rPr lang="en-US" sz="1800" dirty="0">
                <a:latin typeface="+mn-lt"/>
                <a:cs typeface="Arial" pitchFamily="34" charset="0"/>
              </a:rPr>
              <a:t>Fire</a:t>
            </a:r>
            <a:endParaRPr lang="en-CA" sz="1800" dirty="0">
              <a:latin typeface="+mn-lt"/>
              <a:cs typeface="Arial" pitchFamily="34" charset="0"/>
            </a:endParaRPr>
          </a:p>
        </p:txBody>
      </p:sp>
      <p:sp>
        <p:nvSpPr>
          <p:cNvPr id="8" name="TextBox 7"/>
          <p:cNvSpPr txBox="1"/>
          <p:nvPr/>
        </p:nvSpPr>
        <p:spPr>
          <a:xfrm>
            <a:off x="6034091" y="1607540"/>
            <a:ext cx="965709" cy="375520"/>
          </a:xfrm>
          <a:prstGeom prst="rect">
            <a:avLst/>
          </a:prstGeom>
          <a:noFill/>
        </p:spPr>
        <p:txBody>
          <a:bodyPr wrap="square" rtlCol="0">
            <a:spAutoFit/>
          </a:bodyPr>
          <a:lstStyle/>
          <a:p>
            <a:r>
              <a:rPr lang="en-US" sz="1800" dirty="0">
                <a:latin typeface="+mn-lt"/>
                <a:cs typeface="Arial" pitchFamily="34" charset="0"/>
              </a:rPr>
              <a:t>Disease</a:t>
            </a:r>
            <a:endParaRPr lang="en-CA" sz="1800" dirty="0">
              <a:latin typeface="+mn-lt"/>
              <a:cs typeface="Arial" pitchFamily="34" charset="0"/>
            </a:endParaRPr>
          </a:p>
        </p:txBody>
      </p:sp>
    </p:spTree>
    <p:extLst>
      <p:ext uri="{BB962C8B-B14F-4D97-AF65-F5344CB8AC3E}">
        <p14:creationId xmlns:p14="http://schemas.microsoft.com/office/powerpoint/2010/main" val="6069591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60_Disturbance_8sp_elevation.jpeg"/>
          <p:cNvPicPr>
            <a:picLocks noChangeAspect="1"/>
          </p:cNvPicPr>
          <p:nvPr/>
        </p:nvPicPr>
        <p:blipFill>
          <a:blip r:embed="rId2" cstate="print"/>
          <a:srcRect r="8999"/>
          <a:stretch>
            <a:fillRect/>
          </a:stretch>
        </p:blipFill>
        <p:spPr>
          <a:xfrm>
            <a:off x="1043608" y="2060848"/>
            <a:ext cx="3931144" cy="4320000"/>
          </a:xfrm>
          <a:prstGeom prst="rect">
            <a:avLst/>
          </a:prstGeom>
        </p:spPr>
      </p:pic>
      <p:pic>
        <p:nvPicPr>
          <p:cNvPr id="5" name="Picture 4" descr="160_HeavyDisturbance_8sp_elevation.jpeg"/>
          <p:cNvPicPr>
            <a:picLocks noChangeAspect="1"/>
          </p:cNvPicPr>
          <p:nvPr/>
        </p:nvPicPr>
        <p:blipFill>
          <a:blip r:embed="rId3" cstate="print"/>
          <a:srcRect r="9561"/>
          <a:stretch>
            <a:fillRect/>
          </a:stretch>
        </p:blipFill>
        <p:spPr>
          <a:xfrm>
            <a:off x="5079086" y="2062981"/>
            <a:ext cx="3906854" cy="4320000"/>
          </a:xfrm>
          <a:prstGeom prst="rect">
            <a:avLst/>
          </a:prstGeom>
        </p:spPr>
      </p:pic>
      <p:sp>
        <p:nvSpPr>
          <p:cNvPr id="6" name="TextBox 5"/>
          <p:cNvSpPr txBox="1"/>
          <p:nvPr/>
        </p:nvSpPr>
        <p:spPr>
          <a:xfrm>
            <a:off x="1536006" y="1196752"/>
            <a:ext cx="3098028" cy="954107"/>
          </a:xfrm>
          <a:prstGeom prst="rect">
            <a:avLst/>
          </a:prstGeom>
          <a:noFill/>
        </p:spPr>
        <p:txBody>
          <a:bodyPr wrap="none" rtlCol="0">
            <a:spAutoFit/>
          </a:bodyPr>
          <a:lstStyle/>
          <a:p>
            <a:pPr algn="ctr"/>
            <a:r>
              <a:rPr lang="en-CA" sz="2800" dirty="0">
                <a:latin typeface="Calibri" pitchFamily="34" charset="0"/>
              </a:rPr>
              <a:t>Current disturbance</a:t>
            </a:r>
          </a:p>
          <a:p>
            <a:pPr algn="ctr"/>
            <a:r>
              <a:rPr lang="en-CA" sz="2800" dirty="0">
                <a:latin typeface="Calibri" pitchFamily="34" charset="0"/>
              </a:rPr>
              <a:t> regime</a:t>
            </a:r>
          </a:p>
        </p:txBody>
      </p:sp>
      <p:sp>
        <p:nvSpPr>
          <p:cNvPr id="7" name="TextBox 6"/>
          <p:cNvSpPr txBox="1"/>
          <p:nvPr/>
        </p:nvSpPr>
        <p:spPr>
          <a:xfrm>
            <a:off x="5694348" y="1178749"/>
            <a:ext cx="3001976" cy="954107"/>
          </a:xfrm>
          <a:prstGeom prst="rect">
            <a:avLst/>
          </a:prstGeom>
          <a:noFill/>
        </p:spPr>
        <p:txBody>
          <a:bodyPr wrap="none" rtlCol="0">
            <a:spAutoFit/>
          </a:bodyPr>
          <a:lstStyle/>
          <a:p>
            <a:pPr algn="ctr"/>
            <a:r>
              <a:rPr lang="en-CA" sz="2800" dirty="0">
                <a:latin typeface="Calibri" pitchFamily="34" charset="0"/>
              </a:rPr>
              <a:t>Future increased </a:t>
            </a:r>
          </a:p>
          <a:p>
            <a:pPr algn="ctr"/>
            <a:r>
              <a:rPr lang="en-CA" sz="2800" dirty="0">
                <a:latin typeface="Calibri" pitchFamily="34" charset="0"/>
              </a:rPr>
              <a:t>disturbance regime</a:t>
            </a:r>
          </a:p>
        </p:txBody>
      </p:sp>
      <p:sp>
        <p:nvSpPr>
          <p:cNvPr id="9" name="Title 8"/>
          <p:cNvSpPr txBox="1">
            <a:spLocks noGrp="1"/>
          </p:cNvSpPr>
          <p:nvPr>
            <p:ph type="title"/>
          </p:nvPr>
        </p:nvSpPr>
        <p:spPr>
          <a:xfrm>
            <a:off x="1619672" y="47526"/>
            <a:ext cx="6607152" cy="1077218"/>
          </a:xfrm>
          <a:prstGeom prst="rect">
            <a:avLst/>
          </a:prstGeom>
          <a:noFill/>
        </p:spPr>
        <p:txBody>
          <a:bodyPr wrap="square" rtlCol="0">
            <a:spAutoFit/>
          </a:bodyPr>
          <a:lstStyle/>
          <a:p>
            <a:r>
              <a:rPr lang="en-CA" sz="3200" dirty="0">
                <a:latin typeface="Calibri" pitchFamily="34" charset="0"/>
              </a:rPr>
              <a:t>Separating direct and indirect effects of climate change</a:t>
            </a:r>
          </a:p>
        </p:txBody>
      </p:sp>
      <p:sp>
        <p:nvSpPr>
          <p:cNvPr id="10" name="TextBox 9"/>
          <p:cNvSpPr txBox="1"/>
          <p:nvPr/>
        </p:nvSpPr>
        <p:spPr>
          <a:xfrm>
            <a:off x="2555776" y="6444044"/>
            <a:ext cx="5403210" cy="369332"/>
          </a:xfrm>
          <a:prstGeom prst="rect">
            <a:avLst/>
          </a:prstGeom>
          <a:noFill/>
        </p:spPr>
        <p:txBody>
          <a:bodyPr wrap="none" rtlCol="0">
            <a:spAutoFit/>
          </a:bodyPr>
          <a:lstStyle/>
          <a:p>
            <a:r>
              <a:rPr lang="en-GB" dirty="0"/>
              <a:t>Direct (climate)     	Indirect (fire)            Direct + Indirect</a:t>
            </a:r>
            <a:endParaRPr lang="en-CA" dirty="0"/>
          </a:p>
        </p:txBody>
      </p:sp>
    </p:spTree>
    <p:extLst>
      <p:ext uri="{BB962C8B-B14F-4D97-AF65-F5344CB8AC3E}">
        <p14:creationId xmlns:p14="http://schemas.microsoft.com/office/powerpoint/2010/main" val="9830857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3833" y="130622"/>
            <a:ext cx="3898776" cy="778098"/>
          </a:xfrm>
        </p:spPr>
        <p:txBody>
          <a:bodyPr/>
          <a:lstStyle/>
          <a:p>
            <a:r>
              <a:rPr lang="en-US" dirty="0"/>
              <a:t>Future climate</a:t>
            </a:r>
          </a:p>
        </p:txBody>
      </p:sp>
      <p:pic>
        <p:nvPicPr>
          <p:cNvPr id="40965"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4225" r="26374"/>
          <a:stretch/>
        </p:blipFill>
        <p:spPr bwMode="auto">
          <a:xfrm>
            <a:off x="944110" y="935907"/>
            <a:ext cx="4297680" cy="41410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66"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3762" y="5763986"/>
            <a:ext cx="4271591" cy="7815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466630" y="5239502"/>
            <a:ext cx="1245854" cy="400110"/>
          </a:xfrm>
          <a:prstGeom prst="rect">
            <a:avLst/>
          </a:prstGeom>
          <a:noFill/>
        </p:spPr>
        <p:txBody>
          <a:bodyPr wrap="none" rtlCol="0">
            <a:spAutoFit/>
          </a:bodyPr>
          <a:lstStyle/>
          <a:p>
            <a:r>
              <a:rPr lang="en-US" sz="2000" dirty="0"/>
              <a:t>IPCC   AR5</a:t>
            </a:r>
          </a:p>
        </p:txBody>
      </p:sp>
      <p:sp>
        <p:nvSpPr>
          <p:cNvPr id="5" name="TextBox 4"/>
          <p:cNvSpPr txBox="1"/>
          <p:nvPr/>
        </p:nvSpPr>
        <p:spPr>
          <a:xfrm>
            <a:off x="5724128" y="2132855"/>
            <a:ext cx="2880320" cy="1384995"/>
          </a:xfrm>
          <a:prstGeom prst="rect">
            <a:avLst/>
          </a:prstGeom>
          <a:noFill/>
        </p:spPr>
        <p:txBody>
          <a:bodyPr wrap="square" rtlCol="0">
            <a:spAutoFit/>
          </a:bodyPr>
          <a:lstStyle/>
          <a:p>
            <a:pPr algn="ctr"/>
            <a:r>
              <a:rPr lang="en-US" sz="2800" dirty="0"/>
              <a:t>What does this mean for vegetation in BC?</a:t>
            </a:r>
          </a:p>
        </p:txBody>
      </p:sp>
    </p:spTree>
    <p:extLst>
      <p:ext uri="{BB962C8B-B14F-4D97-AF65-F5344CB8AC3E}">
        <p14:creationId xmlns:p14="http://schemas.microsoft.com/office/powerpoint/2010/main" val="2989343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60_Disturbance_HeavyDisturbance_NA_elevationDiffs.jpg"/>
          <p:cNvPicPr>
            <a:picLocks noChangeAspect="1"/>
          </p:cNvPicPr>
          <p:nvPr/>
        </p:nvPicPr>
        <p:blipFill>
          <a:blip r:embed="rId3" cstate="print"/>
          <a:srcRect t="10236"/>
          <a:stretch>
            <a:fillRect/>
          </a:stretch>
        </p:blipFill>
        <p:spPr>
          <a:xfrm>
            <a:off x="611560" y="1268759"/>
            <a:ext cx="4674507" cy="4287013"/>
          </a:xfrm>
          <a:prstGeom prst="rect">
            <a:avLst/>
          </a:prstGeom>
        </p:spPr>
      </p:pic>
      <p:sp>
        <p:nvSpPr>
          <p:cNvPr id="7" name="Rectangle 6"/>
          <p:cNvSpPr/>
          <p:nvPr/>
        </p:nvSpPr>
        <p:spPr bwMode="auto">
          <a:xfrm>
            <a:off x="1331640" y="6309320"/>
            <a:ext cx="648071" cy="144016"/>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20967" tIns="10484" rIns="20967" bIns="10484" numCol="1" rtlCol="0" anchor="t" anchorCtr="0" compatLnSpc="1">
            <a:prstTxWarp prst="textNoShape">
              <a:avLst/>
            </a:prstTxWarp>
          </a:bodyPr>
          <a:lstStyle/>
          <a:p>
            <a:pPr defTabSz="209672"/>
            <a:endParaRPr lang="en-CA" sz="600" dirty="0"/>
          </a:p>
        </p:txBody>
      </p:sp>
      <p:sp>
        <p:nvSpPr>
          <p:cNvPr id="8" name="Rectangle 7"/>
          <p:cNvSpPr/>
          <p:nvPr/>
        </p:nvSpPr>
        <p:spPr bwMode="auto">
          <a:xfrm>
            <a:off x="5364088" y="6021288"/>
            <a:ext cx="654102" cy="103337"/>
          </a:xfrm>
          <a:prstGeom prst="rect">
            <a:avLst/>
          </a:prstGeom>
          <a:solidFill>
            <a:srgbClr val="47E600"/>
          </a:solidFill>
          <a:ln w="9525" cap="flat" cmpd="sng" algn="ctr">
            <a:solidFill>
              <a:schemeClr val="tx1"/>
            </a:solidFill>
            <a:prstDash val="solid"/>
            <a:round/>
            <a:headEnd type="none" w="med" len="med"/>
            <a:tailEnd type="none" w="med" len="med"/>
          </a:ln>
          <a:effectLst/>
        </p:spPr>
        <p:txBody>
          <a:bodyPr vert="horz" wrap="square" lIns="20967" tIns="10484" rIns="20967" bIns="10484" numCol="1" rtlCol="0" anchor="t" anchorCtr="0" compatLnSpc="1">
            <a:prstTxWarp prst="textNoShape">
              <a:avLst/>
            </a:prstTxWarp>
          </a:bodyPr>
          <a:lstStyle/>
          <a:p>
            <a:pPr defTabSz="209672"/>
            <a:endParaRPr lang="en-CA" sz="600" dirty="0"/>
          </a:p>
        </p:txBody>
      </p:sp>
      <p:sp>
        <p:nvSpPr>
          <p:cNvPr id="9" name="Rectangle 8"/>
          <p:cNvSpPr/>
          <p:nvPr/>
        </p:nvSpPr>
        <p:spPr bwMode="auto">
          <a:xfrm>
            <a:off x="5364088" y="6309320"/>
            <a:ext cx="706781" cy="72008"/>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20967" tIns="10484" rIns="20967" bIns="10484" numCol="1" rtlCol="0" anchor="t" anchorCtr="0" compatLnSpc="1">
            <a:prstTxWarp prst="textNoShape">
              <a:avLst/>
            </a:prstTxWarp>
          </a:bodyPr>
          <a:lstStyle/>
          <a:p>
            <a:pPr defTabSz="209672"/>
            <a:endParaRPr lang="en-CA" sz="600" dirty="0"/>
          </a:p>
        </p:txBody>
      </p:sp>
      <p:cxnSp>
        <p:nvCxnSpPr>
          <p:cNvPr id="10" name="Straight Connector 9"/>
          <p:cNvCxnSpPr/>
          <p:nvPr/>
        </p:nvCxnSpPr>
        <p:spPr bwMode="auto">
          <a:xfrm>
            <a:off x="1331640" y="6093296"/>
            <a:ext cx="648072" cy="0"/>
          </a:xfrm>
          <a:prstGeom prst="line">
            <a:avLst/>
          </a:prstGeom>
          <a:solidFill>
            <a:schemeClr val="accent1"/>
          </a:solidFill>
          <a:ln w="79375" cap="flat" cmpd="sng" algn="ctr">
            <a:solidFill>
              <a:schemeClr val="tx1"/>
            </a:solidFill>
            <a:prstDash val="solid"/>
            <a:round/>
            <a:headEnd type="none" w="med" len="med"/>
            <a:tailEnd type="none" w="med" len="med"/>
          </a:ln>
          <a:effectLst/>
        </p:spPr>
      </p:cxnSp>
      <p:sp>
        <p:nvSpPr>
          <p:cNvPr id="11" name="TextBox 10"/>
          <p:cNvSpPr txBox="1"/>
          <p:nvPr/>
        </p:nvSpPr>
        <p:spPr>
          <a:xfrm>
            <a:off x="1871463" y="5949280"/>
            <a:ext cx="2412505" cy="267394"/>
          </a:xfrm>
          <a:prstGeom prst="rect">
            <a:avLst/>
          </a:prstGeom>
          <a:noFill/>
        </p:spPr>
        <p:txBody>
          <a:bodyPr wrap="square" lIns="20967" tIns="10484" rIns="20967" bIns="10484" rtlCol="0">
            <a:spAutoFit/>
          </a:bodyPr>
          <a:lstStyle/>
          <a:p>
            <a:pPr algn="ctr"/>
            <a:r>
              <a:rPr lang="en-CA" sz="1600" dirty="0">
                <a:latin typeface="Calibri" pitchFamily="34" charset="0"/>
              </a:rPr>
              <a:t>Total biomass difference</a:t>
            </a:r>
          </a:p>
        </p:txBody>
      </p:sp>
      <p:sp>
        <p:nvSpPr>
          <p:cNvPr id="12" name="TextBox 11"/>
          <p:cNvSpPr txBox="1"/>
          <p:nvPr/>
        </p:nvSpPr>
        <p:spPr>
          <a:xfrm>
            <a:off x="1835696" y="6257950"/>
            <a:ext cx="3357191" cy="267394"/>
          </a:xfrm>
          <a:prstGeom prst="rect">
            <a:avLst/>
          </a:prstGeom>
          <a:noFill/>
        </p:spPr>
        <p:txBody>
          <a:bodyPr wrap="square" lIns="20967" tIns="10484" rIns="20967" bIns="10484" rtlCol="0">
            <a:spAutoFit/>
          </a:bodyPr>
          <a:lstStyle/>
          <a:p>
            <a:pPr algn="ctr"/>
            <a:r>
              <a:rPr lang="en-CA" sz="1600" dirty="0">
                <a:latin typeface="Calibri" pitchFamily="34" charset="0"/>
              </a:rPr>
              <a:t>Species specific biomass difference</a:t>
            </a:r>
          </a:p>
        </p:txBody>
      </p:sp>
      <p:sp>
        <p:nvSpPr>
          <p:cNvPr id="13" name="TextBox 12"/>
          <p:cNvSpPr txBox="1"/>
          <p:nvPr/>
        </p:nvSpPr>
        <p:spPr>
          <a:xfrm>
            <a:off x="6012160" y="5877272"/>
            <a:ext cx="2952327" cy="267394"/>
          </a:xfrm>
          <a:prstGeom prst="rect">
            <a:avLst/>
          </a:prstGeom>
          <a:noFill/>
        </p:spPr>
        <p:txBody>
          <a:bodyPr wrap="square" lIns="20967" tIns="10484" rIns="20967" bIns="10484" rtlCol="0">
            <a:spAutoFit/>
          </a:bodyPr>
          <a:lstStyle/>
          <a:p>
            <a:pPr algn="ctr"/>
            <a:r>
              <a:rPr lang="en-CA" sz="1600" dirty="0">
                <a:latin typeface="Calibri" pitchFamily="34" charset="0"/>
              </a:rPr>
              <a:t>Species specific  Biomass gains</a:t>
            </a:r>
          </a:p>
        </p:txBody>
      </p:sp>
      <p:sp>
        <p:nvSpPr>
          <p:cNvPr id="14" name="TextBox 13"/>
          <p:cNvSpPr txBox="1"/>
          <p:nvPr/>
        </p:nvSpPr>
        <p:spPr>
          <a:xfrm>
            <a:off x="6012160" y="6237312"/>
            <a:ext cx="3022131" cy="267394"/>
          </a:xfrm>
          <a:prstGeom prst="rect">
            <a:avLst/>
          </a:prstGeom>
          <a:noFill/>
        </p:spPr>
        <p:txBody>
          <a:bodyPr wrap="square" lIns="20967" tIns="10484" rIns="20967" bIns="10484" rtlCol="0">
            <a:spAutoFit/>
          </a:bodyPr>
          <a:lstStyle/>
          <a:p>
            <a:pPr algn="ctr"/>
            <a:r>
              <a:rPr lang="en-CA" sz="1600" dirty="0">
                <a:latin typeface="Calibri" pitchFamily="34" charset="0"/>
              </a:rPr>
              <a:t>Species specific  biomass losses</a:t>
            </a:r>
          </a:p>
        </p:txBody>
      </p:sp>
      <p:sp>
        <p:nvSpPr>
          <p:cNvPr id="17" name="TextBox 16"/>
          <p:cNvSpPr txBox="1"/>
          <p:nvPr/>
        </p:nvSpPr>
        <p:spPr>
          <a:xfrm>
            <a:off x="5436096" y="1700808"/>
            <a:ext cx="3456385" cy="1323439"/>
          </a:xfrm>
          <a:prstGeom prst="rect">
            <a:avLst/>
          </a:prstGeom>
          <a:noFill/>
        </p:spPr>
        <p:txBody>
          <a:bodyPr wrap="square" rtlCol="0">
            <a:spAutoFit/>
          </a:bodyPr>
          <a:lstStyle/>
          <a:p>
            <a:r>
              <a:rPr lang="en-CA" sz="1600" dirty="0">
                <a:latin typeface="Calibri" pitchFamily="34" charset="0"/>
              </a:rPr>
              <a:t>Increased disturbances had the largest influence on forest composition at high elevations (even though the size and frequency of fires increased more at low elevations). </a:t>
            </a:r>
            <a:endParaRPr lang="en-CA" sz="1600" dirty="0"/>
          </a:p>
        </p:txBody>
      </p:sp>
      <p:sp>
        <p:nvSpPr>
          <p:cNvPr id="20" name="TextBox 19"/>
          <p:cNvSpPr txBox="1"/>
          <p:nvPr/>
        </p:nvSpPr>
        <p:spPr>
          <a:xfrm>
            <a:off x="5508104" y="3501008"/>
            <a:ext cx="3312368" cy="1077218"/>
          </a:xfrm>
          <a:prstGeom prst="rect">
            <a:avLst/>
          </a:prstGeom>
          <a:noFill/>
        </p:spPr>
        <p:txBody>
          <a:bodyPr wrap="square" rtlCol="0">
            <a:spAutoFit/>
          </a:bodyPr>
          <a:lstStyle/>
          <a:p>
            <a:r>
              <a:rPr lang="en-CA" sz="1600" dirty="0">
                <a:latin typeface="Calibri" pitchFamily="34" charset="0"/>
              </a:rPr>
              <a:t>While changes in total forest biomass were relatively small, there were  large changes in species specific biomass (i.e. forest composition)</a:t>
            </a:r>
            <a:endParaRPr lang="en-CA" sz="1600" dirty="0"/>
          </a:p>
        </p:txBody>
      </p:sp>
      <p:cxnSp>
        <p:nvCxnSpPr>
          <p:cNvPr id="22" name="Straight Arrow Connector 21"/>
          <p:cNvCxnSpPr>
            <a:stCxn id="20" idx="1"/>
          </p:cNvCxnSpPr>
          <p:nvPr/>
        </p:nvCxnSpPr>
        <p:spPr>
          <a:xfrm rot="10800000">
            <a:off x="4067944" y="3789041"/>
            <a:ext cx="1440160" cy="25057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17" idx="1"/>
          </p:cNvCxnSpPr>
          <p:nvPr/>
        </p:nvCxnSpPr>
        <p:spPr>
          <a:xfrm rot="10800000">
            <a:off x="3923928" y="2348880"/>
            <a:ext cx="1512168" cy="1364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971600" y="332656"/>
            <a:ext cx="7285199" cy="584775"/>
          </a:xfrm>
          <a:prstGeom prst="rect">
            <a:avLst/>
          </a:prstGeom>
          <a:noFill/>
        </p:spPr>
        <p:txBody>
          <a:bodyPr wrap="none" rtlCol="0">
            <a:spAutoFit/>
          </a:bodyPr>
          <a:lstStyle/>
          <a:p>
            <a:r>
              <a:rPr lang="en-GB" sz="3200" dirty="0"/>
              <a:t>Disturbance intensity ≠ vegetation impacts</a:t>
            </a:r>
            <a:endParaRPr lang="en-CA" sz="3200" dirty="0"/>
          </a:p>
        </p:txBody>
      </p:sp>
    </p:spTree>
    <p:extLst>
      <p:ext uri="{BB962C8B-B14F-4D97-AF65-F5344CB8AC3E}">
        <p14:creationId xmlns:p14="http://schemas.microsoft.com/office/powerpoint/2010/main" val="9929223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404664"/>
            <a:ext cx="8229600" cy="720080"/>
          </a:xfrm>
        </p:spPr>
        <p:txBody>
          <a:bodyPr>
            <a:normAutofit fontScale="90000"/>
          </a:bodyPr>
          <a:lstStyle/>
          <a:p>
            <a:r>
              <a:rPr lang="en-US" dirty="0"/>
              <a:t>Future vegetation management?</a:t>
            </a:r>
          </a:p>
        </p:txBody>
      </p:sp>
      <p:pic>
        <p:nvPicPr>
          <p:cNvPr id="368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105" y="1268760"/>
            <a:ext cx="4876967" cy="41127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86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9865" y="5589240"/>
            <a:ext cx="4402767" cy="7030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86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1756" y="6409850"/>
            <a:ext cx="2304092" cy="2815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300192" y="2708920"/>
            <a:ext cx="1726454" cy="1077218"/>
          </a:xfrm>
          <a:prstGeom prst="rect">
            <a:avLst/>
          </a:prstGeom>
          <a:noFill/>
        </p:spPr>
        <p:txBody>
          <a:bodyPr wrap="square" rtlCol="0">
            <a:spAutoFit/>
          </a:bodyPr>
          <a:lstStyle/>
          <a:p>
            <a:r>
              <a:rPr lang="en-US" sz="3200" dirty="0"/>
              <a:t>Rules of thumb?</a:t>
            </a:r>
          </a:p>
        </p:txBody>
      </p:sp>
    </p:spTree>
    <p:extLst>
      <p:ext uri="{BB962C8B-B14F-4D97-AF65-F5344CB8AC3E}">
        <p14:creationId xmlns:p14="http://schemas.microsoft.com/office/powerpoint/2010/main" val="2261498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22114"/>
          </a:xfrm>
        </p:spPr>
        <p:txBody>
          <a:bodyPr/>
          <a:lstStyle/>
          <a:p>
            <a:r>
              <a:rPr lang="en-US" dirty="0"/>
              <a:t>Rules of thumb</a:t>
            </a:r>
            <a:endParaRPr lang="en-US" dirty="0"/>
          </a:p>
        </p:txBody>
      </p:sp>
      <p:sp>
        <p:nvSpPr>
          <p:cNvPr id="3" name="Content Placeholder 2"/>
          <p:cNvSpPr>
            <a:spLocks noGrp="1"/>
          </p:cNvSpPr>
          <p:nvPr>
            <p:ph idx="1"/>
          </p:nvPr>
        </p:nvSpPr>
        <p:spPr>
          <a:xfrm>
            <a:off x="827584" y="1556792"/>
            <a:ext cx="7881866" cy="3124944"/>
          </a:xfrm>
        </p:spPr>
        <p:txBody>
          <a:bodyPr>
            <a:normAutofit lnSpcReduction="10000"/>
          </a:bodyPr>
          <a:lstStyle/>
          <a:p>
            <a:pPr>
              <a:lnSpc>
                <a:spcPct val="150000"/>
              </a:lnSpc>
            </a:pPr>
            <a:r>
              <a:rPr lang="en-US" dirty="0"/>
              <a:t>Where</a:t>
            </a:r>
          </a:p>
          <a:p>
            <a:pPr>
              <a:lnSpc>
                <a:spcPct val="150000"/>
              </a:lnSpc>
            </a:pPr>
            <a:r>
              <a:rPr lang="en-US" dirty="0"/>
              <a:t>When</a:t>
            </a:r>
          </a:p>
          <a:p>
            <a:pPr>
              <a:lnSpc>
                <a:spcPct val="150000"/>
              </a:lnSpc>
            </a:pPr>
            <a:r>
              <a:rPr lang="en-US" dirty="0"/>
              <a:t>What</a:t>
            </a:r>
          </a:p>
          <a:p>
            <a:pPr>
              <a:lnSpc>
                <a:spcPct val="150000"/>
              </a:lnSpc>
            </a:pPr>
            <a:r>
              <a:rPr lang="en-US" dirty="0"/>
              <a:t>How</a:t>
            </a:r>
          </a:p>
        </p:txBody>
      </p:sp>
      <p:sp>
        <p:nvSpPr>
          <p:cNvPr id="4" name="Left Brace 3"/>
          <p:cNvSpPr/>
          <p:nvPr/>
        </p:nvSpPr>
        <p:spPr>
          <a:xfrm>
            <a:off x="2635289" y="1715158"/>
            <a:ext cx="1152128" cy="1603676"/>
          </a:xfrm>
          <a:prstGeom prst="leftBrace">
            <a:avLst>
              <a:gd name="adj1" fmla="val 32700"/>
              <a:gd name="adj2" fmla="val 1875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4725043"/>
            <a:ext cx="2777480" cy="1975638"/>
          </a:xfrm>
          <a:prstGeom prst="rect">
            <a:avLst/>
          </a:prstGeom>
        </p:spPr>
      </p:pic>
      <p:sp>
        <p:nvSpPr>
          <p:cNvPr id="6" name="TextBox 5"/>
          <p:cNvSpPr txBox="1"/>
          <p:nvPr/>
        </p:nvSpPr>
        <p:spPr>
          <a:xfrm>
            <a:off x="3765646" y="1930767"/>
            <a:ext cx="4049955" cy="1200329"/>
          </a:xfrm>
          <a:prstGeom prst="rect">
            <a:avLst/>
          </a:prstGeom>
          <a:noFill/>
        </p:spPr>
        <p:txBody>
          <a:bodyPr wrap="none" rtlCol="0">
            <a:spAutoFit/>
          </a:bodyPr>
          <a:lstStyle/>
          <a:p>
            <a:pPr marL="285750" indent="-285750">
              <a:buFont typeface="Arial" panose="020B0604020202020204" pitchFamily="34" charset="0"/>
              <a:buChar char="•"/>
            </a:pPr>
            <a:r>
              <a:rPr lang="en-US" sz="2400" dirty="0"/>
              <a:t>Ecotones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Not necessarily current state</a:t>
            </a:r>
          </a:p>
        </p:txBody>
      </p:sp>
    </p:spTree>
    <p:extLst>
      <p:ext uri="{BB962C8B-B14F-4D97-AF65-F5344CB8AC3E}">
        <p14:creationId xmlns:p14="http://schemas.microsoft.com/office/powerpoint/2010/main" val="1767563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22114"/>
          </a:xfrm>
        </p:spPr>
        <p:txBody>
          <a:bodyPr/>
          <a:lstStyle/>
          <a:p>
            <a:r>
              <a:rPr lang="en-US" dirty="0"/>
              <a:t>Rules of thumb</a:t>
            </a:r>
            <a:endParaRPr lang="en-US" dirty="0"/>
          </a:p>
        </p:txBody>
      </p:sp>
      <p:sp>
        <p:nvSpPr>
          <p:cNvPr id="3" name="Content Placeholder 2"/>
          <p:cNvSpPr>
            <a:spLocks noGrp="1"/>
          </p:cNvSpPr>
          <p:nvPr>
            <p:ph idx="1"/>
          </p:nvPr>
        </p:nvSpPr>
        <p:spPr>
          <a:xfrm>
            <a:off x="827584" y="1556792"/>
            <a:ext cx="7881866" cy="3124944"/>
          </a:xfrm>
        </p:spPr>
        <p:txBody>
          <a:bodyPr>
            <a:normAutofit lnSpcReduction="10000"/>
          </a:bodyPr>
          <a:lstStyle/>
          <a:p>
            <a:pPr>
              <a:lnSpc>
                <a:spcPct val="150000"/>
              </a:lnSpc>
            </a:pPr>
            <a:r>
              <a:rPr lang="en-US" dirty="0"/>
              <a:t>Where</a:t>
            </a:r>
          </a:p>
          <a:p>
            <a:pPr>
              <a:lnSpc>
                <a:spcPct val="150000"/>
              </a:lnSpc>
            </a:pPr>
            <a:r>
              <a:rPr lang="en-US" dirty="0"/>
              <a:t>When</a:t>
            </a:r>
          </a:p>
          <a:p>
            <a:pPr>
              <a:lnSpc>
                <a:spcPct val="150000"/>
              </a:lnSpc>
            </a:pPr>
            <a:r>
              <a:rPr lang="en-US" dirty="0"/>
              <a:t>What</a:t>
            </a:r>
          </a:p>
          <a:p>
            <a:pPr>
              <a:lnSpc>
                <a:spcPct val="150000"/>
              </a:lnSpc>
            </a:pPr>
            <a:r>
              <a:rPr lang="en-US" dirty="0"/>
              <a:t>How</a:t>
            </a:r>
          </a:p>
        </p:txBody>
      </p:sp>
      <p:sp>
        <p:nvSpPr>
          <p:cNvPr id="4" name="Left Brace 3"/>
          <p:cNvSpPr/>
          <p:nvPr/>
        </p:nvSpPr>
        <p:spPr>
          <a:xfrm>
            <a:off x="2627784" y="1916832"/>
            <a:ext cx="1152128" cy="1872208"/>
          </a:xfrm>
          <a:prstGeom prst="leftBrace">
            <a:avLst>
              <a:gd name="adj1" fmla="val 32700"/>
              <a:gd name="adj2" fmla="val 54653"/>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4725043"/>
            <a:ext cx="2777480" cy="1975638"/>
          </a:xfrm>
          <a:prstGeom prst="rect">
            <a:avLst/>
          </a:prstGeom>
        </p:spPr>
      </p:pic>
      <p:sp>
        <p:nvSpPr>
          <p:cNvPr id="6" name="TextBox 5"/>
          <p:cNvSpPr txBox="1"/>
          <p:nvPr/>
        </p:nvSpPr>
        <p:spPr>
          <a:xfrm>
            <a:off x="3779912" y="2065405"/>
            <a:ext cx="4694854" cy="1569660"/>
          </a:xfrm>
          <a:prstGeom prst="rect">
            <a:avLst/>
          </a:prstGeom>
          <a:noFill/>
        </p:spPr>
        <p:txBody>
          <a:bodyPr wrap="square" rtlCol="0">
            <a:spAutoFit/>
          </a:bodyPr>
          <a:lstStyle/>
          <a:p>
            <a:pPr marL="285750" indent="-285750">
              <a:buFont typeface="Arial" panose="020B0604020202020204" pitchFamily="34" charset="0"/>
              <a:buChar char="•"/>
            </a:pPr>
            <a:r>
              <a:rPr lang="en-US" sz="2400" dirty="0"/>
              <a:t>Distance from climate dependent thresholds</a:t>
            </a:r>
          </a:p>
          <a:p>
            <a:pPr lvl="1"/>
            <a:endParaRPr lang="en-US" sz="2400" dirty="0"/>
          </a:p>
          <a:p>
            <a:pPr marL="285750" indent="-285750">
              <a:buFont typeface="Arial" panose="020B0604020202020204" pitchFamily="34" charset="0"/>
              <a:buChar char="•"/>
            </a:pPr>
            <a:r>
              <a:rPr lang="en-US" sz="2400" dirty="0"/>
              <a:t>Location dependent</a:t>
            </a:r>
          </a:p>
        </p:txBody>
      </p:sp>
    </p:spTree>
    <p:extLst>
      <p:ext uri="{BB962C8B-B14F-4D97-AF65-F5344CB8AC3E}">
        <p14:creationId xmlns:p14="http://schemas.microsoft.com/office/powerpoint/2010/main" val="37578928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22114"/>
          </a:xfrm>
        </p:spPr>
        <p:txBody>
          <a:bodyPr/>
          <a:lstStyle/>
          <a:p>
            <a:r>
              <a:rPr lang="en-US" dirty="0"/>
              <a:t>Rules of thumb</a:t>
            </a:r>
            <a:endParaRPr lang="en-US" dirty="0"/>
          </a:p>
        </p:txBody>
      </p:sp>
      <p:sp>
        <p:nvSpPr>
          <p:cNvPr id="3" name="Content Placeholder 2"/>
          <p:cNvSpPr>
            <a:spLocks noGrp="1"/>
          </p:cNvSpPr>
          <p:nvPr>
            <p:ph idx="1"/>
          </p:nvPr>
        </p:nvSpPr>
        <p:spPr>
          <a:xfrm>
            <a:off x="827584" y="1556792"/>
            <a:ext cx="7881866" cy="3124944"/>
          </a:xfrm>
        </p:spPr>
        <p:txBody>
          <a:bodyPr>
            <a:normAutofit lnSpcReduction="10000"/>
          </a:bodyPr>
          <a:lstStyle/>
          <a:p>
            <a:pPr>
              <a:lnSpc>
                <a:spcPct val="150000"/>
              </a:lnSpc>
            </a:pPr>
            <a:r>
              <a:rPr lang="en-US" dirty="0"/>
              <a:t>Where</a:t>
            </a:r>
          </a:p>
          <a:p>
            <a:pPr>
              <a:lnSpc>
                <a:spcPct val="150000"/>
              </a:lnSpc>
            </a:pPr>
            <a:r>
              <a:rPr lang="en-US" dirty="0"/>
              <a:t>When</a:t>
            </a:r>
          </a:p>
          <a:p>
            <a:pPr>
              <a:lnSpc>
                <a:spcPct val="150000"/>
              </a:lnSpc>
            </a:pPr>
            <a:r>
              <a:rPr lang="en-US" dirty="0"/>
              <a:t>What</a:t>
            </a:r>
          </a:p>
          <a:p>
            <a:pPr>
              <a:lnSpc>
                <a:spcPct val="150000"/>
              </a:lnSpc>
            </a:pPr>
            <a:r>
              <a:rPr lang="en-US" dirty="0"/>
              <a:t>How</a:t>
            </a:r>
          </a:p>
        </p:txBody>
      </p:sp>
      <p:sp>
        <p:nvSpPr>
          <p:cNvPr id="4" name="Left Brace 3"/>
          <p:cNvSpPr/>
          <p:nvPr/>
        </p:nvSpPr>
        <p:spPr>
          <a:xfrm>
            <a:off x="2627784" y="1513485"/>
            <a:ext cx="1152128" cy="3355675"/>
          </a:xfrm>
          <a:prstGeom prst="leftBrace">
            <a:avLst>
              <a:gd name="adj1" fmla="val 32700"/>
              <a:gd name="adj2" fmla="val 60922"/>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4725043"/>
            <a:ext cx="2777480" cy="1975638"/>
          </a:xfrm>
          <a:prstGeom prst="rect">
            <a:avLst/>
          </a:prstGeom>
        </p:spPr>
      </p:pic>
      <p:sp>
        <p:nvSpPr>
          <p:cNvPr id="7" name="Rectangle 6"/>
          <p:cNvSpPr/>
          <p:nvPr/>
        </p:nvSpPr>
        <p:spPr>
          <a:xfrm>
            <a:off x="3551227" y="1605349"/>
            <a:ext cx="5386908" cy="3170099"/>
          </a:xfrm>
          <a:prstGeom prst="rect">
            <a:avLst/>
          </a:prstGeom>
        </p:spPr>
        <p:txBody>
          <a:bodyPr wrap="square">
            <a:spAutoFit/>
          </a:bodyPr>
          <a:lstStyle/>
          <a:p>
            <a:pPr marL="285750" indent="-285750">
              <a:buFont typeface="Arial" panose="020B0604020202020204" pitchFamily="34" charset="0"/>
              <a:buChar char="•"/>
            </a:pPr>
            <a:r>
              <a:rPr lang="en-US" sz="2400" dirty="0"/>
              <a:t>Goals of management</a:t>
            </a:r>
          </a:p>
          <a:p>
            <a:pPr marL="742950" lvl="1" indent="-285750">
              <a:buFont typeface="Arial" panose="020B0604020202020204" pitchFamily="34" charset="0"/>
              <a:buChar char="•"/>
            </a:pPr>
            <a:r>
              <a:rPr lang="en-US" sz="2400" dirty="0"/>
              <a:t>System response (forest vs. field)</a:t>
            </a:r>
          </a:p>
          <a:p>
            <a:pPr marL="742950" lvl="1" indent="-285750">
              <a:buFont typeface="Arial" panose="020B0604020202020204" pitchFamily="34" charset="0"/>
              <a:buChar char="•"/>
            </a:pPr>
            <a:r>
              <a:rPr lang="en-US" sz="2400" dirty="0"/>
              <a:t>Management duration</a:t>
            </a:r>
          </a:p>
          <a:p>
            <a:pPr marL="742950" lvl="1" indent="-285750">
              <a:buFont typeface="Arial" panose="020B0604020202020204" pitchFamily="34" charset="0"/>
              <a:buChar char="•"/>
            </a:pPr>
            <a:r>
              <a:rPr lang="en-US" sz="2400" dirty="0"/>
              <a:t>Flexibility in management interventions</a:t>
            </a:r>
          </a:p>
          <a:p>
            <a:pPr marL="742950" lvl="1"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Integrated vegetation management</a:t>
            </a:r>
          </a:p>
          <a:p>
            <a:pPr marL="742950" lvl="1" indent="-285750">
              <a:buFont typeface="Arial" panose="020B0604020202020204" pitchFamily="34" charset="0"/>
              <a:buChar char="•"/>
            </a:pPr>
            <a:r>
              <a:rPr lang="en-US" sz="2000" dirty="0"/>
              <a:t>Appropriate method, at the appropriate time in the correct place</a:t>
            </a:r>
          </a:p>
        </p:txBody>
      </p:sp>
    </p:spTree>
    <p:extLst>
      <p:ext uri="{BB962C8B-B14F-4D97-AF65-F5344CB8AC3E}">
        <p14:creationId xmlns:p14="http://schemas.microsoft.com/office/powerpoint/2010/main" val="12383813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22114"/>
          </a:xfrm>
        </p:spPr>
        <p:txBody>
          <a:bodyPr/>
          <a:lstStyle/>
          <a:p>
            <a:r>
              <a:rPr lang="en-US" dirty="0"/>
              <a:t>Rules of thumb</a:t>
            </a:r>
            <a:endParaRPr lang="en-US" dirty="0"/>
          </a:p>
        </p:txBody>
      </p:sp>
      <p:sp>
        <p:nvSpPr>
          <p:cNvPr id="3" name="Content Placeholder 2"/>
          <p:cNvSpPr>
            <a:spLocks noGrp="1"/>
          </p:cNvSpPr>
          <p:nvPr>
            <p:ph idx="1"/>
          </p:nvPr>
        </p:nvSpPr>
        <p:spPr>
          <a:xfrm>
            <a:off x="827584" y="1556792"/>
            <a:ext cx="7881866" cy="3124944"/>
          </a:xfrm>
        </p:spPr>
        <p:txBody>
          <a:bodyPr>
            <a:normAutofit lnSpcReduction="10000"/>
          </a:bodyPr>
          <a:lstStyle/>
          <a:p>
            <a:pPr>
              <a:lnSpc>
                <a:spcPct val="150000"/>
              </a:lnSpc>
            </a:pPr>
            <a:r>
              <a:rPr lang="en-US" dirty="0"/>
              <a:t>Where</a:t>
            </a:r>
          </a:p>
          <a:p>
            <a:pPr>
              <a:lnSpc>
                <a:spcPct val="150000"/>
              </a:lnSpc>
            </a:pPr>
            <a:r>
              <a:rPr lang="en-US" dirty="0"/>
              <a:t>When</a:t>
            </a:r>
          </a:p>
          <a:p>
            <a:pPr>
              <a:lnSpc>
                <a:spcPct val="150000"/>
              </a:lnSpc>
            </a:pPr>
            <a:r>
              <a:rPr lang="en-US" dirty="0"/>
              <a:t>What</a:t>
            </a:r>
          </a:p>
          <a:p>
            <a:pPr>
              <a:lnSpc>
                <a:spcPct val="150000"/>
              </a:lnSpc>
            </a:pPr>
            <a:r>
              <a:rPr lang="en-US" dirty="0"/>
              <a:t>How</a:t>
            </a:r>
          </a:p>
        </p:txBody>
      </p:sp>
      <p:sp>
        <p:nvSpPr>
          <p:cNvPr id="4" name="Left Brace 3"/>
          <p:cNvSpPr/>
          <p:nvPr/>
        </p:nvSpPr>
        <p:spPr>
          <a:xfrm>
            <a:off x="2627784" y="1513485"/>
            <a:ext cx="1152128" cy="3355675"/>
          </a:xfrm>
          <a:prstGeom prst="leftBrace">
            <a:avLst>
              <a:gd name="adj1" fmla="val 32700"/>
              <a:gd name="adj2" fmla="val 84927"/>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4725043"/>
            <a:ext cx="2777480" cy="1975638"/>
          </a:xfrm>
          <a:prstGeom prst="rect">
            <a:avLst/>
          </a:prstGeom>
        </p:spPr>
      </p:pic>
      <p:sp>
        <p:nvSpPr>
          <p:cNvPr id="6" name="TextBox 5"/>
          <p:cNvSpPr txBox="1"/>
          <p:nvPr/>
        </p:nvSpPr>
        <p:spPr>
          <a:xfrm>
            <a:off x="3760405" y="1667828"/>
            <a:ext cx="4968552" cy="3046988"/>
          </a:xfrm>
          <a:prstGeom prst="rect">
            <a:avLst/>
          </a:prstGeom>
          <a:noFill/>
        </p:spPr>
        <p:txBody>
          <a:bodyPr wrap="square" rtlCol="0">
            <a:spAutoFit/>
          </a:bodyPr>
          <a:lstStyle/>
          <a:p>
            <a:pPr marL="285750" indent="-285750">
              <a:buFont typeface="Arial" panose="020B0604020202020204" pitchFamily="34" charset="0"/>
              <a:buChar char="•"/>
            </a:pPr>
            <a:r>
              <a:rPr lang="en-US" sz="2400" dirty="0"/>
              <a:t>Climate can influence:</a:t>
            </a:r>
          </a:p>
          <a:p>
            <a:pPr marL="742950" lvl="1" indent="-285750">
              <a:buFont typeface="Arial" panose="020B0604020202020204" pitchFamily="34" charset="0"/>
              <a:buChar char="•"/>
            </a:pPr>
            <a:r>
              <a:rPr lang="en-US" sz="2400" dirty="0"/>
              <a:t>Economic drivers</a:t>
            </a:r>
          </a:p>
          <a:p>
            <a:pPr marL="742950" lvl="1" indent="-285750">
              <a:buFont typeface="Arial" panose="020B0604020202020204" pitchFamily="34" charset="0"/>
              <a:buChar char="•"/>
            </a:pPr>
            <a:r>
              <a:rPr lang="en-US" sz="2400" dirty="0"/>
              <a:t>Social drivers</a:t>
            </a:r>
          </a:p>
          <a:p>
            <a:pPr marL="742950" lvl="1" indent="-285750">
              <a:buFont typeface="Arial" panose="020B0604020202020204" pitchFamily="34" charset="0"/>
              <a:buChar char="•"/>
            </a:pPr>
            <a:r>
              <a:rPr lang="en-US" sz="2400" dirty="0"/>
              <a:t>Ecological drivers</a:t>
            </a:r>
          </a:p>
          <a:p>
            <a:pPr marL="742950" lvl="1" indent="-28575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Disturbances </a:t>
            </a:r>
          </a:p>
          <a:p>
            <a:pPr marL="800100" lvl="1" indent="-342900">
              <a:buFont typeface="Arial" panose="020B0604020202020204" pitchFamily="34" charset="0"/>
              <a:buChar char="•"/>
            </a:pPr>
            <a:r>
              <a:rPr lang="en-US" sz="2400" dirty="0"/>
              <a:t>Direct sensitivity does not equal indirect senility</a:t>
            </a:r>
          </a:p>
        </p:txBody>
      </p:sp>
    </p:spTree>
    <p:extLst>
      <p:ext uri="{BB962C8B-B14F-4D97-AF65-F5344CB8AC3E}">
        <p14:creationId xmlns:p14="http://schemas.microsoft.com/office/powerpoint/2010/main" val="37359248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7077" y="960983"/>
            <a:ext cx="6951307" cy="5213480"/>
          </a:xfrm>
          <a:prstGeom prst="rect">
            <a:avLst/>
          </a:prstGeom>
        </p:spPr>
      </p:pic>
      <p:sp>
        <p:nvSpPr>
          <p:cNvPr id="3" name="TextBox 2"/>
          <p:cNvSpPr txBox="1"/>
          <p:nvPr/>
        </p:nvSpPr>
        <p:spPr>
          <a:xfrm>
            <a:off x="3419872" y="300980"/>
            <a:ext cx="2069413" cy="646331"/>
          </a:xfrm>
          <a:prstGeom prst="rect">
            <a:avLst/>
          </a:prstGeom>
          <a:noFill/>
        </p:spPr>
        <p:txBody>
          <a:bodyPr wrap="none" rtlCol="0">
            <a:spAutoFit/>
          </a:bodyPr>
          <a:lstStyle/>
          <a:p>
            <a:r>
              <a:rPr lang="en-US" sz="3600" dirty="0"/>
              <a:t>Questions</a:t>
            </a:r>
          </a:p>
        </p:txBody>
      </p:sp>
    </p:spTree>
    <p:extLst>
      <p:ext uri="{BB962C8B-B14F-4D97-AF65-F5344CB8AC3E}">
        <p14:creationId xmlns:p14="http://schemas.microsoft.com/office/powerpoint/2010/main" val="22987373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46348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856368724"/>
              </p:ext>
            </p:extLst>
          </p:nvPr>
        </p:nvGraphicFramePr>
        <p:xfrm>
          <a:off x="755576" y="1556790"/>
          <a:ext cx="7488832" cy="3622690"/>
        </p:xfrm>
        <a:graphic>
          <a:graphicData uri="http://schemas.openxmlformats.org/drawingml/2006/table">
            <a:tbl>
              <a:tblPr firstRow="1" firstCol="1" bandRow="1">
                <a:tableStyleId>{5C22544A-7EE6-4342-B048-85BDC9FD1C3A}</a:tableStyleId>
              </a:tblPr>
              <a:tblGrid>
                <a:gridCol w="1872208">
                  <a:extLst>
                    <a:ext uri="{9D8B030D-6E8A-4147-A177-3AD203B41FA5}">
                      <a16:colId xmlns:a16="http://schemas.microsoft.com/office/drawing/2014/main" val="20000"/>
                    </a:ext>
                  </a:extLst>
                </a:gridCol>
                <a:gridCol w="1872208">
                  <a:extLst>
                    <a:ext uri="{9D8B030D-6E8A-4147-A177-3AD203B41FA5}">
                      <a16:colId xmlns:a16="http://schemas.microsoft.com/office/drawing/2014/main" val="20001"/>
                    </a:ext>
                  </a:extLst>
                </a:gridCol>
                <a:gridCol w="1872208">
                  <a:extLst>
                    <a:ext uri="{9D8B030D-6E8A-4147-A177-3AD203B41FA5}">
                      <a16:colId xmlns:a16="http://schemas.microsoft.com/office/drawing/2014/main" val="20002"/>
                    </a:ext>
                  </a:extLst>
                </a:gridCol>
                <a:gridCol w="1872208">
                  <a:extLst>
                    <a:ext uri="{9D8B030D-6E8A-4147-A177-3AD203B41FA5}">
                      <a16:colId xmlns:a16="http://schemas.microsoft.com/office/drawing/2014/main" val="20003"/>
                    </a:ext>
                  </a:extLst>
                </a:gridCol>
              </a:tblGrid>
              <a:tr h="458065">
                <a:tc rowSpan="2">
                  <a:txBody>
                    <a:bodyPr/>
                    <a:lstStyle/>
                    <a:p>
                      <a:pPr marL="0" marR="0" algn="ctr">
                        <a:lnSpc>
                          <a:spcPct val="115000"/>
                        </a:lnSpc>
                        <a:spcBef>
                          <a:spcPts val="0"/>
                        </a:spcBef>
                        <a:spcAft>
                          <a:spcPts val="0"/>
                        </a:spcAft>
                      </a:pPr>
                      <a:r>
                        <a:rPr lang="en-US" sz="1400" dirty="0">
                          <a:effectLst/>
                        </a:rPr>
                        <a:t>Climate Variable</a:t>
                      </a:r>
                      <a:endParaRPr lang="en-US" sz="1400" dirty="0">
                        <a:effectLst/>
                        <a:latin typeface="Calibri"/>
                        <a:ea typeface="Calibri"/>
                        <a:cs typeface="Times New Roman"/>
                      </a:endParaRPr>
                    </a:p>
                  </a:txBody>
                  <a:tcPr marL="9525" marR="9525" marT="9525" marB="9525" anchor="ctr"/>
                </a:tc>
                <a:tc rowSpan="2">
                  <a:txBody>
                    <a:bodyPr/>
                    <a:lstStyle/>
                    <a:p>
                      <a:pPr marL="0" marR="0" algn="ctr">
                        <a:lnSpc>
                          <a:spcPct val="115000"/>
                        </a:lnSpc>
                        <a:spcBef>
                          <a:spcPts val="0"/>
                        </a:spcBef>
                        <a:spcAft>
                          <a:spcPts val="0"/>
                        </a:spcAft>
                      </a:pPr>
                      <a:r>
                        <a:rPr lang="en-US" sz="1400">
                          <a:effectLst/>
                        </a:rPr>
                        <a:t>Season</a:t>
                      </a:r>
                      <a:endParaRPr lang="en-US" sz="1400">
                        <a:effectLst/>
                        <a:latin typeface="Calibri"/>
                        <a:ea typeface="Calibri"/>
                        <a:cs typeface="Times New Roman"/>
                      </a:endParaRPr>
                    </a:p>
                  </a:txBody>
                  <a:tcPr marL="9525" marR="9525" marT="9525" marB="9525" anchor="ctr"/>
                </a:tc>
                <a:tc gridSpan="2">
                  <a:txBody>
                    <a:bodyPr/>
                    <a:lstStyle/>
                    <a:p>
                      <a:pPr marL="0" marR="0" algn="ctr">
                        <a:lnSpc>
                          <a:spcPct val="115000"/>
                        </a:lnSpc>
                        <a:spcBef>
                          <a:spcPts val="0"/>
                        </a:spcBef>
                        <a:spcAft>
                          <a:spcPts val="0"/>
                        </a:spcAft>
                      </a:pPr>
                      <a:r>
                        <a:rPr lang="en-US" sz="1400">
                          <a:effectLst/>
                        </a:rPr>
                        <a:t>Projected Change from 1961-1990 Baseline</a:t>
                      </a:r>
                      <a:endParaRPr lang="en-US" sz="1400">
                        <a:effectLst/>
                        <a:latin typeface="Calibri"/>
                        <a:ea typeface="Calibri"/>
                        <a:cs typeface="Times New Roman"/>
                      </a:endParaRPr>
                    </a:p>
                  </a:txBody>
                  <a:tcPr marL="9525" marR="9525" marT="9525" marB="9525" anchor="ctr"/>
                </a:tc>
                <a:tc hMerge="1">
                  <a:txBody>
                    <a:bodyPr/>
                    <a:lstStyle/>
                    <a:p>
                      <a:endParaRPr lang="en-US"/>
                    </a:p>
                  </a:txBody>
                  <a:tcPr/>
                </a:tc>
                <a:extLst>
                  <a:ext uri="{0D108BD9-81ED-4DB2-BD59-A6C34878D82A}">
                    <a16:rowId xmlns:a16="http://schemas.microsoft.com/office/drawing/2014/main" val="10000"/>
                  </a:ext>
                </a:extLst>
              </a:tr>
              <a:tr h="411920">
                <a:tc vMerge="1">
                  <a:txBody>
                    <a:bodyPr/>
                    <a:lstStyle/>
                    <a:p>
                      <a:endParaRPr lang="en-US"/>
                    </a:p>
                  </a:txBody>
                  <a:tcPr/>
                </a:tc>
                <a:tc vMerge="1">
                  <a:txBody>
                    <a:bodyPr/>
                    <a:lstStyle/>
                    <a:p>
                      <a:endParaRPr lang="en-US"/>
                    </a:p>
                  </a:txBody>
                  <a:tcPr/>
                </a:tc>
                <a:tc>
                  <a:txBody>
                    <a:bodyPr/>
                    <a:lstStyle/>
                    <a:p>
                      <a:pPr marL="0" marR="0" algn="ctr">
                        <a:lnSpc>
                          <a:spcPct val="115000"/>
                        </a:lnSpc>
                        <a:spcBef>
                          <a:spcPts val="0"/>
                        </a:spcBef>
                        <a:spcAft>
                          <a:spcPts val="0"/>
                        </a:spcAft>
                      </a:pPr>
                      <a:r>
                        <a:rPr lang="en-US" sz="1400">
                          <a:effectLst/>
                        </a:rPr>
                        <a:t>Ensemble Median</a:t>
                      </a:r>
                      <a:endParaRPr lang="en-US" sz="1400">
                        <a:effectLst/>
                        <a:latin typeface="Calibri"/>
                        <a:ea typeface="Calibri"/>
                        <a:cs typeface="Times New Roman"/>
                      </a:endParaRPr>
                    </a:p>
                  </a:txBody>
                  <a:tcPr marL="9525" marR="9525" marT="9525" marB="9525" anchor="ctr"/>
                </a:tc>
                <a:tc>
                  <a:txBody>
                    <a:bodyPr/>
                    <a:lstStyle/>
                    <a:p>
                      <a:pPr marL="0" marR="0" algn="ctr">
                        <a:lnSpc>
                          <a:spcPct val="115000"/>
                        </a:lnSpc>
                        <a:spcBef>
                          <a:spcPts val="0"/>
                        </a:spcBef>
                        <a:spcAft>
                          <a:spcPts val="0"/>
                        </a:spcAft>
                      </a:pPr>
                      <a:r>
                        <a:rPr lang="en-US" sz="1100" dirty="0">
                          <a:effectLst/>
                        </a:rPr>
                        <a:t>Range (10th to 90th percentile)</a:t>
                      </a:r>
                      <a:endParaRPr lang="en-US" sz="1100" dirty="0">
                        <a:effectLst/>
                        <a:latin typeface="Calibri"/>
                        <a:ea typeface="Calibri"/>
                        <a:cs typeface="Times New Roman"/>
                      </a:endParaRPr>
                    </a:p>
                  </a:txBody>
                  <a:tcPr marL="9525" marR="9525" marT="9525" marB="9525" anchor="ctr"/>
                </a:tc>
                <a:extLst>
                  <a:ext uri="{0D108BD9-81ED-4DB2-BD59-A6C34878D82A}">
                    <a16:rowId xmlns:a16="http://schemas.microsoft.com/office/drawing/2014/main" val="10001"/>
                  </a:ext>
                </a:extLst>
              </a:tr>
              <a:tr h="279479">
                <a:tc>
                  <a:txBody>
                    <a:bodyPr/>
                    <a:lstStyle/>
                    <a:p>
                      <a:pPr marL="0" marR="0" algn="ctr">
                        <a:lnSpc>
                          <a:spcPct val="115000"/>
                        </a:lnSpc>
                        <a:spcBef>
                          <a:spcPts val="0"/>
                        </a:spcBef>
                        <a:spcAft>
                          <a:spcPts val="0"/>
                        </a:spcAft>
                      </a:pPr>
                      <a:r>
                        <a:rPr lang="en-US" sz="1400">
                          <a:effectLst/>
                        </a:rPr>
                        <a:t>Mean Temperature (°C)</a:t>
                      </a:r>
                      <a:endParaRPr lang="en-US" sz="1400">
                        <a:effectLst/>
                        <a:latin typeface="Calibri"/>
                        <a:ea typeface="Calibri"/>
                        <a:cs typeface="Times New Roman"/>
                      </a:endParaRPr>
                    </a:p>
                  </a:txBody>
                  <a:tcPr marL="9525" marR="9525" marT="9525" marB="9525" anchor="ctr"/>
                </a:tc>
                <a:tc>
                  <a:txBody>
                    <a:bodyPr/>
                    <a:lstStyle/>
                    <a:p>
                      <a:pPr marL="0" marR="0" algn="ctr">
                        <a:lnSpc>
                          <a:spcPct val="115000"/>
                        </a:lnSpc>
                        <a:spcBef>
                          <a:spcPts val="0"/>
                        </a:spcBef>
                        <a:spcAft>
                          <a:spcPts val="0"/>
                        </a:spcAft>
                      </a:pPr>
                      <a:r>
                        <a:rPr lang="en-US" sz="1400">
                          <a:effectLst/>
                        </a:rPr>
                        <a:t>Annual</a:t>
                      </a:r>
                      <a:endParaRPr lang="en-US" sz="1400">
                        <a:effectLst/>
                        <a:latin typeface="Calibri"/>
                        <a:ea typeface="Calibri"/>
                        <a:cs typeface="Times New Roman"/>
                      </a:endParaRPr>
                    </a:p>
                  </a:txBody>
                  <a:tcPr marL="9525" marR="9525" marT="9525" marB="9525" anchor="ctr"/>
                </a:tc>
                <a:tc>
                  <a:txBody>
                    <a:bodyPr/>
                    <a:lstStyle/>
                    <a:p>
                      <a:pPr marL="0" marR="0" algn="ctr">
                        <a:lnSpc>
                          <a:spcPct val="115000"/>
                        </a:lnSpc>
                        <a:spcBef>
                          <a:spcPts val="0"/>
                        </a:spcBef>
                        <a:spcAft>
                          <a:spcPts val="0"/>
                        </a:spcAft>
                      </a:pPr>
                      <a:r>
                        <a:rPr lang="en-US" sz="1400">
                          <a:effectLst/>
                        </a:rPr>
                        <a:t>+1.8 °C</a:t>
                      </a:r>
                      <a:endParaRPr lang="en-US" sz="1400">
                        <a:effectLst/>
                        <a:latin typeface="Calibri"/>
                        <a:ea typeface="Calibri"/>
                        <a:cs typeface="Times New Roman"/>
                      </a:endParaRPr>
                    </a:p>
                  </a:txBody>
                  <a:tcPr marL="9525" marR="9525" marT="9525" marB="9525" anchor="ctr"/>
                </a:tc>
                <a:tc>
                  <a:txBody>
                    <a:bodyPr/>
                    <a:lstStyle/>
                    <a:p>
                      <a:pPr marL="0" marR="0" algn="ctr">
                        <a:lnSpc>
                          <a:spcPct val="115000"/>
                        </a:lnSpc>
                        <a:spcBef>
                          <a:spcPts val="0"/>
                        </a:spcBef>
                        <a:spcAft>
                          <a:spcPts val="0"/>
                        </a:spcAft>
                      </a:pPr>
                      <a:r>
                        <a:rPr lang="en-US" sz="1200" dirty="0">
                          <a:effectLst/>
                        </a:rPr>
                        <a:t>+1.3 °C to +2.7 °C</a:t>
                      </a:r>
                      <a:endParaRPr lang="en-US" sz="1200" dirty="0">
                        <a:effectLst/>
                        <a:latin typeface="Calibri"/>
                        <a:ea typeface="Calibri"/>
                        <a:cs typeface="Times New Roman"/>
                      </a:endParaRPr>
                    </a:p>
                  </a:txBody>
                  <a:tcPr marL="9525" marR="9525" marT="9525" marB="9525" anchor="ctr"/>
                </a:tc>
                <a:extLst>
                  <a:ext uri="{0D108BD9-81ED-4DB2-BD59-A6C34878D82A}">
                    <a16:rowId xmlns:a16="http://schemas.microsoft.com/office/drawing/2014/main" val="10002"/>
                  </a:ext>
                </a:extLst>
              </a:tr>
              <a:tr h="1024018">
                <a:tc>
                  <a:txBody>
                    <a:bodyPr/>
                    <a:lstStyle/>
                    <a:p>
                      <a:pPr marL="0" marR="0" algn="ctr">
                        <a:lnSpc>
                          <a:spcPct val="115000"/>
                        </a:lnSpc>
                        <a:spcBef>
                          <a:spcPts val="0"/>
                        </a:spcBef>
                        <a:spcAft>
                          <a:spcPts val="0"/>
                        </a:spcAft>
                      </a:pPr>
                      <a:r>
                        <a:rPr lang="en-US" sz="1400" dirty="0">
                          <a:effectLst/>
                        </a:rPr>
                        <a:t>Precipitation (%)</a:t>
                      </a:r>
                      <a:endParaRPr lang="en-US" sz="1400" dirty="0">
                        <a:effectLst/>
                        <a:latin typeface="Calibri"/>
                        <a:ea typeface="Calibri"/>
                        <a:cs typeface="Times New Roman"/>
                      </a:endParaRPr>
                    </a:p>
                  </a:txBody>
                  <a:tcPr marL="9525" marR="9525" marT="9525" marB="9525" anchor="ctr"/>
                </a:tc>
                <a:tc>
                  <a:txBody>
                    <a:bodyPr/>
                    <a:lstStyle/>
                    <a:p>
                      <a:pPr marL="0" marR="0" algn="ctr">
                        <a:lnSpc>
                          <a:spcPct val="115000"/>
                        </a:lnSpc>
                        <a:spcBef>
                          <a:spcPts val="0"/>
                        </a:spcBef>
                        <a:spcAft>
                          <a:spcPts val="0"/>
                        </a:spcAft>
                      </a:pPr>
                      <a:r>
                        <a:rPr lang="en-US" sz="1400" dirty="0">
                          <a:effectLst/>
                        </a:rPr>
                        <a:t>Annual</a:t>
                      </a:r>
                      <a:br>
                        <a:rPr lang="en-US" sz="1400" dirty="0">
                          <a:effectLst/>
                        </a:rPr>
                      </a:br>
                      <a:r>
                        <a:rPr lang="en-US" sz="1400" dirty="0">
                          <a:effectLst/>
                        </a:rPr>
                        <a:t>Summer</a:t>
                      </a:r>
                      <a:br>
                        <a:rPr lang="en-US" sz="1400" dirty="0">
                          <a:effectLst/>
                        </a:rPr>
                      </a:br>
                      <a:r>
                        <a:rPr lang="en-US" sz="1400" dirty="0">
                          <a:effectLst/>
                        </a:rPr>
                        <a:t>Winter</a:t>
                      </a:r>
                      <a:endParaRPr lang="en-US" sz="1400" dirty="0">
                        <a:effectLst/>
                        <a:latin typeface="Calibri"/>
                        <a:ea typeface="Calibri"/>
                        <a:cs typeface="Times New Roman"/>
                      </a:endParaRPr>
                    </a:p>
                  </a:txBody>
                  <a:tcPr marL="9525" marR="9525" marT="9525" marB="9525" anchor="ctr"/>
                </a:tc>
                <a:tc>
                  <a:txBody>
                    <a:bodyPr/>
                    <a:lstStyle/>
                    <a:p>
                      <a:pPr marL="0" marR="0" algn="ctr">
                        <a:lnSpc>
                          <a:spcPct val="115000"/>
                        </a:lnSpc>
                        <a:spcBef>
                          <a:spcPts val="0"/>
                        </a:spcBef>
                        <a:spcAft>
                          <a:spcPts val="0"/>
                        </a:spcAft>
                      </a:pPr>
                      <a:r>
                        <a:rPr lang="en-US" sz="1400" dirty="0">
                          <a:effectLst/>
                        </a:rPr>
                        <a:t>+8%</a:t>
                      </a:r>
                      <a:br>
                        <a:rPr lang="en-US" sz="1400" dirty="0">
                          <a:effectLst/>
                        </a:rPr>
                      </a:br>
                      <a:r>
                        <a:rPr lang="en-US" sz="1400" dirty="0">
                          <a:effectLst/>
                        </a:rPr>
                        <a:t>+1%</a:t>
                      </a:r>
                      <a:br>
                        <a:rPr lang="en-US" sz="1400" dirty="0">
                          <a:effectLst/>
                        </a:rPr>
                      </a:br>
                      <a:r>
                        <a:rPr lang="en-US" sz="1400" dirty="0">
                          <a:effectLst/>
                        </a:rPr>
                        <a:t>+9%</a:t>
                      </a:r>
                      <a:endParaRPr lang="en-US" sz="1400" dirty="0">
                        <a:effectLst/>
                        <a:latin typeface="Calibri"/>
                        <a:ea typeface="Calibri"/>
                        <a:cs typeface="Times New Roman"/>
                      </a:endParaRPr>
                    </a:p>
                  </a:txBody>
                  <a:tcPr marL="9525" marR="9525" marT="9525" marB="9525" anchor="ctr"/>
                </a:tc>
                <a:tc>
                  <a:txBody>
                    <a:bodyPr/>
                    <a:lstStyle/>
                    <a:p>
                      <a:pPr marL="0" marR="0" algn="ctr">
                        <a:lnSpc>
                          <a:spcPct val="115000"/>
                        </a:lnSpc>
                        <a:spcBef>
                          <a:spcPts val="0"/>
                        </a:spcBef>
                        <a:spcAft>
                          <a:spcPts val="0"/>
                        </a:spcAft>
                      </a:pPr>
                      <a:r>
                        <a:rPr lang="en-US" sz="1200" dirty="0">
                          <a:effectLst/>
                        </a:rPr>
                        <a:t>+2% to +15%</a:t>
                      </a:r>
                      <a:br>
                        <a:rPr lang="en-US" sz="1200" dirty="0">
                          <a:effectLst/>
                        </a:rPr>
                      </a:br>
                      <a:r>
                        <a:rPr lang="en-US" sz="1200" dirty="0">
                          <a:effectLst/>
                        </a:rPr>
                        <a:t>-8% to +9%</a:t>
                      </a:r>
                      <a:br>
                        <a:rPr lang="en-US" sz="1200" dirty="0">
                          <a:effectLst/>
                        </a:rPr>
                      </a:br>
                      <a:r>
                        <a:rPr lang="en-US" sz="1200" dirty="0">
                          <a:effectLst/>
                        </a:rPr>
                        <a:t>-2% to +18%</a:t>
                      </a:r>
                      <a:endParaRPr lang="en-US" sz="1200" dirty="0">
                        <a:effectLst/>
                        <a:latin typeface="Calibri"/>
                        <a:ea typeface="Calibri"/>
                        <a:cs typeface="Times New Roman"/>
                      </a:endParaRPr>
                    </a:p>
                  </a:txBody>
                  <a:tcPr marL="9525" marR="9525" marT="9525" marB="9525" anchor="ctr"/>
                </a:tc>
                <a:extLst>
                  <a:ext uri="{0D108BD9-81ED-4DB2-BD59-A6C34878D82A}">
                    <a16:rowId xmlns:a16="http://schemas.microsoft.com/office/drawing/2014/main" val="10003"/>
                  </a:ext>
                </a:extLst>
              </a:tr>
              <a:tr h="615954">
                <a:tc>
                  <a:txBody>
                    <a:bodyPr/>
                    <a:lstStyle/>
                    <a:p>
                      <a:pPr marL="0" marR="0" algn="ctr">
                        <a:lnSpc>
                          <a:spcPct val="115000"/>
                        </a:lnSpc>
                        <a:spcBef>
                          <a:spcPts val="0"/>
                        </a:spcBef>
                        <a:spcAft>
                          <a:spcPts val="0"/>
                        </a:spcAft>
                      </a:pPr>
                      <a:r>
                        <a:rPr lang="en-US" sz="1400" dirty="0">
                          <a:effectLst/>
                        </a:rPr>
                        <a:t>Snowfall* (%)</a:t>
                      </a:r>
                      <a:endParaRPr lang="en-US" sz="1400" dirty="0">
                        <a:effectLst/>
                        <a:latin typeface="Calibri"/>
                        <a:ea typeface="Calibri"/>
                        <a:cs typeface="Times New Roman"/>
                      </a:endParaRPr>
                    </a:p>
                  </a:txBody>
                  <a:tcPr marL="9525" marR="9525" marT="9525" marB="9525" anchor="ctr"/>
                </a:tc>
                <a:tc>
                  <a:txBody>
                    <a:bodyPr/>
                    <a:lstStyle/>
                    <a:p>
                      <a:pPr marL="0" marR="0" algn="ctr">
                        <a:lnSpc>
                          <a:spcPct val="115000"/>
                        </a:lnSpc>
                        <a:spcBef>
                          <a:spcPts val="0"/>
                        </a:spcBef>
                        <a:spcAft>
                          <a:spcPts val="0"/>
                        </a:spcAft>
                      </a:pPr>
                      <a:r>
                        <a:rPr lang="en-US" sz="1400" dirty="0">
                          <a:effectLst/>
                        </a:rPr>
                        <a:t>Winter</a:t>
                      </a:r>
                      <a:br>
                        <a:rPr lang="en-US" sz="1400" dirty="0">
                          <a:effectLst/>
                        </a:rPr>
                      </a:br>
                      <a:r>
                        <a:rPr lang="en-US" sz="1400" dirty="0">
                          <a:effectLst/>
                        </a:rPr>
                        <a:t>Spring</a:t>
                      </a:r>
                      <a:endParaRPr lang="en-US" sz="1400" dirty="0">
                        <a:effectLst/>
                        <a:latin typeface="Calibri"/>
                        <a:ea typeface="Calibri"/>
                        <a:cs typeface="Times New Roman"/>
                      </a:endParaRPr>
                    </a:p>
                  </a:txBody>
                  <a:tcPr marL="9525" marR="9525" marT="9525" marB="9525" anchor="ctr"/>
                </a:tc>
                <a:tc>
                  <a:txBody>
                    <a:bodyPr/>
                    <a:lstStyle/>
                    <a:p>
                      <a:pPr marL="0" marR="0" algn="ctr">
                        <a:lnSpc>
                          <a:spcPct val="115000"/>
                        </a:lnSpc>
                        <a:spcBef>
                          <a:spcPts val="0"/>
                        </a:spcBef>
                        <a:spcAft>
                          <a:spcPts val="0"/>
                        </a:spcAft>
                      </a:pPr>
                      <a:r>
                        <a:rPr lang="en-US" sz="1400" dirty="0">
                          <a:effectLst/>
                        </a:rPr>
                        <a:t>+2%</a:t>
                      </a:r>
                      <a:br>
                        <a:rPr lang="en-US" sz="1400" dirty="0">
                          <a:effectLst/>
                        </a:rPr>
                      </a:br>
                      <a:r>
                        <a:rPr lang="en-US" sz="1400" dirty="0">
                          <a:effectLst/>
                        </a:rPr>
                        <a:t>-54%</a:t>
                      </a:r>
                      <a:endParaRPr lang="en-US" sz="1400" dirty="0">
                        <a:effectLst/>
                        <a:latin typeface="Calibri"/>
                        <a:ea typeface="Calibri"/>
                        <a:cs typeface="Times New Roman"/>
                      </a:endParaRPr>
                    </a:p>
                  </a:txBody>
                  <a:tcPr marL="9525" marR="9525" marT="9525" marB="9525" anchor="ctr"/>
                </a:tc>
                <a:tc>
                  <a:txBody>
                    <a:bodyPr/>
                    <a:lstStyle/>
                    <a:p>
                      <a:pPr marL="0" marR="0" algn="ctr">
                        <a:lnSpc>
                          <a:spcPct val="115000"/>
                        </a:lnSpc>
                        <a:spcBef>
                          <a:spcPts val="0"/>
                        </a:spcBef>
                        <a:spcAft>
                          <a:spcPts val="0"/>
                        </a:spcAft>
                      </a:pPr>
                      <a:r>
                        <a:rPr lang="en-US" sz="1200" dirty="0">
                          <a:effectLst/>
                        </a:rPr>
                        <a:t>-7% to +10%</a:t>
                      </a:r>
                      <a:br>
                        <a:rPr lang="en-US" sz="1200" dirty="0">
                          <a:effectLst/>
                        </a:rPr>
                      </a:br>
                      <a:r>
                        <a:rPr lang="en-US" sz="1200" dirty="0">
                          <a:effectLst/>
                        </a:rPr>
                        <a:t>-71% to -10%</a:t>
                      </a:r>
                      <a:endParaRPr lang="en-US" sz="1200" dirty="0">
                        <a:effectLst/>
                        <a:latin typeface="Calibri"/>
                        <a:ea typeface="Calibri"/>
                        <a:cs typeface="Times New Roman"/>
                      </a:endParaRPr>
                    </a:p>
                  </a:txBody>
                  <a:tcPr marL="9525" marR="9525" marT="9525" marB="9525" anchor="ctr"/>
                </a:tc>
                <a:extLst>
                  <a:ext uri="{0D108BD9-81ED-4DB2-BD59-A6C34878D82A}">
                    <a16:rowId xmlns:a16="http://schemas.microsoft.com/office/drawing/2014/main" val="10004"/>
                  </a:ext>
                </a:extLst>
              </a:tr>
              <a:tr h="553775">
                <a:tc>
                  <a:txBody>
                    <a:bodyPr/>
                    <a:lstStyle/>
                    <a:p>
                      <a:pPr marL="0" marR="0" algn="ctr">
                        <a:lnSpc>
                          <a:spcPct val="115000"/>
                        </a:lnSpc>
                        <a:spcBef>
                          <a:spcPts val="0"/>
                        </a:spcBef>
                        <a:spcAft>
                          <a:spcPts val="0"/>
                        </a:spcAft>
                      </a:pPr>
                      <a:r>
                        <a:rPr lang="en-US" sz="1400">
                          <a:effectLst/>
                        </a:rPr>
                        <a:t>Growing Degree Days* (degree days)</a:t>
                      </a:r>
                      <a:endParaRPr lang="en-US" sz="1400">
                        <a:effectLst/>
                        <a:latin typeface="Calibri"/>
                        <a:ea typeface="Calibri"/>
                        <a:cs typeface="Times New Roman"/>
                      </a:endParaRPr>
                    </a:p>
                  </a:txBody>
                  <a:tcPr marL="9525" marR="9525" marT="9525" marB="9525" anchor="ctr"/>
                </a:tc>
                <a:tc>
                  <a:txBody>
                    <a:bodyPr/>
                    <a:lstStyle/>
                    <a:p>
                      <a:pPr marL="0" marR="0" algn="ctr">
                        <a:lnSpc>
                          <a:spcPct val="115000"/>
                        </a:lnSpc>
                        <a:spcBef>
                          <a:spcPts val="0"/>
                        </a:spcBef>
                        <a:spcAft>
                          <a:spcPts val="0"/>
                        </a:spcAft>
                      </a:pPr>
                      <a:r>
                        <a:rPr lang="en-US" sz="1400">
                          <a:effectLst/>
                        </a:rPr>
                        <a:t>Annual</a:t>
                      </a:r>
                      <a:endParaRPr lang="en-US" sz="1400">
                        <a:effectLst/>
                        <a:latin typeface="Calibri"/>
                        <a:ea typeface="Calibri"/>
                        <a:cs typeface="Times New Roman"/>
                      </a:endParaRPr>
                    </a:p>
                  </a:txBody>
                  <a:tcPr marL="9525" marR="9525" marT="9525" marB="9525" anchor="ctr"/>
                </a:tc>
                <a:tc>
                  <a:txBody>
                    <a:bodyPr/>
                    <a:lstStyle/>
                    <a:p>
                      <a:pPr marL="0" marR="0" algn="ctr">
                        <a:lnSpc>
                          <a:spcPct val="115000"/>
                        </a:lnSpc>
                        <a:spcBef>
                          <a:spcPts val="0"/>
                        </a:spcBef>
                        <a:spcAft>
                          <a:spcPts val="0"/>
                        </a:spcAft>
                      </a:pPr>
                      <a:r>
                        <a:rPr lang="en-US" sz="1400">
                          <a:effectLst/>
                        </a:rPr>
                        <a:t>+223 degree days</a:t>
                      </a:r>
                      <a:endParaRPr lang="en-US" sz="1400">
                        <a:effectLst/>
                        <a:latin typeface="Calibri"/>
                        <a:ea typeface="Calibri"/>
                        <a:cs typeface="Times New Roman"/>
                      </a:endParaRPr>
                    </a:p>
                  </a:txBody>
                  <a:tcPr marL="9525" marR="9525" marT="9525" marB="9525" anchor="ctr"/>
                </a:tc>
                <a:tc>
                  <a:txBody>
                    <a:bodyPr/>
                    <a:lstStyle/>
                    <a:p>
                      <a:pPr marL="0" marR="0" algn="ctr">
                        <a:lnSpc>
                          <a:spcPct val="115000"/>
                        </a:lnSpc>
                        <a:spcBef>
                          <a:spcPts val="0"/>
                        </a:spcBef>
                        <a:spcAft>
                          <a:spcPts val="0"/>
                        </a:spcAft>
                      </a:pPr>
                      <a:r>
                        <a:rPr lang="en-US" sz="1200" dirty="0">
                          <a:effectLst/>
                        </a:rPr>
                        <a:t>+136 to +379 degree days</a:t>
                      </a:r>
                      <a:endParaRPr lang="en-US" sz="1200" dirty="0">
                        <a:effectLst/>
                        <a:latin typeface="Calibri"/>
                        <a:ea typeface="Calibri"/>
                        <a:cs typeface="Times New Roman"/>
                      </a:endParaRPr>
                    </a:p>
                  </a:txBody>
                  <a:tcPr marL="9525" marR="9525" marT="9525" marB="9525" anchor="ctr"/>
                </a:tc>
                <a:extLst>
                  <a:ext uri="{0D108BD9-81ED-4DB2-BD59-A6C34878D82A}">
                    <a16:rowId xmlns:a16="http://schemas.microsoft.com/office/drawing/2014/main" val="10005"/>
                  </a:ext>
                </a:extLst>
              </a:tr>
              <a:tr h="279479">
                <a:tc>
                  <a:txBody>
                    <a:bodyPr/>
                    <a:lstStyle/>
                    <a:p>
                      <a:pPr marL="0" marR="0" algn="ctr">
                        <a:lnSpc>
                          <a:spcPct val="115000"/>
                        </a:lnSpc>
                        <a:spcBef>
                          <a:spcPts val="0"/>
                        </a:spcBef>
                        <a:spcAft>
                          <a:spcPts val="0"/>
                        </a:spcAft>
                      </a:pPr>
                      <a:r>
                        <a:rPr lang="en-US" sz="1400" dirty="0">
                          <a:effectLst/>
                        </a:rPr>
                        <a:t>Frost-Free Days* (days)</a:t>
                      </a:r>
                      <a:endParaRPr lang="en-US" sz="1400" dirty="0">
                        <a:effectLst/>
                        <a:latin typeface="Calibri"/>
                        <a:ea typeface="Calibri"/>
                        <a:cs typeface="Times New Roman"/>
                      </a:endParaRPr>
                    </a:p>
                  </a:txBody>
                  <a:tcPr marL="9525" marR="9525" marT="9525" marB="9525" anchor="ctr"/>
                </a:tc>
                <a:tc>
                  <a:txBody>
                    <a:bodyPr/>
                    <a:lstStyle/>
                    <a:p>
                      <a:pPr marL="0" marR="0" algn="ctr">
                        <a:lnSpc>
                          <a:spcPct val="115000"/>
                        </a:lnSpc>
                        <a:spcBef>
                          <a:spcPts val="0"/>
                        </a:spcBef>
                        <a:spcAft>
                          <a:spcPts val="0"/>
                        </a:spcAft>
                      </a:pPr>
                      <a:r>
                        <a:rPr lang="en-US" sz="1400">
                          <a:effectLst/>
                        </a:rPr>
                        <a:t>Annual</a:t>
                      </a:r>
                      <a:endParaRPr lang="en-US" sz="1400">
                        <a:effectLst/>
                        <a:latin typeface="Calibri"/>
                        <a:ea typeface="Calibri"/>
                        <a:cs typeface="Times New Roman"/>
                      </a:endParaRPr>
                    </a:p>
                  </a:txBody>
                  <a:tcPr marL="9525" marR="9525" marT="9525" marB="9525" anchor="ctr"/>
                </a:tc>
                <a:tc>
                  <a:txBody>
                    <a:bodyPr/>
                    <a:lstStyle/>
                    <a:p>
                      <a:pPr marL="0" marR="0" algn="ctr">
                        <a:lnSpc>
                          <a:spcPct val="115000"/>
                        </a:lnSpc>
                        <a:spcBef>
                          <a:spcPts val="0"/>
                        </a:spcBef>
                        <a:spcAft>
                          <a:spcPts val="0"/>
                        </a:spcAft>
                      </a:pPr>
                      <a:r>
                        <a:rPr lang="en-US" sz="1400" dirty="0">
                          <a:effectLst/>
                        </a:rPr>
                        <a:t>+19 days</a:t>
                      </a:r>
                      <a:endParaRPr lang="en-US" sz="1400" dirty="0">
                        <a:effectLst/>
                        <a:latin typeface="Calibri"/>
                        <a:ea typeface="Calibri"/>
                        <a:cs typeface="Times New Roman"/>
                      </a:endParaRPr>
                    </a:p>
                  </a:txBody>
                  <a:tcPr marL="9525" marR="9525" marT="9525" marB="9525" anchor="ctr"/>
                </a:tc>
                <a:tc>
                  <a:txBody>
                    <a:bodyPr/>
                    <a:lstStyle/>
                    <a:p>
                      <a:pPr marL="0" marR="0" algn="ctr">
                        <a:lnSpc>
                          <a:spcPct val="115000"/>
                        </a:lnSpc>
                        <a:spcBef>
                          <a:spcPts val="0"/>
                        </a:spcBef>
                        <a:spcAft>
                          <a:spcPts val="0"/>
                        </a:spcAft>
                      </a:pPr>
                      <a:r>
                        <a:rPr lang="en-US" sz="1200" dirty="0">
                          <a:effectLst/>
                        </a:rPr>
                        <a:t>+11 to +30 days</a:t>
                      </a:r>
                      <a:endParaRPr lang="en-US" sz="1200" dirty="0">
                        <a:effectLst/>
                        <a:latin typeface="Calibri"/>
                        <a:ea typeface="Calibri"/>
                        <a:cs typeface="Times New Roman"/>
                      </a:endParaRPr>
                    </a:p>
                  </a:txBody>
                  <a:tcPr marL="9525" marR="9525" marT="9525" marB="9525" anchor="ctr"/>
                </a:tc>
                <a:extLst>
                  <a:ext uri="{0D108BD9-81ED-4DB2-BD59-A6C34878D82A}">
                    <a16:rowId xmlns:a16="http://schemas.microsoft.com/office/drawing/2014/main" val="10006"/>
                  </a:ext>
                </a:extLst>
              </a:tr>
            </a:tbl>
          </a:graphicData>
        </a:graphic>
      </p:graphicFrame>
      <p:sp>
        <p:nvSpPr>
          <p:cNvPr id="6" name="Rectangle 5"/>
          <p:cNvSpPr/>
          <p:nvPr/>
        </p:nvSpPr>
        <p:spPr>
          <a:xfrm>
            <a:off x="1763688" y="5626114"/>
            <a:ext cx="5201104" cy="646331"/>
          </a:xfrm>
          <a:prstGeom prst="rect">
            <a:avLst/>
          </a:prstGeom>
        </p:spPr>
        <p:txBody>
          <a:bodyPr wrap="none">
            <a:spAutoFit/>
          </a:bodyPr>
          <a:lstStyle/>
          <a:p>
            <a:pPr algn="ctr"/>
            <a:r>
              <a:rPr lang="en-US" dirty="0"/>
              <a:t>2012 Pacific Climate Impacts Consortium, Plan2Adapt</a:t>
            </a:r>
          </a:p>
          <a:p>
            <a:pPr algn="ctr"/>
            <a:r>
              <a:rPr lang="en-US" dirty="0"/>
              <a:t>http://www.plan2adapt.ca </a:t>
            </a:r>
          </a:p>
        </p:txBody>
      </p:sp>
      <p:sp>
        <p:nvSpPr>
          <p:cNvPr id="7" name="Title 1"/>
          <p:cNvSpPr>
            <a:spLocks noGrp="1"/>
          </p:cNvSpPr>
          <p:nvPr>
            <p:ph type="title"/>
          </p:nvPr>
        </p:nvSpPr>
        <p:spPr/>
        <p:txBody>
          <a:bodyPr>
            <a:normAutofit fontScale="90000"/>
          </a:bodyPr>
          <a:lstStyle/>
          <a:p>
            <a:r>
              <a:rPr lang="en-US" dirty="0"/>
              <a:t>BC’s climate future (2050)</a:t>
            </a:r>
            <a:br>
              <a:rPr lang="en-US" dirty="0"/>
            </a:br>
            <a:r>
              <a:rPr lang="en-US" dirty="0" err="1"/>
              <a:t>Omineca</a:t>
            </a:r>
            <a:endParaRPr lang="en-US" dirty="0"/>
          </a:p>
        </p:txBody>
      </p:sp>
    </p:spTree>
    <p:extLst>
      <p:ext uri="{BB962C8B-B14F-4D97-AF65-F5344CB8AC3E}">
        <p14:creationId xmlns:p14="http://schemas.microsoft.com/office/powerpoint/2010/main" val="14796358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Climate impact on vegetation management</a:t>
            </a:r>
          </a:p>
        </p:txBody>
      </p:sp>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844824"/>
            <a:ext cx="8468494" cy="2662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301444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675" y="404664"/>
            <a:ext cx="8229600" cy="648072"/>
          </a:xfrm>
        </p:spPr>
        <p:txBody>
          <a:bodyPr>
            <a:normAutofit fontScale="90000"/>
          </a:bodyPr>
          <a:lstStyle/>
          <a:p>
            <a:r>
              <a:rPr lang="en-US" dirty="0"/>
              <a:t>Future climate range</a:t>
            </a:r>
          </a:p>
        </p:txBody>
      </p:sp>
      <p:pic>
        <p:nvPicPr>
          <p:cNvPr id="43010" name="Picture 2" descr="http://www.plan2adapt.ca/wrapper?view_x=-123.150749997415&amp;baseline_expt=217&amp;expt_d=8&amp;seltab=0&amp;res=0&amp;md_pctile=0&amp;planners=1&amp;rt=1&amp;th=0&amp;r_name=&amp;expt=11&amp;no-region-vertices=1&amp;lang=0&amp;ts=8&amp;region=3&amp;toy_d=16&amp;p_email=&amp;oldts=8&amp;dpoint=&amp;spbpdata=0&amp;p_name=&amp;r_max=16&amp;pr=47&amp;op=0&amp;sptsdata=0&amp;spvardata=0&amp;var2=1&amp;oldres=0&amp;toy=16&amp;var=0&amp;fringe_size=0&amp;ts_d=8&amp;oldvar=0&amp;sset=280&amp;pctile=0&amp;grid=0&amp;oldexpt=11&amp;zoom=0&amp;suggest=&amp;bop=&amp;numdatdec=0&amp;oldregion=4&amp;oldpr=47&amp;update=&amp;r_min=-24&amp;plot_type=21&amp;ocean=1&amp;view_y=55.49465924016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715" y="1340768"/>
            <a:ext cx="4220307" cy="4572000"/>
          </a:xfrm>
          <a:prstGeom prst="rect">
            <a:avLst/>
          </a:prstGeom>
          <a:noFill/>
          <a:extLst>
            <a:ext uri="{909E8E84-426E-40DD-AFC4-6F175D3DCCD1}">
              <a14:hiddenFill xmlns:a14="http://schemas.microsoft.com/office/drawing/2010/main">
                <a:solidFill>
                  <a:srgbClr val="FFFFFF"/>
                </a:solidFill>
              </a14:hiddenFill>
            </a:ext>
          </a:extLst>
        </p:spPr>
      </p:pic>
      <p:pic>
        <p:nvPicPr>
          <p:cNvPr id="43014" name="Picture 6" descr="http://www.plan2adapt.ca/wrapper?view_x=-123.150749997415&amp;baseline_expt=217&amp;expt_d=8&amp;seltab=0&amp;res=0&amp;md_pctile=0&amp;planners=1&amp;rt=1&amp;th=0&amp;r_name=&amp;expt=11&amp;no-region-vertices=1&amp;lang=0&amp;ts=8&amp;region=3&amp;toy_d=16&amp;p_email=&amp;oldts=8&amp;dpoint=&amp;spbpdata=0&amp;p_name=&amp;r_max=30&amp;pr=47&amp;op=0&amp;sptsdata=0&amp;spvardata=0&amp;var2=1&amp;oldres=0&amp;toy=16&amp;var=1&amp;fringe_size=0&amp;ts_d=8&amp;oldvar=0&amp;sset=280&amp;pctile=0&amp;grid=0&amp;oldexpt=11&amp;zoom=0&amp;suggest=&amp;bop=&amp;numdatdec=0&amp;oldregion=4&amp;oldpr=47&amp;update=&amp;r_min=0&amp;plot_type=21&amp;ocean=1&amp;view_y=55.49465924016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0475" y="1340768"/>
            <a:ext cx="4220307" cy="4572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908470" y="6093296"/>
            <a:ext cx="5201104" cy="646331"/>
          </a:xfrm>
          <a:prstGeom prst="rect">
            <a:avLst/>
          </a:prstGeom>
        </p:spPr>
        <p:txBody>
          <a:bodyPr wrap="none">
            <a:spAutoFit/>
          </a:bodyPr>
          <a:lstStyle/>
          <a:p>
            <a:pPr algn="ctr"/>
            <a:r>
              <a:rPr lang="en-US" dirty="0"/>
              <a:t>2012 Pacific Climate Impacts Consortium, Plan2Adapt</a:t>
            </a:r>
          </a:p>
          <a:p>
            <a:pPr algn="ctr"/>
            <a:r>
              <a:rPr lang="en-US" dirty="0"/>
              <a:t>http://www.plan2adapt.ca </a:t>
            </a:r>
          </a:p>
        </p:txBody>
      </p:sp>
    </p:spTree>
    <p:extLst>
      <p:ext uri="{BB962C8B-B14F-4D97-AF65-F5344CB8AC3E}">
        <p14:creationId xmlns:p14="http://schemas.microsoft.com/office/powerpoint/2010/main" val="22775926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95536" y="1340768"/>
            <a:ext cx="4546848" cy="2736304"/>
          </a:xfrm>
        </p:spPr>
        <p:txBody>
          <a:bodyPr>
            <a:normAutofit lnSpcReduction="10000"/>
          </a:bodyPr>
          <a:lstStyle/>
          <a:p>
            <a:pPr marL="0" indent="0">
              <a:buNone/>
            </a:pPr>
            <a:r>
              <a:rPr lang="en-US" dirty="0"/>
              <a:t>The central interior is projected to have approximately the same  number of growing degree days in 2050s as Salmon Arm</a:t>
            </a:r>
          </a:p>
        </p:txBody>
      </p:sp>
      <p:sp>
        <p:nvSpPr>
          <p:cNvPr id="4" name="Rectangle 3"/>
          <p:cNvSpPr/>
          <p:nvPr/>
        </p:nvSpPr>
        <p:spPr>
          <a:xfrm>
            <a:off x="251520" y="5661248"/>
            <a:ext cx="8676456" cy="923330"/>
          </a:xfrm>
          <a:prstGeom prst="rect">
            <a:avLst/>
          </a:prstGeom>
        </p:spPr>
        <p:txBody>
          <a:bodyPr wrap="square">
            <a:spAutoFit/>
          </a:bodyPr>
          <a:lstStyle/>
          <a:p>
            <a:r>
              <a:rPr lang="en-US" dirty="0"/>
              <a:t>Dawson et al 2008</a:t>
            </a:r>
          </a:p>
          <a:p>
            <a:r>
              <a:rPr lang="en-US" dirty="0"/>
              <a:t>Preliminary analysis of climate change in the Cariboo-</a:t>
            </a:r>
            <a:r>
              <a:rPr lang="en-US" dirty="0" err="1"/>
              <a:t>Chilcotin</a:t>
            </a:r>
            <a:r>
              <a:rPr lang="en-US" dirty="0"/>
              <a:t> Area of British Columbia.</a:t>
            </a:r>
          </a:p>
          <a:p>
            <a:r>
              <a:rPr lang="en-US" dirty="0"/>
              <a:t>Pacific Climate Impacts Consortium</a:t>
            </a:r>
          </a:p>
        </p:txBody>
      </p:sp>
      <p:grpSp>
        <p:nvGrpSpPr>
          <p:cNvPr id="5" name="Group 4"/>
          <p:cNvGrpSpPr/>
          <p:nvPr/>
        </p:nvGrpSpPr>
        <p:grpSpPr>
          <a:xfrm>
            <a:off x="5270639" y="980728"/>
            <a:ext cx="3261201" cy="3350569"/>
            <a:chOff x="307253" y="1844824"/>
            <a:chExt cx="4173004" cy="359713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253" y="1844824"/>
              <a:ext cx="4173004" cy="3597130"/>
            </a:xfrm>
            <a:prstGeom prst="rect">
              <a:avLst/>
            </a:prstGeom>
          </p:spPr>
        </p:pic>
        <p:sp>
          <p:nvSpPr>
            <p:cNvPr id="8" name="Rectangle 7"/>
            <p:cNvSpPr/>
            <p:nvPr/>
          </p:nvSpPr>
          <p:spPr>
            <a:xfrm>
              <a:off x="3337560" y="2060848"/>
              <a:ext cx="1132393" cy="12241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545327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Vegetation management in the future</a:t>
            </a:r>
          </a:p>
        </p:txBody>
      </p:sp>
      <p:sp>
        <p:nvSpPr>
          <p:cNvPr id="3" name="Content Placeholder 2"/>
          <p:cNvSpPr>
            <a:spLocks noGrp="1"/>
          </p:cNvSpPr>
          <p:nvPr>
            <p:ph idx="1"/>
          </p:nvPr>
        </p:nvSpPr>
        <p:spPr>
          <a:xfrm>
            <a:off x="467544" y="1844824"/>
            <a:ext cx="8291264" cy="1512168"/>
          </a:xfrm>
        </p:spPr>
        <p:txBody>
          <a:bodyPr>
            <a:normAutofit fontScale="92500" lnSpcReduction="10000"/>
          </a:bodyPr>
          <a:lstStyle/>
          <a:p>
            <a:r>
              <a:rPr lang="en-US" dirty="0"/>
              <a:t>Is this a challenge?</a:t>
            </a:r>
          </a:p>
          <a:p>
            <a:r>
              <a:rPr lang="en-US" dirty="0"/>
              <a:t>Can we evaluate how the system respond?</a:t>
            </a:r>
          </a:p>
          <a:p>
            <a:r>
              <a:rPr lang="en-US" dirty="0"/>
              <a:t>Can we evaluate when the system will respond?</a:t>
            </a:r>
          </a:p>
          <a:p>
            <a:endParaRPr lang="en-US" dirty="0"/>
          </a:p>
        </p:txBody>
      </p:sp>
      <p:sp>
        <p:nvSpPr>
          <p:cNvPr id="4" name="TextBox 3"/>
          <p:cNvSpPr txBox="1"/>
          <p:nvPr/>
        </p:nvSpPr>
        <p:spPr>
          <a:xfrm>
            <a:off x="3563888" y="4045909"/>
            <a:ext cx="2596865" cy="646331"/>
          </a:xfrm>
          <a:prstGeom prst="rect">
            <a:avLst/>
          </a:prstGeom>
          <a:noFill/>
        </p:spPr>
        <p:txBody>
          <a:bodyPr wrap="none" rtlCol="0">
            <a:spAutoFit/>
          </a:bodyPr>
          <a:lstStyle/>
          <a:p>
            <a:r>
              <a:rPr lang="en-US" sz="3600" dirty="0"/>
              <a:t>Uncertainty?</a:t>
            </a:r>
          </a:p>
        </p:txBody>
      </p:sp>
    </p:spTree>
    <p:extLst>
      <p:ext uri="{BB962C8B-B14F-4D97-AF65-F5344CB8AC3E}">
        <p14:creationId xmlns:p14="http://schemas.microsoft.com/office/powerpoint/2010/main" val="1317611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3697</TotalTime>
  <Words>1712</Words>
  <Application>Microsoft Office PowerPoint</Application>
  <PresentationFormat>On-screen Show (4:3)</PresentationFormat>
  <Paragraphs>337</Paragraphs>
  <Slides>47</Slides>
  <Notes>19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47</vt:i4>
      </vt:variant>
    </vt:vector>
  </HeadingPairs>
  <TitlesOfParts>
    <vt:vector size="53" baseType="lpstr">
      <vt:lpstr>ＭＳ Ｐゴシック</vt:lpstr>
      <vt:lpstr>Arial</vt:lpstr>
      <vt:lpstr>Calibri</vt:lpstr>
      <vt:lpstr>Times</vt:lpstr>
      <vt:lpstr>Times New Roman</vt:lpstr>
      <vt:lpstr>Office Theme</vt:lpstr>
      <vt:lpstr>Vegetation dynamics and vegetation management under uncertain climate futures:   Where and when are changes most likely to occur?</vt:lpstr>
      <vt:lpstr>PowerPoint Presentation</vt:lpstr>
      <vt:lpstr>Vegetation management under climate uncertainty</vt:lpstr>
      <vt:lpstr>Future climate</vt:lpstr>
      <vt:lpstr>BC’s climate future (2050) Omineca</vt:lpstr>
      <vt:lpstr>Climate impact on vegetation management</vt:lpstr>
      <vt:lpstr>Future climate range</vt:lpstr>
      <vt:lpstr>PowerPoint Presentation</vt:lpstr>
      <vt:lpstr>Vegetation management in the future</vt:lpstr>
      <vt:lpstr>Management uncertainty</vt:lpstr>
      <vt:lpstr>Vegetation changes under future climates</vt:lpstr>
      <vt:lpstr>Evaluating along elevation gradients</vt:lpstr>
      <vt:lpstr>Where?</vt:lpstr>
      <vt:lpstr>Climate sensitivity?</vt:lpstr>
      <vt:lpstr>Saas valley</vt:lpstr>
      <vt:lpstr>Drivers of vegetation dynamics</vt:lpstr>
      <vt:lpstr>Dynamic vegetation models</vt:lpstr>
      <vt:lpstr>Landscape model</vt:lpstr>
      <vt:lpstr>Climate impacts on forest dynamics</vt:lpstr>
      <vt:lpstr>Climate impact on forest composition</vt:lpstr>
      <vt:lpstr>Where is important</vt:lpstr>
      <vt:lpstr>Downscaling climate data</vt:lpstr>
      <vt:lpstr>When?</vt:lpstr>
      <vt:lpstr>When?</vt:lpstr>
      <vt:lpstr>PowerPoint Presentation</vt:lpstr>
      <vt:lpstr>PowerPoint Presentation</vt:lpstr>
      <vt:lpstr>What?</vt:lpstr>
      <vt:lpstr>Climate sensitivity?</vt:lpstr>
      <vt:lpstr>Carbon</vt:lpstr>
      <vt:lpstr>Potential forest productivity (timber)</vt:lpstr>
      <vt:lpstr>What</vt:lpstr>
      <vt:lpstr>How?</vt:lpstr>
      <vt:lpstr>PowerPoint Presentation</vt:lpstr>
      <vt:lpstr>PowerPoint Presentation</vt:lpstr>
      <vt:lpstr>PowerPoint Presentation</vt:lpstr>
      <vt:lpstr>Projected land  use changes (A1B, 2080)</vt:lpstr>
      <vt:lpstr>Forest ecosystem service impacts (2080)</vt:lpstr>
      <vt:lpstr>Climate and disturbances</vt:lpstr>
      <vt:lpstr>Separating direct and indirect effects of climate change</vt:lpstr>
      <vt:lpstr>PowerPoint Presentation</vt:lpstr>
      <vt:lpstr>Future vegetation management?</vt:lpstr>
      <vt:lpstr>Rules of thumb</vt:lpstr>
      <vt:lpstr>Rules of thumb</vt:lpstr>
      <vt:lpstr>Rules of thumb</vt:lpstr>
      <vt:lpstr>Rules of thumb</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Che</dc:creator>
  <cp:lastModifiedBy>Che Elkin</cp:lastModifiedBy>
  <cp:revision>998</cp:revision>
  <cp:lastPrinted>2013-02-25T16:23:04Z</cp:lastPrinted>
  <dcterms:created xsi:type="dcterms:W3CDTF">2012-07-16T14:27:20Z</dcterms:created>
  <dcterms:modified xsi:type="dcterms:W3CDTF">2016-11-09T07:12:52Z</dcterms:modified>
</cp:coreProperties>
</file>