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4"/>
  </p:sldMasterIdLst>
  <p:notesMasterIdLst>
    <p:notesMasterId r:id="rId23"/>
  </p:notesMasterIdLst>
  <p:sldIdLst>
    <p:sldId id="257" r:id="rId5"/>
    <p:sldId id="256" r:id="rId6"/>
    <p:sldId id="269" r:id="rId7"/>
    <p:sldId id="282" r:id="rId8"/>
    <p:sldId id="283" r:id="rId9"/>
    <p:sldId id="270" r:id="rId10"/>
    <p:sldId id="290" r:id="rId11"/>
    <p:sldId id="285" r:id="rId12"/>
    <p:sldId id="284" r:id="rId13"/>
    <p:sldId id="288" r:id="rId14"/>
    <p:sldId id="289" r:id="rId15"/>
    <p:sldId id="291" r:id="rId16"/>
    <p:sldId id="276" r:id="rId17"/>
    <p:sldId id="286" r:id="rId18"/>
    <p:sldId id="277" r:id="rId19"/>
    <p:sldId id="281" r:id="rId20"/>
    <p:sldId id="266" r:id="rId21"/>
    <p:sldId id="278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DC6716-C735-4F35-E3CB-F5616C28413D}" name="Nadine McCosker" initials="NM" userId="S::learning@bcinvasives.ca::0ef9aaf9-f85b-4486-9e50-4140c4687d4c" providerId="AD"/>
  <p188:author id="{BA0A099F-D765-2A0A-3E07-0B19F9D68199}" name="Gail Wallin" initials="GW" userId="S::gwallin@bcinvasives.ca::7a8b63f5-2cfd-4456-ae38-4748733830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  <a:srgbClr val="FFFFFF"/>
    <a:srgbClr val="CC0000"/>
    <a:srgbClr val="E48D16"/>
    <a:srgbClr val="F2900E"/>
    <a:srgbClr val="FBEC7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4B16A-5F5A-634A-A8B3-FDC739CB643F}" v="2" dt="2023-03-22T04:46:47.896"/>
    <p1510:client id="{583417CE-1C9F-D512-8EA5-B331E32D24E2}" v="4" dt="2023-03-22T18:16:17.718"/>
    <p1510:client id="{6314361D-51C0-301A-9BA8-C764D0CE4824}" v="8" dt="2023-03-22T15:54:23.227"/>
    <p1510:client id="{9D34B5A7-DF81-4D59-A1D8-88C88D72EE02}" v="19" dt="2023-03-21T21:05:37.106"/>
    <p1510:client id="{D47FFB00-2164-457E-BE47-8C6DB4D4B70B}" v="585" dt="2023-03-21T00:21:44.698"/>
    <p1510:client id="{F49DCD17-D74C-3F11-1F94-4305812687FB}" v="11" dt="2023-03-22T20:11:49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3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EED9-565A-4352-AECD-DF4CBEAF8E47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FEAF-C5E9-4F06-9957-0878BD7794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53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FEAF-C5E9-4F06-9957-0878BD7794F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80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FEAF-C5E9-4F06-9957-0878BD7794F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40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FEAF-C5E9-4F06-9957-0878BD7794F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463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Spell out DRIPA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FEAF-C5E9-4F06-9957-0878BD7794F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32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FEAF-C5E9-4F06-9957-0878BD7794F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110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FEAF-C5E9-4F06-9957-0878BD7794F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62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FEAF-C5E9-4F06-9957-0878BD7794F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07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FEAF-C5E9-4F06-9957-0878BD7794F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30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9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3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7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3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36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39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99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0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2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18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35F696-7088-45BA-87D8-A0D3B49A6EF5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2F13A69-DC59-4258-8AB9-3741580E8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5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walkem@bcinvasives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cbc.sharepoint.com/:p:/r/communications/Shared%20Documents/15.%20ISCBC%20Presentations/2022/Strategy%20Workshop%20Presentation%20D%20Walkem.pptx?d=wf0c461ca5c484255ad32c31c4bcacc5b&amp;csf=1&amp;web=1&amp;e=BS8Isq" TargetMode="External"/><Relationship Id="rId5" Type="http://schemas.openxmlformats.org/officeDocument/2006/relationships/hyperlink" Target="https://bcinvasives.ca/wp-content/uploads/2021/01/ISCBC-IndigenousToolkit-180410-WEB.pdf" TargetMode="External"/><Relationship Id="rId4" Type="http://schemas.openxmlformats.org/officeDocument/2006/relationships/hyperlink" Target="https://bcinvasives.ca/wp-content/uploads/2021/01/Indigenous_Communities_Fact_Sheet-WEB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27287C-7435-4E49-9E42-64BD3EBC3315}"/>
              </a:ext>
            </a:extLst>
          </p:cNvPr>
          <p:cNvSpPr txBox="1"/>
          <p:nvPr/>
        </p:nvSpPr>
        <p:spPr>
          <a:xfrm>
            <a:off x="3548527" y="4711333"/>
            <a:ext cx="9256566" cy="2350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en-US" sz="2400" dirty="0">
                <a:latin typeface="Source Sans Pro" panose="020B0503030403020204" pitchFamily="34" charset="0"/>
                <a:cs typeface="Arial" panose="020B0604020202020204" pitchFamily="34" charset="0"/>
              </a:rPr>
              <a:t>November 8</a:t>
            </a:r>
            <a:r>
              <a:rPr lang="en-US" sz="2400" b="0" i="0" dirty="0"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, 2023, by David Walkem, MBA, </a:t>
            </a:r>
            <a:r>
              <a:rPr lang="en-US" sz="2400" b="0" i="0" dirty="0" err="1"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BScF</a:t>
            </a:r>
            <a:r>
              <a:rPr lang="en-US" sz="2400" b="0" i="0" dirty="0"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, RPF (Ret)</a:t>
            </a:r>
          </a:p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en-US" sz="2400" dirty="0">
                <a:latin typeface="Source Sans Pro" panose="020B0503030403020204" pitchFamily="34" charset="0"/>
                <a:cs typeface="Arial" panose="020B0604020202020204" pitchFamily="34" charset="0"/>
              </a:rPr>
              <a:t>Sr </a:t>
            </a:r>
            <a:r>
              <a:rPr lang="en-US" sz="2400" dirty="0" err="1">
                <a:latin typeface="Source Sans Pro" panose="020B0503030403020204" pitchFamily="34" charset="0"/>
                <a:cs typeface="Arial" panose="020B0604020202020204" pitchFamily="34" charset="0"/>
              </a:rPr>
              <a:t>Mgr</a:t>
            </a:r>
            <a:r>
              <a:rPr lang="en-US" sz="2400" dirty="0">
                <a:latin typeface="Source Sans Pro" panose="020B0503030403020204" pitchFamily="34" charset="0"/>
                <a:cs typeface="Arial" panose="020B0604020202020204" pitchFamily="34" charset="0"/>
              </a:rPr>
              <a:t> Strategic Relationships, the Invasive Species Council of BC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D70C3-A27E-490A-A8F2-13F509E6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527" y="2146666"/>
            <a:ext cx="8257394" cy="2564667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i="0" dirty="0">
                <a:solidFill>
                  <a:schemeClr val="tx1"/>
                </a:solidFill>
                <a:effectLst/>
                <a:latin typeface="Source Sans Pro"/>
                <a:ea typeface="Source Sans Pro"/>
              </a:rPr>
              <a:t>An Indigenous Perspective on Managing Invasive Species</a:t>
            </a:r>
            <a:br>
              <a:rPr lang="en-US" sz="2400" b="1" i="0" dirty="0">
                <a:effectLst/>
                <a:latin typeface="Almaden Sans"/>
              </a:rPr>
            </a:br>
            <a:br>
              <a:rPr lang="en-US" sz="2400" b="1" i="0" dirty="0">
                <a:effectLst/>
                <a:latin typeface="Almaden Sans"/>
              </a:rPr>
            </a:br>
            <a:r>
              <a:rPr lang="en-US" sz="2400" i="1" dirty="0">
                <a:solidFill>
                  <a:schemeClr val="tx1"/>
                </a:solidFill>
                <a:latin typeface="Source Sans Pro"/>
                <a:ea typeface="Source Sans Pro"/>
              </a:rPr>
              <a:t>Integrated Vegetation Management Association of BC</a:t>
            </a:r>
            <a:br>
              <a:rPr lang="en-US" sz="2400" i="1" dirty="0">
                <a:solidFill>
                  <a:schemeClr val="tx1"/>
                </a:solidFill>
                <a:latin typeface="Source Sans Pro"/>
                <a:ea typeface="Source Sans Pro"/>
              </a:rPr>
            </a:br>
            <a:r>
              <a:rPr lang="en-US" sz="2400" i="1" dirty="0">
                <a:solidFill>
                  <a:schemeClr val="tx1"/>
                </a:solidFill>
                <a:latin typeface="Source Sans Pro"/>
                <a:ea typeface="Source Sans Pro"/>
              </a:rPr>
              <a:t>2023 Biennial Forum, Sun Peaks</a:t>
            </a:r>
            <a:br>
              <a:rPr lang="en-US" sz="2400" b="1" i="0" dirty="0">
                <a:effectLst/>
                <a:latin typeface="Almaden Sans"/>
              </a:rPr>
            </a:br>
            <a:endParaRPr lang="en-US" sz="2400" i="1" dirty="0">
              <a:solidFill>
                <a:schemeClr val="tx1"/>
              </a:solidFill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371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1C7A-53C3-47AF-BC86-BD616AC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9721" cy="4601183"/>
          </a:xfrm>
        </p:spPr>
        <p:txBody>
          <a:bodyPr/>
          <a:lstStyle/>
          <a:p>
            <a:r>
              <a:rPr lang="en-CA" b="1">
                <a:latin typeface="Source Sans Pro" panose="020B0503030403020204" pitchFamily="34" charset="0"/>
              </a:rPr>
              <a:t>Why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4D1B0-C92B-49EE-9976-301A3840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808" y="798849"/>
            <a:ext cx="8271112" cy="613027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26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Declaration on the Rights of Indigenous Peoples Act 2019 and Action Plan 2022 – 2027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</a:rPr>
              <a:t> “ ..Indigenous Peoples have meaningful and sufficient access to abundant and healthy traditional 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</a:rPr>
              <a:t>foods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</a:rPr>
              <a:t>" </a:t>
            </a:r>
            <a:endParaRPr lang="en-US" sz="2400" dirty="0">
              <a:solidFill>
                <a:schemeClr val="tx1"/>
              </a:solidFill>
              <a:latin typeface="Source Sans Pro" panose="020B0503030403020204" pitchFamily="34" charset="0"/>
              <a:ea typeface="Source Sans Pro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CA" sz="2400" u="sng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Theme 1 – Self Determination and Inherent Right of Self-Government</a:t>
            </a:r>
            <a:endParaRPr lang="en-US" sz="2400" u="sng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1.2 Shift from short-term transactional arrangements to </a:t>
            </a:r>
            <a:b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co-development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of long-term agreements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400" u="sng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Theme 2 - Title and Rights of Indigenous Peoples </a:t>
            </a:r>
            <a:endParaRPr lang="en-US" sz="2400" u="sng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2.6 Co-develop strategic-level policies, programs and initiatives to advance collaborative stewardship of the environment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2.8 Collaborate with Indigenous partners on issues related to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conservation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biodiversity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in B.C</a:t>
            </a:r>
          </a:p>
          <a:p>
            <a:pPr>
              <a:spcAft>
                <a:spcPts val="1200"/>
              </a:spcAft>
            </a:pPr>
            <a:endParaRPr lang="en-CA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997DA-506B-4351-90F9-595FC697B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48" y="864108"/>
            <a:ext cx="783505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Source Sans Pro" panose="020B0503030403020204" pitchFamily="34" charset="0"/>
              </a:rPr>
              <a:t>Minister Mandate letters “ creating opportunities for Indigenous peoples to be full partners in our economies…”</a:t>
            </a:r>
          </a:p>
          <a:p>
            <a:pPr marL="0" indent="0">
              <a:buNone/>
            </a:pPr>
            <a:endParaRPr lang="en-US" sz="280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Source Sans Pro" panose="020B0503030403020204" pitchFamily="34" charset="0"/>
              </a:rPr>
              <a:t>Provincial plans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 Together for Wildlife, Climate Change, </a:t>
            </a:r>
            <a:r>
              <a:rPr lang="en-US" sz="2400" err="1">
                <a:solidFill>
                  <a:schemeClr val="tx1"/>
                </a:solidFill>
                <a:latin typeface="Source Sans Pro" panose="020B0503030403020204" pitchFamily="34" charset="0"/>
              </a:rPr>
              <a:t>etc</a:t>
            </a:r>
            <a:endParaRPr lang="en-US" sz="240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 Interface Fire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 Fire Strategy </a:t>
            </a:r>
          </a:p>
          <a:p>
            <a:endParaRPr lang="en-CA" sz="280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156002-63EC-6E1C-9066-85C5C558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9721" cy="4601183"/>
          </a:xfrm>
        </p:spPr>
        <p:txBody>
          <a:bodyPr/>
          <a:lstStyle/>
          <a:p>
            <a:r>
              <a:rPr lang="en-CA" b="1">
                <a:latin typeface="Source Sans Pro" panose="020B0503030403020204" pitchFamily="34" charset="0"/>
              </a:rPr>
              <a:t>Why Engage</a:t>
            </a:r>
          </a:p>
        </p:txBody>
      </p:sp>
    </p:spTree>
    <p:extLst>
      <p:ext uri="{BB962C8B-B14F-4D97-AF65-F5344CB8AC3E}">
        <p14:creationId xmlns:p14="http://schemas.microsoft.com/office/powerpoint/2010/main" val="2955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E318-3EFC-1657-9F42-7B5DB8865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188" y="650240"/>
            <a:ext cx="8566572" cy="6035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Principles identified by </a:t>
            </a:r>
            <a:r>
              <a:rPr lang="en-CA" sz="24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Paul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CA" sz="24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Robitaille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 in Keynote address BC Invasive Species Council Annual forum February 2023 to improve Success in engaging with Indigenous Peoples:  </a:t>
            </a:r>
          </a:p>
          <a:p>
            <a:pPr marL="0" indent="0">
              <a:buNone/>
            </a:pPr>
            <a:r>
              <a:rPr lang="en-CA" sz="2400" b="1" dirty="0">
                <a:solidFill>
                  <a:schemeClr val="tx1"/>
                </a:solidFill>
                <a:effectLst/>
                <a:latin typeface="Source Sans Pro"/>
                <a:ea typeface="Times New Roman" panose="02020603050405020304" pitchFamily="18" charset="0"/>
              </a:rPr>
              <a:t>#1 Respect Indigenous Peoples </a:t>
            </a:r>
            <a:r>
              <a:rPr lang="en-CA" sz="2400" b="1" dirty="0">
                <a:solidFill>
                  <a:srgbClr val="40BAD2"/>
                </a:solidFill>
                <a:effectLst/>
                <a:latin typeface="Source Sans Pro"/>
                <a:ea typeface="Times New Roman" panose="02020603050405020304" pitchFamily="18" charset="0"/>
              </a:rPr>
              <a:t>RIGHTS </a:t>
            </a:r>
            <a:br>
              <a:rPr lang="en-CA" sz="2400" b="1" dirty="0">
                <a:latin typeface="Source Sans Pro" panose="020B0503030403020204" pitchFamily="34" charset="0"/>
                <a:ea typeface="Times New Roman" panose="02020603050405020304" pitchFamily="18" charset="0"/>
              </a:rPr>
            </a:br>
            <a:r>
              <a:rPr lang="en-CA" sz="2400" b="1" dirty="0">
                <a:solidFill>
                  <a:schemeClr val="tx1"/>
                </a:solidFill>
                <a:latin typeface="Source Sans Pro"/>
                <a:ea typeface="Times New Roman" panose="02020603050405020304" pitchFamily="18" charset="0"/>
              </a:rPr>
              <a:t>	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/>
                <a:ea typeface="Times New Roman" panose="02020603050405020304" pitchFamily="18" charset="0"/>
              </a:rPr>
              <a:t>Acknowledge Indigenous Peoples as </a:t>
            </a:r>
            <a:r>
              <a:rPr lang="en-CA" sz="2400" dirty="0">
                <a:solidFill>
                  <a:schemeClr val="tx1"/>
                </a:solidFill>
                <a:latin typeface="Source Sans Pro"/>
                <a:ea typeface="Times New Roman" panose="02020603050405020304" pitchFamily="18" charset="0"/>
              </a:rPr>
              <a:t>Rights-holders</a:t>
            </a:r>
            <a:endParaRPr lang="en-US" sz="2400" b="1" i="0" u="none" strike="noStrike" dirty="0">
              <a:solidFill>
                <a:schemeClr val="tx1"/>
              </a:solidFill>
              <a:effectLst/>
              <a:latin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#2 </a:t>
            </a:r>
            <a:r>
              <a:rPr lang="en-CA" sz="24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Respect Indigenous Peoples </a:t>
            </a:r>
            <a:r>
              <a:rPr lang="en-US" sz="2400" b="1" i="0" dirty="0">
                <a:solidFill>
                  <a:srgbClr val="40BAD2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SOVEREIGNTY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Co-develop priorities,  programs and processes</a:t>
            </a:r>
            <a:endParaRPr lang="en-US" sz="2400" u="none" strike="noStrike" dirty="0">
              <a:solidFill>
                <a:schemeClr val="tx1"/>
              </a:solidFill>
              <a:latin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#3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Respect Indigenous Peoples </a:t>
            </a:r>
            <a:r>
              <a:rPr lang="en-US" sz="2400" b="1" i="0" u="none" strike="noStrike" dirty="0">
                <a:solidFill>
                  <a:srgbClr val="40BAD2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GOVERNANCE</a:t>
            </a:r>
            <a:r>
              <a:rPr lang="en-US" sz="2400" b="0" i="0" dirty="0">
                <a:solidFill>
                  <a:srgbClr val="40BAD2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​ </a:t>
            </a:r>
            <a:br>
              <a:rPr lang="en-US" sz="24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24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Do your homework &amp; ask questions</a:t>
            </a:r>
            <a:endParaRPr lang="en-US" sz="2400" b="0" i="0" dirty="0">
              <a:solidFill>
                <a:schemeClr val="tx1"/>
              </a:solidFill>
              <a:effectLst/>
              <a:latin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#4 </a:t>
            </a:r>
            <a:r>
              <a:rPr lang="en-CA" sz="24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Respect Indigenous Peoples </a:t>
            </a:r>
            <a:r>
              <a:rPr lang="en-US" sz="2400" b="1" i="0" dirty="0">
                <a:solidFill>
                  <a:srgbClr val="40BAD2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LAWS </a:t>
            </a:r>
            <a:r>
              <a:rPr lang="en-US" sz="2400" b="0" i="0" dirty="0">
                <a:solidFill>
                  <a:srgbClr val="40BAD2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​</a:t>
            </a:r>
            <a:b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A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sk what their law says about…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​</a:t>
            </a:r>
            <a:endParaRPr lang="en-US" sz="2400" b="1" i="0" u="none" strike="noStrike" dirty="0">
              <a:solidFill>
                <a:schemeClr val="tx1"/>
              </a:solidFill>
              <a:effectLst/>
              <a:latin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Source Sans Pro"/>
                <a:ea typeface="Source Sans Pro"/>
                <a:cs typeface="Arial"/>
              </a:rPr>
              <a:t>#5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ource Sans Pro"/>
                <a:ea typeface="Source Sans Pro"/>
                <a:cs typeface="Arial"/>
              </a:rPr>
              <a:t>​</a:t>
            </a: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Source Sans Pro"/>
                <a:ea typeface="Source Sans Pro"/>
                <a:cs typeface="Arial"/>
              </a:rPr>
              <a:t> </a:t>
            </a:r>
            <a:r>
              <a:rPr lang="en-CA" sz="2400" b="1" dirty="0">
                <a:solidFill>
                  <a:schemeClr val="tx1"/>
                </a:solidFill>
                <a:effectLst/>
                <a:latin typeface="Source Sans Pro"/>
                <a:ea typeface="Times New Roman" panose="02020603050405020304" pitchFamily="18" charset="0"/>
              </a:rPr>
              <a:t>Respect Indigenous Peoples </a:t>
            </a:r>
            <a:r>
              <a:rPr lang="en-US" sz="2400" b="1" dirty="0">
                <a:solidFill>
                  <a:srgbClr val="40BAD2"/>
                </a:solidFill>
                <a:latin typeface="Source Sans Pro"/>
                <a:ea typeface="Source Sans Pro"/>
                <a:cs typeface="Arial"/>
              </a:rPr>
              <a:t>KNOWLEDGE</a:t>
            </a:r>
            <a:r>
              <a:rPr lang="en-US" sz="2400" b="0" i="0" dirty="0">
                <a:solidFill>
                  <a:srgbClr val="40BAD2"/>
                </a:solidFill>
                <a:effectLst/>
                <a:latin typeface="Source Sans Pro"/>
                <a:ea typeface="Source Sans Pro"/>
                <a:cs typeface="Arial"/>
              </a:rPr>
              <a:t>​</a:t>
            </a:r>
            <a:br>
              <a:rPr lang="en-US" sz="2400" b="0" i="0" dirty="0"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2400" b="0" i="0" dirty="0">
                <a:solidFill>
                  <a:schemeClr val="tx1"/>
                </a:solidFill>
                <a:effectLst/>
                <a:latin typeface="Source Sans Pro"/>
                <a:ea typeface="Source Sans Pro"/>
                <a:cs typeface="Arial"/>
              </a:rPr>
              <a:t>	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Source Sans Pro"/>
                <a:ea typeface="Source Sans Pro"/>
                <a:cs typeface="Arial"/>
              </a:rPr>
              <a:t>Invest in OCAP training</a:t>
            </a:r>
            <a:endParaRPr lang="en-US" sz="2400" b="0" i="0" dirty="0">
              <a:solidFill>
                <a:schemeClr val="tx1"/>
              </a:solidFill>
              <a:effectLst/>
              <a:latin typeface="Source Sans Pro"/>
              <a:ea typeface="Source Sans Pro"/>
              <a:cs typeface="Arial"/>
            </a:endParaRPr>
          </a:p>
          <a:p>
            <a:pPr marL="0" indent="0">
              <a:buNone/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#6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CA" sz="24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Respect Indigenous Peoples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40BAD2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TIME</a:t>
            </a:r>
            <a:br>
              <a:rPr lang="en-US" sz="2400" b="1" u="none" strike="noStrike" dirty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2400" b="1" u="none" strike="noStrike" dirty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	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Practice radical transparency!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rPr>
              <a:t>​</a:t>
            </a:r>
            <a:endParaRPr lang="en-CA" sz="2400" dirty="0">
              <a:solidFill>
                <a:schemeClr val="tx1"/>
              </a:solidFill>
              <a:latin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C1D69A-3911-130B-3E83-82150F07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1123837"/>
            <a:ext cx="3200399" cy="4601183"/>
          </a:xfrm>
        </p:spPr>
        <p:txBody>
          <a:bodyPr/>
          <a:lstStyle/>
          <a:p>
            <a:r>
              <a:rPr lang="en-CA" b="1">
                <a:latin typeface="Source Sans Pro" panose="020B0503030403020204" pitchFamily="34" charset="0"/>
              </a:rPr>
              <a:t>How to Engage</a:t>
            </a:r>
          </a:p>
        </p:txBody>
      </p:sp>
    </p:spTree>
    <p:extLst>
      <p:ext uri="{BB962C8B-B14F-4D97-AF65-F5344CB8AC3E}">
        <p14:creationId xmlns:p14="http://schemas.microsoft.com/office/powerpoint/2010/main" val="32274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653BA77-3E38-43F0-8E8D-E157A206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639" y="1063770"/>
            <a:ext cx="7971040" cy="47213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00100" indent="-5143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Ensure government to government partnerships </a:t>
            </a:r>
            <a:r>
              <a:rPr lang="en-CA" sz="24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from policy development and management decision making to on the ground implementation actions</a:t>
            </a:r>
            <a:endParaRPr lang="en-US" sz="240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800100" indent="-5143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Review current plans (such as EDRR)- where is Indigenous engagement?</a:t>
            </a:r>
          </a:p>
          <a:p>
            <a:pPr marL="800100" indent="-5143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Provide Indigenous History and Cultural Education at all levels of the organization and/or public service decision making levels</a:t>
            </a:r>
          </a:p>
          <a:p>
            <a:pPr marL="800100" indent="-5143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CA" sz="24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Establish space on any Working Group for Indigenous participation</a:t>
            </a:r>
            <a:endParaRPr lang="en-US" sz="240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0ED96C-9889-7DFF-0B21-256D488C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1123837"/>
            <a:ext cx="3200399" cy="4601183"/>
          </a:xfrm>
        </p:spPr>
        <p:txBody>
          <a:bodyPr/>
          <a:lstStyle/>
          <a:p>
            <a:r>
              <a:rPr lang="en-CA" b="1">
                <a:latin typeface="Source Sans Pro" panose="020B0503030403020204" pitchFamily="34" charset="0"/>
              </a:rPr>
              <a:t>How to Engage</a:t>
            </a:r>
          </a:p>
        </p:txBody>
      </p:sp>
    </p:spTree>
    <p:extLst>
      <p:ext uri="{BB962C8B-B14F-4D97-AF65-F5344CB8AC3E}">
        <p14:creationId xmlns:p14="http://schemas.microsoft.com/office/powerpoint/2010/main" val="23036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C38A9-27BD-4067-92D5-D23796978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323" y="753228"/>
            <a:ext cx="7892356" cy="5515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40BAD2"/>
                </a:solidFill>
                <a:latin typeface="Source Sans Pro" panose="020B0503030403020204" pitchFamily="34" charset="0"/>
              </a:rPr>
              <a:t>1. </a:t>
            </a: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Improve Leadership and Collaboration with Indigenous People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  <a:latin typeface="Source Sans Pro" panose="020B0503030403020204" pitchFamily="34" charset="0"/>
              </a:rPr>
              <a:t> Where have Indigenous organizations been involved in policy frameworks?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  <a:latin typeface="Source Sans Pro" panose="020B0503030403020204" pitchFamily="34" charset="0"/>
              </a:rPr>
              <a:t> How have policy and decision-making frameworks involved Indigenous organizations?</a:t>
            </a:r>
            <a:endParaRPr lang="en-US" sz="240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40BAD2"/>
                </a:solidFill>
                <a:latin typeface="Source Sans Pro" panose="020B0503030403020204" pitchFamily="34" charset="0"/>
              </a:rPr>
              <a:t>2. </a:t>
            </a: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Expand field operations to include Collaboration with Indigenous People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  <a:latin typeface="Source Sans Pro" panose="020B0503030403020204" pitchFamily="34" charset="0"/>
              </a:rPr>
              <a:t> What Indigenous input is sought on priority invasive species?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  <a:latin typeface="Source Sans Pro" panose="020B0503030403020204" pitchFamily="34" charset="0"/>
              </a:rPr>
              <a:t> How are Indigenous people involved in plans before implementation?</a:t>
            </a:r>
            <a:endParaRPr lang="en-US" sz="240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40BAD2"/>
                </a:solidFill>
                <a:latin typeface="Source Sans Pro" panose="020B0503030403020204" pitchFamily="34" charset="0"/>
              </a:rPr>
              <a:t>3. </a:t>
            </a: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Build partnerships and communicate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  <a:latin typeface="Source Sans Pro" panose="020B0503030403020204" pitchFamily="34" charset="0"/>
              </a:rPr>
              <a:t> How are you engaging Indigenous people in planning and priorities?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  <a:latin typeface="Source Sans Pro" panose="020B0503030403020204" pitchFamily="34" charset="0"/>
              </a:rPr>
              <a:t> How are you prioritizing partnerships for planning and operations? </a:t>
            </a:r>
            <a:endParaRPr lang="en-CA" sz="200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FFC5A5-3836-1206-F184-DBE2E29F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1123837"/>
            <a:ext cx="3200399" cy="4601183"/>
          </a:xfrm>
        </p:spPr>
        <p:txBody>
          <a:bodyPr/>
          <a:lstStyle/>
          <a:p>
            <a:r>
              <a:rPr lang="en-CA" b="1">
                <a:latin typeface="Source Sans Pro" panose="020B0503030403020204" pitchFamily="34" charset="0"/>
              </a:rPr>
              <a:t>How to Engage</a:t>
            </a:r>
          </a:p>
        </p:txBody>
      </p:sp>
    </p:spTree>
    <p:extLst>
      <p:ext uri="{BB962C8B-B14F-4D97-AF65-F5344CB8AC3E}">
        <p14:creationId xmlns:p14="http://schemas.microsoft.com/office/powerpoint/2010/main" val="38109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F39487-B9F9-4296-B84A-2FF7792E56B3}"/>
              </a:ext>
            </a:extLst>
          </p:cNvPr>
          <p:cNvSpPr txBox="1"/>
          <p:nvPr/>
        </p:nvSpPr>
        <p:spPr>
          <a:xfrm>
            <a:off x="77752" y="1860697"/>
            <a:ext cx="3350304" cy="313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Source Sans Pro" panose="020B0503030403020204" pitchFamily="34" charset="0"/>
                <a:ea typeface="+mj-ea"/>
                <a:cs typeface="+mj-cs"/>
              </a:rPr>
              <a:t>Considerations for the Scope of Indigenous Engagement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653BA77-3E38-43F0-8E8D-E157A206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056" y="761999"/>
            <a:ext cx="8022264" cy="53339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457200">
              <a:spcAft>
                <a:spcPts val="2400"/>
              </a:spcAft>
              <a:buFont typeface="+mj-lt"/>
              <a:buAutoNum type="alphaLcPeriod"/>
            </a:pPr>
            <a:r>
              <a:rPr lang="en-CA" sz="24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Involve Indigenous participation at all levels from policy development, management decision-making, to implementation of projects</a:t>
            </a:r>
          </a:p>
          <a:p>
            <a:pPr marL="742950" indent="-457200">
              <a:spcAft>
                <a:spcPts val="2400"/>
              </a:spcAft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Ensure all initiatives support Indigenous engagement</a:t>
            </a:r>
          </a:p>
          <a:p>
            <a:pPr marL="742950" indent="-457200">
              <a:spcAft>
                <a:spcPts val="2400"/>
              </a:spcAft>
              <a:buFont typeface="+mj-lt"/>
              <a:buAutoNum type="alphaLcPeriod"/>
            </a:pPr>
            <a:r>
              <a:rPr lang="en-CA" sz="24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Encourage and promote </a:t>
            </a:r>
            <a:r>
              <a:rPr lang="en-US" sz="24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l</a:t>
            </a: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ocal involvement in projects</a:t>
            </a:r>
          </a:p>
          <a:p>
            <a:pPr marL="742950" indent="-457200">
              <a:spcAft>
                <a:spcPts val="2400"/>
              </a:spcAft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Expand science and management to include traditional knowledge</a:t>
            </a:r>
          </a:p>
          <a:p>
            <a:pPr marL="742950" indent="-457200">
              <a:spcAft>
                <a:spcPts val="2400"/>
              </a:spcAft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Identify potential partners such as Guardians, Invasive Species Council of BC, others</a:t>
            </a:r>
          </a:p>
        </p:txBody>
      </p:sp>
    </p:spTree>
    <p:extLst>
      <p:ext uri="{BB962C8B-B14F-4D97-AF65-F5344CB8AC3E}">
        <p14:creationId xmlns:p14="http://schemas.microsoft.com/office/powerpoint/2010/main" val="25677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2747-CD26-4718-BD9E-4D219836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" y="2158359"/>
            <a:ext cx="3476847" cy="2541281"/>
          </a:xfrm>
        </p:spPr>
        <p:txBody>
          <a:bodyPr>
            <a:noAutofit/>
          </a:bodyPr>
          <a:lstStyle/>
          <a:p>
            <a:r>
              <a:rPr lang="en-US" sz="3000" b="1">
                <a:latin typeface="Source Sans Pro" panose="020B0503030403020204" pitchFamily="34" charset="0"/>
              </a:rPr>
              <a:t>Recommendations on How to engage with Indigenous</a:t>
            </a:r>
            <a:br>
              <a:rPr lang="en-US" sz="3000" b="1">
                <a:latin typeface="Source Sans Pro" panose="020B0503030403020204" pitchFamily="34" charset="0"/>
              </a:rPr>
            </a:br>
            <a:r>
              <a:rPr lang="en-US" sz="3000" b="1">
                <a:latin typeface="Source Sans Pro" panose="020B0503030403020204" pitchFamily="34" charset="0"/>
              </a:rPr>
              <a:t>People within your organization</a:t>
            </a:r>
            <a:endParaRPr lang="en-CA" sz="3000" b="1">
              <a:latin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03272-34B1-4D66-9D3D-9B030C03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710" y="1070780"/>
            <a:ext cx="7620758" cy="471643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Look to ensure your mandate accommodates Indigenous Representatives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CA" sz="2400" dirty="0">
                <a:solidFill>
                  <a:schemeClr val="tx1"/>
                </a:solidFill>
                <a:effectLst/>
                <a:latin typeface="Source Sans Pro"/>
                <a:ea typeface="Times New Roman" panose="02020603050405020304" pitchFamily="18" charset="0"/>
              </a:rPr>
              <a:t>Provide Indigenous </a:t>
            </a:r>
            <a:r>
              <a:rPr lang="en-CA" sz="2400" b="1" dirty="0">
                <a:solidFill>
                  <a:schemeClr val="tx1"/>
                </a:solidFill>
                <a:effectLst/>
                <a:latin typeface="Source Sans Pro"/>
                <a:ea typeface="Times New Roman" panose="02020603050405020304" pitchFamily="18" charset="0"/>
              </a:rPr>
              <a:t>History and Cultural education 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/>
                <a:ea typeface="Times New Roman" panose="02020603050405020304" pitchFamily="18" charset="0"/>
              </a:rPr>
              <a:t>at all levels of decision making (Board of Directors, Management</a:t>
            </a:r>
            <a:r>
              <a:rPr lang="en-CA" sz="2400" dirty="0">
                <a:solidFill>
                  <a:schemeClr val="tx1"/>
                </a:solidFill>
                <a:latin typeface="Source Sans Pro"/>
                <a:ea typeface="Times New Roman" panose="02020603050405020304" pitchFamily="18" charset="0"/>
              </a:rPr>
              <a:t>,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/>
                <a:ea typeface="Times New Roman" panose="02020603050405020304" pitchFamily="18" charset="0"/>
              </a:rPr>
              <a:t> Staff)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Look at how to adopt the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Truth and Reconciliation 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Calls to Action and the UNDRIP Framework 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and the DRIPA Action Plan into your organization's actions</a:t>
            </a:r>
            <a:endParaRPr lang="en-US" sz="24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A1EEDC-D08A-43F0-AEE7-898A7986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575" y="1388644"/>
            <a:ext cx="7923341" cy="4080712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>
                <a:solidFill>
                  <a:schemeClr val="tx1"/>
                </a:solidFill>
                <a:latin typeface="Source Sans Pro"/>
                <a:ea typeface="Source Sans Pro"/>
              </a:rPr>
              <a:t>Invasive Species are a concern for all federal, provincial, territorial, and Indigenous governments - managing them requires us to </a:t>
            </a:r>
            <a:r>
              <a:rPr lang="en-US" sz="3600" u="sng">
                <a:solidFill>
                  <a:schemeClr val="tx1"/>
                </a:solidFill>
                <a:latin typeface="Source Sans Pro"/>
                <a:ea typeface="Source Sans Pro"/>
              </a:rPr>
              <a:t>work together</a:t>
            </a:r>
            <a:r>
              <a:rPr lang="en-US" sz="4000">
                <a:solidFill>
                  <a:schemeClr val="tx1"/>
                </a:solidFill>
                <a:latin typeface="Source Sans Pro"/>
                <a:ea typeface="Source Sans Pro"/>
              </a:rPr>
              <a:t>.</a:t>
            </a:r>
            <a:endParaRPr lang="en-US" sz="4000">
              <a:solidFill>
                <a:schemeClr val="tx1"/>
              </a:solidFill>
              <a:effectLst/>
              <a:latin typeface="Source Sans Pro"/>
              <a:ea typeface="Source Sans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38FB4-89C6-416B-B876-F7F1BA2C68D3}"/>
              </a:ext>
            </a:extLst>
          </p:cNvPr>
          <p:cNvSpPr txBox="1"/>
          <p:nvPr/>
        </p:nvSpPr>
        <p:spPr>
          <a:xfrm>
            <a:off x="-127591" y="818707"/>
            <a:ext cx="3487478" cy="547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Source Sans Pro" panose="020B0503030403020204" pitchFamily="34" charset="0"/>
                <a:ea typeface="+mj-ea"/>
                <a:cs typeface="+mj-cs"/>
              </a:rPr>
              <a:t>Together we can protect the lands, waters and traditional rights within British Columbia</a:t>
            </a:r>
            <a:endParaRPr lang="en-US" sz="3600" b="1">
              <a:solidFill>
                <a:srgbClr val="FFFFFF"/>
              </a:solidFill>
              <a:effectLst/>
              <a:latin typeface="Source Sans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15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D942-8989-4C1E-A87B-C294AD4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55" y="2888531"/>
            <a:ext cx="3298365" cy="1080938"/>
          </a:xfrm>
        </p:spPr>
        <p:txBody>
          <a:bodyPr>
            <a:normAutofit fontScale="90000"/>
          </a:bodyPr>
          <a:lstStyle/>
          <a:p>
            <a:pPr algn="l"/>
            <a:r>
              <a:rPr lang="en-CA" sz="4800" b="1" err="1">
                <a:effectLst/>
                <a:latin typeface="Source Sans Pro" panose="020B0503030403020204" pitchFamily="34" charset="0"/>
              </a:rPr>
              <a:t>Kʷukʷstem</a:t>
            </a:r>
            <a:br>
              <a:rPr lang="en-CA" sz="4800" b="1">
                <a:latin typeface="Source Sans Pro" panose="020B0503030403020204" pitchFamily="34" charset="0"/>
              </a:rPr>
            </a:br>
            <a:r>
              <a:rPr lang="en-CA" sz="4800" b="1">
                <a:effectLst/>
                <a:latin typeface="Source Sans Pro" panose="020B0503030403020204" pitchFamily="34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31F25-64B9-40D5-BAA0-E70E062D0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0" y="703003"/>
            <a:ext cx="8562294" cy="54519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en-CA" sz="4400" b="1">
                <a:solidFill>
                  <a:schemeClr val="tx1"/>
                </a:solidFill>
                <a:latin typeface="Source Sans Pro" panose="020B0503030403020204" pitchFamily="34" charset="0"/>
              </a:rPr>
              <a:t>Questions?</a:t>
            </a:r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en-CA" sz="2800">
                <a:solidFill>
                  <a:schemeClr val="tx1"/>
                </a:solidFill>
                <a:latin typeface="Source Sans Pro" panose="020B0503030403020204" pitchFamily="34" charset="0"/>
              </a:rPr>
              <a:t>Contact: </a:t>
            </a:r>
            <a:r>
              <a:rPr lang="en-CA" sz="2800">
                <a:solidFill>
                  <a:srgbClr val="40BAD2"/>
                </a:solidFill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dwalkem@bcinvasives.ca </a:t>
            </a:r>
            <a:endParaRPr lang="en-CA" sz="2800">
              <a:solidFill>
                <a:srgbClr val="40BAD2"/>
              </a:solidFill>
              <a:latin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CA" sz="280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CA" sz="2800">
                <a:solidFill>
                  <a:schemeClr val="tx1"/>
                </a:solidFill>
                <a:latin typeface="Source Sans Pro" panose="020B0503030403020204" pitchFamily="34" charset="0"/>
              </a:rPr>
              <a:t>Resources: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2400">
                <a:solidFill>
                  <a:srgbClr val="40BAD2"/>
                </a:solidFill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Invasive Species That Affect Indigenous Communities</a:t>
            </a:r>
            <a:endParaRPr lang="en-CA" sz="2400">
              <a:solidFill>
                <a:srgbClr val="40BAD2"/>
              </a:solidFill>
              <a:latin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i="0" u="none" strike="noStrike">
                <a:solidFill>
                  <a:srgbClr val="40BAD2"/>
                </a:solidFill>
                <a:effectLst/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Indigenous Community Toolkit for Managing Invasive Species</a:t>
            </a:r>
            <a:endParaRPr lang="en-US" sz="2400" b="0" i="0">
              <a:solidFill>
                <a:srgbClr val="40BAD2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CA" sz="2400">
                <a:solidFill>
                  <a:srgbClr val="40BAD2"/>
                </a:solidFill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Indigenous Video Series on YouTube</a:t>
            </a:r>
            <a:endParaRPr lang="en-CA" sz="2400">
              <a:solidFill>
                <a:srgbClr val="40BAD2"/>
              </a:solidFill>
              <a:latin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endParaRPr lang="en-CA" sz="280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endParaRPr lang="en-CA" sz="280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79369-A73B-1555-6B7E-35CC47AD4AF2}"/>
              </a:ext>
            </a:extLst>
          </p:cNvPr>
          <p:cNvSpPr/>
          <p:nvPr/>
        </p:nvSpPr>
        <p:spPr>
          <a:xfrm>
            <a:off x="9225280" y="579120"/>
            <a:ext cx="2661920" cy="579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0AC6F-ECC8-43AC-8C6C-2879A79120F8}"/>
              </a:ext>
            </a:extLst>
          </p:cNvPr>
          <p:cNvSpPr txBox="1"/>
          <p:nvPr/>
        </p:nvSpPr>
        <p:spPr>
          <a:xfrm>
            <a:off x="304800" y="1314369"/>
            <a:ext cx="7498914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Source Sans Pro" panose="020B0503030403020204" pitchFamily="34" charset="0"/>
                <a:ea typeface="+mj-ea"/>
                <a:cs typeface="+mj-cs"/>
              </a:rPr>
              <a:t>David Walkem, MBA, </a:t>
            </a:r>
            <a:r>
              <a:rPr lang="en-US" sz="3200" b="1" err="1">
                <a:solidFill>
                  <a:schemeClr val="bg1"/>
                </a:solidFill>
                <a:latin typeface="Source Sans Pro" panose="020B0503030403020204" pitchFamily="34" charset="0"/>
                <a:ea typeface="+mj-ea"/>
                <a:cs typeface="+mj-cs"/>
              </a:rPr>
              <a:t>BScF</a:t>
            </a:r>
            <a:r>
              <a:rPr lang="en-US" sz="3200" b="1">
                <a:solidFill>
                  <a:schemeClr val="bg1"/>
                </a:solidFill>
                <a:latin typeface="Source Sans Pro" panose="020B0503030403020204" pitchFamily="34" charset="0"/>
                <a:ea typeface="+mj-ea"/>
                <a:cs typeface="+mj-cs"/>
              </a:rPr>
              <a:t>, RFP(ret)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20AFA5-5959-44AF-A015-D33AAF700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13" y="3977782"/>
            <a:ext cx="2077849" cy="1118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5AE09-BCC6-476E-9276-293A9B528F75}"/>
              </a:ext>
            </a:extLst>
          </p:cNvPr>
          <p:cNvSpPr txBox="1"/>
          <p:nvPr/>
        </p:nvSpPr>
        <p:spPr>
          <a:xfrm>
            <a:off x="304800" y="2732132"/>
            <a:ext cx="9773920" cy="30858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2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Cooks Ferry Band Council for over 30 years (Past Chief)</a:t>
            </a:r>
            <a:endParaRPr lang="en-CA" sz="2200">
              <a:solidFill>
                <a:schemeClr val="bg1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2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Registered Professional </a:t>
            </a:r>
            <a:r>
              <a:rPr lang="en-CA" sz="2200">
                <a:solidFill>
                  <a:schemeClr val="bg1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F</a:t>
            </a:r>
            <a:r>
              <a:rPr lang="en-CA" sz="22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orester (retired)</a:t>
            </a:r>
            <a:endParaRPr lang="en-CA" sz="2200">
              <a:solidFill>
                <a:schemeClr val="bg1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200">
                <a:solidFill>
                  <a:schemeClr val="bg1"/>
                </a:solidFill>
                <a:latin typeface="Source Sans Pro"/>
                <a:ea typeface="Times New Roman" panose="02020603050405020304" pitchFamily="18" charset="0"/>
              </a:rPr>
              <a:t>Mining Association of Canada - Community Interest Advisory Panel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200">
                <a:solidFill>
                  <a:schemeClr val="bg1"/>
                </a:solidFill>
                <a:latin typeface="Source Sans Pro"/>
                <a:ea typeface="Times New Roman" panose="02020603050405020304" pitchFamily="18" charset="0"/>
              </a:rPr>
              <a:t>Canadian Council on Invasive Species – Board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200">
                <a:solidFill>
                  <a:schemeClr val="bg1"/>
                </a:solidFill>
                <a:latin typeface="Source Sans Pro"/>
                <a:ea typeface="Calibri" panose="020F0502020204030204" pitchFamily="34" charset="0"/>
              </a:rPr>
              <a:t>Sustainable Forestry Initiative – Past Board member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200">
                <a:solidFill>
                  <a:schemeClr val="bg1"/>
                </a:solidFill>
                <a:latin typeface="Source Sans Pro"/>
                <a:ea typeface="Calibri" panose="020F0502020204030204" pitchFamily="34" charset="0"/>
              </a:rPr>
              <a:t>Invasive Species Council of BC - Senior Manager, Strategic Partnerships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DCBE5C7-A091-465C-B690-12A66ABF4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3209" y="3035071"/>
            <a:ext cx="1686059" cy="787857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34CD3B-4317-35A2-CEDE-A60EF97276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79" y="5096624"/>
            <a:ext cx="1956083" cy="619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98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D942-8989-4C1E-A87B-C294AD4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8" y="2632985"/>
            <a:ext cx="4203472" cy="1592029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Source Sans Pro" panose="020B0503030403020204" pitchFamily="34" charset="0"/>
              </a:rPr>
              <a:t>Outline of Presentation </a:t>
            </a:r>
            <a:endParaRPr lang="en-CA" sz="3200" b="1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31F25-64B9-40D5-BAA0-E70E062D0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515" y="820654"/>
            <a:ext cx="8324797" cy="46680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40BAD2"/>
              </a:buClr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Current state of Invasive Species Management and Engagement within Indigenous Organizations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40BAD2"/>
              </a:buClr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Why Invasive Species are Important to Indigenous People 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40BAD2"/>
              </a:buClr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Why Engage</a:t>
            </a:r>
          </a:p>
          <a:p>
            <a:pPr marL="971550" lvl="1" indent="-514350">
              <a:lnSpc>
                <a:spcPct val="120000"/>
              </a:lnSpc>
              <a:spcAft>
                <a:spcPts val="600"/>
              </a:spcAft>
              <a:buClr>
                <a:srgbClr val="40BAD2"/>
              </a:buClr>
              <a:buFont typeface="+mj-lt"/>
              <a:buAutoNum type="romanUcPeriod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Truth and Reconciliation Committee Calls to Action</a:t>
            </a:r>
          </a:p>
          <a:p>
            <a:pPr marL="971550" lvl="1" indent="-514350">
              <a:lnSpc>
                <a:spcPct val="120000"/>
              </a:lnSpc>
              <a:spcAft>
                <a:spcPts val="600"/>
              </a:spcAft>
              <a:buClr>
                <a:srgbClr val="40BAD2"/>
              </a:buClr>
              <a:buFont typeface="+mj-lt"/>
              <a:buAutoNum type="romanUcPeriod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UNDRIP/ DRIPA Framework Becoming a Reality</a:t>
            </a:r>
          </a:p>
          <a:p>
            <a:pPr marL="971550" lvl="1" indent="-514350">
              <a:lnSpc>
                <a:spcPct val="120000"/>
              </a:lnSpc>
              <a:spcAft>
                <a:spcPts val="600"/>
              </a:spcAft>
              <a:buClr>
                <a:srgbClr val="40BAD2"/>
              </a:buClr>
              <a:buFont typeface="+mj-lt"/>
              <a:buAutoNum type="romanUcPeriod"/>
            </a:pPr>
            <a:r>
              <a:rPr lang="en-CA" sz="24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Ministerial Mandate Letters</a:t>
            </a:r>
            <a:endParaRPr lang="en-US" sz="2400">
              <a:solidFill>
                <a:schemeClr val="tx1"/>
              </a:solidFill>
              <a:latin typeface="Source Sans Pro" panose="020B0503030403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40BAD2"/>
              </a:buClr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How to Engage Indigenous People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rgbClr val="40BAD2"/>
              </a:buClr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endParaRPr lang="en-US" sz="2400">
              <a:solidFill>
                <a:schemeClr val="tx1"/>
              </a:solidFill>
              <a:effectLst/>
              <a:latin typeface="Source Sans Pro" panose="020B0503030403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endParaRPr lang="en-CA" sz="2400">
              <a:solidFill>
                <a:schemeClr val="tx1"/>
              </a:solidFill>
              <a:latin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6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C0EE-C2FB-4955-81C5-858763F5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1" y="1925320"/>
            <a:ext cx="3332879" cy="3007359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CA" b="1">
                <a:solidFill>
                  <a:schemeClr val="bg1"/>
                </a:solidFill>
                <a:latin typeface="Source Sans Pro" panose="020B0503030403020204" pitchFamily="34" charset="0"/>
              </a:rPr>
              <a:t>Current State of Invasive Species Management and Engagement within Indigenous Organizations</a:t>
            </a:r>
            <a:br>
              <a:rPr lang="en-CA" b="1">
                <a:solidFill>
                  <a:schemeClr val="tx1"/>
                </a:solidFill>
                <a:latin typeface="Source Sans Pro" panose="020B0503030403020204" pitchFamily="34" charset="0"/>
              </a:rPr>
            </a:br>
            <a:endParaRPr lang="en-CA" b="1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14B4-CD9F-4397-BFB8-7D1A9B21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707" y="820305"/>
            <a:ext cx="7603373" cy="5377295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 Ad hoc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, Localized, project based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Nothing at a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policy level 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for invasive species – such as with forestry and wildlife  **</a:t>
            </a:r>
            <a:r>
              <a:rPr lang="en-US" sz="2400" b="1" i="1" dirty="0">
                <a:solidFill>
                  <a:schemeClr val="tx1"/>
                </a:solidFill>
                <a:latin typeface="Source Sans Pro" panose="020B0503030403020204" pitchFamily="34" charset="0"/>
              </a:rPr>
              <a:t>Changing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**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Beyond government: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Canadian Council on Invasive Species completed a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survey in 2022 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to identify local, regional, and national Indigenous Organizations that have an interest in invasive species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ISCBC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Indigenous Invasive Species Network- 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to link Indigenous groups </a:t>
            </a:r>
            <a:endParaRPr lang="en-CA" sz="24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0F58-446A-43A0-913E-97A5FF8B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064838"/>
            <a:ext cx="3079561" cy="4728323"/>
          </a:xfrm>
        </p:spPr>
        <p:txBody>
          <a:bodyPr>
            <a:normAutofit/>
          </a:bodyPr>
          <a:lstStyle/>
          <a:p>
            <a:r>
              <a:rPr lang="en-CA" sz="3200" b="1">
                <a:latin typeface="Source Sans Pro" panose="020B0503030403020204" pitchFamily="34" charset="0"/>
              </a:rPr>
              <a:t>Why Invasive Species are Important to Indigenous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66D9-F6FD-467C-8EA1-73967E85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88" y="1357383"/>
            <a:ext cx="7845212" cy="4143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Invasive species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negatively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impact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the land and use of the land by Indigenous people for medicines, food, and spirituality – Aboriginal and Treaty Rights depend on access to Healthy lands and water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Connection to the land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is key to Indigenous languages and identity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Connection to the land is key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to successful Reconciliation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 Protecting lands and water meets 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United Nations Declaration on the Rights of Indigenous Peoples (</a:t>
            </a:r>
            <a:r>
              <a:rPr lang="en-CA" sz="24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UNDRIP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)</a:t>
            </a:r>
            <a:endParaRPr lang="en-US" sz="2400" i="0" u="none" strike="noStrike" baseline="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A5C36B-2D0B-4726-8612-0DAE8D7C2489}"/>
              </a:ext>
            </a:extLst>
          </p:cNvPr>
          <p:cNvSpPr txBox="1"/>
          <p:nvPr/>
        </p:nvSpPr>
        <p:spPr>
          <a:xfrm>
            <a:off x="3520547" y="484471"/>
            <a:ext cx="4257392" cy="1233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Source Sans Pro" panose="020B0503030403020204" pitchFamily="34" charset="0"/>
                <a:ea typeface="+mj-ea"/>
                <a:cs typeface="+mj-cs"/>
              </a:rPr>
              <a:t>Growing Concerns of Indigenous Peoples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B7DCF-4CAE-4532-B332-07569D76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547" y="1614113"/>
            <a:ext cx="4578394" cy="38104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Clr>
                <a:srgbClr val="40BAD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 </a:t>
            </a:r>
            <a:r>
              <a:rPr lang="en-US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Increased development, recreation, and access increases spread across traditional lands</a:t>
            </a:r>
          </a:p>
          <a:p>
            <a:pPr>
              <a:spcAft>
                <a:spcPts val="600"/>
              </a:spcAft>
              <a:buClr>
                <a:srgbClr val="40BAD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 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Policy Development, Management Decisions, and Response </a:t>
            </a:r>
            <a:r>
              <a:rPr lang="en-CA" sz="24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Implementation have typically not included Indigenous Peoples</a:t>
            </a:r>
            <a:r>
              <a:rPr lang="en-CA" sz="24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”</a:t>
            </a:r>
            <a:endParaRPr lang="en-US" sz="2400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>
              <a:spcAft>
                <a:spcPts val="600"/>
              </a:spcAft>
              <a:buClr>
                <a:srgbClr val="40BAD2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 Cultural sites and practices 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</a:rPr>
              <a:t>need to be considered before actions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6" name="Picture 5" descr="A group of people outside&#10;&#10;Description automatically generated with medium confidence">
            <a:extLst>
              <a:ext uri="{FF2B5EF4-FFF2-40B4-BE49-F238E27FC236}">
                <a16:creationId xmlns:a16="http://schemas.microsoft.com/office/drawing/2014/main" id="{AFE72D46-29C5-442F-A6BA-C7CD2390CF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0924" y="4169237"/>
            <a:ext cx="3963460" cy="2209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grass, outdoor, person, person&#10;&#10;Description automatically generated">
            <a:extLst>
              <a:ext uri="{FF2B5EF4-FFF2-40B4-BE49-F238E27FC236}">
                <a16:creationId xmlns:a16="http://schemas.microsoft.com/office/drawing/2014/main" id="{6891BA37-FD67-4016-8779-9AD99B89E6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"/>
          <a:stretch/>
        </p:blipFill>
        <p:spPr>
          <a:xfrm>
            <a:off x="8098941" y="720948"/>
            <a:ext cx="3608428" cy="3283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C716711-CAF0-440A-B21C-9CC879CD3A24}"/>
              </a:ext>
            </a:extLst>
          </p:cNvPr>
          <p:cNvSpPr/>
          <p:nvPr/>
        </p:nvSpPr>
        <p:spPr>
          <a:xfrm>
            <a:off x="8098941" y="3519320"/>
            <a:ext cx="3619064" cy="485261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  <a:alpha val="69000"/>
                </a:schemeClr>
              </a:gs>
              <a:gs pos="60000">
                <a:schemeClr val="bg2">
                  <a:shade val="100000"/>
                  <a:hueMod val="100000"/>
                  <a:satMod val="110000"/>
                  <a:lumMod val="130000"/>
                  <a:alpha val="87000"/>
                </a:schemeClr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>
                <a:solidFill>
                  <a:schemeClr val="tx1"/>
                </a:solidFill>
              </a:rPr>
              <a:t>Kispiox Community Weed Pull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876783-E7C8-403C-B948-466AF65540F7}"/>
              </a:ext>
            </a:extLst>
          </p:cNvPr>
          <p:cNvSpPr/>
          <p:nvPr/>
        </p:nvSpPr>
        <p:spPr>
          <a:xfrm>
            <a:off x="7760925" y="5898016"/>
            <a:ext cx="3963460" cy="485261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  <a:alpha val="5000"/>
                </a:schemeClr>
              </a:gs>
              <a:gs pos="19000">
                <a:schemeClr val="bg2">
                  <a:shade val="100000"/>
                  <a:hueMod val="100000"/>
                  <a:satMod val="110000"/>
                  <a:lumMod val="130000"/>
                  <a:alpha val="58000"/>
                </a:schemeClr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>
                <a:solidFill>
                  <a:schemeClr val="tx1"/>
                </a:solidFill>
              </a:rPr>
              <a:t>Williams Lake Youth Weed Pull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7C7722-5739-0AD3-0BB3-B77B8608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064838"/>
            <a:ext cx="3079561" cy="4728323"/>
          </a:xfrm>
        </p:spPr>
        <p:txBody>
          <a:bodyPr>
            <a:normAutofit/>
          </a:bodyPr>
          <a:lstStyle/>
          <a:p>
            <a:r>
              <a:rPr lang="en-CA" sz="3200" b="1">
                <a:latin typeface="Source Sans Pro" panose="020B0503030403020204" pitchFamily="34" charset="0"/>
              </a:rPr>
              <a:t>Why Invasive Species are Important to Indigenous People</a:t>
            </a:r>
          </a:p>
        </p:txBody>
      </p:sp>
    </p:spTree>
    <p:extLst>
      <p:ext uri="{BB962C8B-B14F-4D97-AF65-F5344CB8AC3E}">
        <p14:creationId xmlns:p14="http://schemas.microsoft.com/office/powerpoint/2010/main" val="37457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B7DCF-4CAE-4532-B332-07569D76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219" y="2133369"/>
            <a:ext cx="2924476" cy="38870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Clr>
                <a:srgbClr val="40BAD2"/>
              </a:buClr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tx1"/>
                </a:solidFill>
                <a:latin typeface="Source Sans Pro" panose="020B0503030403020204" pitchFamily="34" charset="0"/>
              </a:rPr>
              <a:t> Flood </a:t>
            </a: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how did invasive species increase risk? </a:t>
            </a:r>
          </a:p>
          <a:p>
            <a:pPr>
              <a:spcAft>
                <a:spcPts val="600"/>
              </a:spcAft>
              <a:buClr>
                <a:srgbClr val="40BAD2"/>
              </a:buClr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tx1"/>
                </a:solidFill>
                <a:latin typeface="Source Sans Pro" panose="020B0503030403020204" pitchFamily="34" charset="0"/>
              </a:rPr>
              <a:t> Fires </a:t>
            </a: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how can management reduce risk of fires and infestations? </a:t>
            </a:r>
          </a:p>
          <a:p>
            <a:pPr>
              <a:spcAft>
                <a:spcPts val="600"/>
              </a:spcAft>
              <a:buClr>
                <a:srgbClr val="40BAD2"/>
              </a:buClr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tx1"/>
                </a:solidFill>
                <a:latin typeface="Source Sans Pro" panose="020B0503030403020204" pitchFamily="34" charset="0"/>
              </a:rPr>
              <a:t> Changing Climates </a:t>
            </a:r>
            <a:r>
              <a:rPr 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which species will greatly impact traditional practices?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1787A9B-B79A-47BD-B460-0280617ED8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8276" y="697265"/>
            <a:ext cx="2906873" cy="3173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B9FC36-319C-4AD8-969E-2CE313C42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4812" y="697264"/>
            <a:ext cx="2231060" cy="3173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DD86BEA-E318-48E0-AC0C-FA7D203302CD}"/>
              </a:ext>
            </a:extLst>
          </p:cNvPr>
          <p:cNvSpPr/>
          <p:nvPr/>
        </p:nvSpPr>
        <p:spPr>
          <a:xfrm>
            <a:off x="9028276" y="3389307"/>
            <a:ext cx="2906873" cy="485261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  <a:alpha val="80000"/>
                </a:schemeClr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  <a:alpha val="89000"/>
                </a:schemeClr>
              </a:gs>
              <a:gs pos="100000">
                <a:schemeClr val="bg2">
                  <a:shade val="78000"/>
                  <a:hueMod val="44000"/>
                  <a:satMod val="200000"/>
                  <a:lumMod val="69000"/>
                  <a:alpha val="85000"/>
                </a:schemeClr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>
                <a:solidFill>
                  <a:schemeClr val="tx1"/>
                </a:solidFill>
              </a:rPr>
              <a:t>Giant hogweed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FA6C998-AB79-4171-89B5-F1123AA772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018" y="4169237"/>
            <a:ext cx="2517132" cy="22093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1860315-25C2-496F-A399-7A81336B563A}"/>
              </a:ext>
            </a:extLst>
          </p:cNvPr>
          <p:cNvSpPr txBox="1"/>
          <p:nvPr/>
        </p:nvSpPr>
        <p:spPr>
          <a:xfrm>
            <a:off x="3534219" y="695276"/>
            <a:ext cx="3235809" cy="1306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Source Sans Pro" panose="020B0503030403020204" pitchFamily="34" charset="0"/>
                <a:ea typeface="+mj-ea"/>
                <a:cs typeface="+mj-cs"/>
              </a:rPr>
              <a:t>Invasive Species and Weather Events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84A687-0227-465D-98E1-E87563F54A7D}"/>
              </a:ext>
            </a:extLst>
          </p:cNvPr>
          <p:cNvSpPr/>
          <p:nvPr/>
        </p:nvSpPr>
        <p:spPr>
          <a:xfrm>
            <a:off x="6302578" y="3383112"/>
            <a:ext cx="2543293" cy="485261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  <a:alpha val="80000"/>
                </a:schemeClr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  <a:alpha val="89000"/>
                </a:schemeClr>
              </a:gs>
              <a:gs pos="100000">
                <a:schemeClr val="bg2">
                  <a:shade val="78000"/>
                  <a:hueMod val="44000"/>
                  <a:satMod val="200000"/>
                  <a:lumMod val="69000"/>
                  <a:alpha val="85000"/>
                </a:schemeClr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>
                <a:solidFill>
                  <a:schemeClr val="tx1"/>
                </a:solidFill>
              </a:rPr>
              <a:t>Scotch broom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3C20D4-0C11-4613-8927-53C954BCF06F}"/>
              </a:ext>
            </a:extLst>
          </p:cNvPr>
          <p:cNvSpPr txBox="1"/>
          <p:nvPr/>
        </p:nvSpPr>
        <p:spPr>
          <a:xfrm>
            <a:off x="9291840" y="3112307"/>
            <a:ext cx="26433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Credit: B Brown</a:t>
            </a:r>
            <a:endParaRPr lang="en-CA" sz="110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FCDF05-1BF6-49D8-B4F3-255DCC67DC50}"/>
              </a:ext>
            </a:extLst>
          </p:cNvPr>
          <p:cNvSpPr txBox="1"/>
          <p:nvPr/>
        </p:nvSpPr>
        <p:spPr>
          <a:xfrm>
            <a:off x="6252569" y="3120484"/>
            <a:ext cx="26433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Credit: </a:t>
            </a:r>
            <a:r>
              <a:rPr lang="en-CA" sz="1100">
                <a:solidFill>
                  <a:schemeClr val="bg1"/>
                </a:solidFill>
                <a:latin typeface="Calibri" panose="020F0502020204030204" pitchFamily="34" charset="0"/>
              </a:rPr>
              <a:t>J Leekie</a:t>
            </a:r>
            <a:endParaRPr lang="en-CA" sz="110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BC0B2E-B20D-4E75-9C14-C2CEA83F3F32}"/>
              </a:ext>
            </a:extLst>
          </p:cNvPr>
          <p:cNvSpPr txBox="1"/>
          <p:nvPr/>
        </p:nvSpPr>
        <p:spPr>
          <a:xfrm>
            <a:off x="8788991" y="6127168"/>
            <a:ext cx="32250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05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Credit: </a:t>
            </a:r>
            <a:r>
              <a:rPr lang="en-US" sz="105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 Evans, University</a:t>
            </a:r>
            <a:r>
              <a:rPr lang="en-US" sz="105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05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en-US" sz="105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05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Illinois</a:t>
            </a:r>
            <a:r>
              <a:rPr lang="en-US" sz="105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1050" b="0" i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Bugwood</a:t>
            </a:r>
            <a:endParaRPr lang="en-CA" sz="105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dandelion&#10;&#10;Description automatically generated with medium confidence">
            <a:extLst>
              <a:ext uri="{FF2B5EF4-FFF2-40B4-BE49-F238E27FC236}">
                <a16:creationId xmlns:a16="http://schemas.microsoft.com/office/drawing/2014/main" id="{74DC4085-9811-4E7D-8005-8166B74CB4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4812" y="4151402"/>
            <a:ext cx="2667461" cy="2231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B2A1F39-29DE-4BF7-9B6D-CA168949FD73}"/>
              </a:ext>
            </a:extLst>
          </p:cNvPr>
          <p:cNvSpPr/>
          <p:nvPr/>
        </p:nvSpPr>
        <p:spPr>
          <a:xfrm>
            <a:off x="6614812" y="4159076"/>
            <a:ext cx="5328081" cy="485261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  <a:alpha val="92000"/>
                </a:schemeClr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  <a:alpha val="87000"/>
                </a:schemeClr>
              </a:gs>
              <a:gs pos="100000">
                <a:schemeClr val="bg2">
                  <a:shade val="78000"/>
                  <a:hueMod val="44000"/>
                  <a:satMod val="200000"/>
                  <a:lumMod val="69000"/>
                  <a:alpha val="82000"/>
                </a:schemeClr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>
                <a:solidFill>
                  <a:schemeClr val="tx1"/>
                </a:solidFill>
              </a:rPr>
              <a:t>Cheatgrass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85CC1A-3EA5-4F35-8385-C86F2EAD3332}"/>
              </a:ext>
            </a:extLst>
          </p:cNvPr>
          <p:cNvSpPr txBox="1"/>
          <p:nvPr/>
        </p:nvSpPr>
        <p:spPr>
          <a:xfrm>
            <a:off x="6096000" y="6100661"/>
            <a:ext cx="32250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Credit: </a:t>
            </a:r>
            <a:r>
              <a:rPr lang="en-US" sz="11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 </a:t>
            </a:r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en-US" sz="11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ewey</a:t>
            </a:r>
            <a:endParaRPr lang="en-CA" sz="110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F41BC1-4BC8-0EE6-1E54-96A13935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064838"/>
            <a:ext cx="3079561" cy="4728323"/>
          </a:xfrm>
        </p:spPr>
        <p:txBody>
          <a:bodyPr>
            <a:normAutofit/>
          </a:bodyPr>
          <a:lstStyle/>
          <a:p>
            <a:r>
              <a:rPr lang="en-CA" sz="3200" b="1">
                <a:latin typeface="Source Sans Pro" panose="020B0503030403020204" pitchFamily="34" charset="0"/>
              </a:rPr>
              <a:t>Why Invasive Species are Important to Indigenous People</a:t>
            </a:r>
          </a:p>
        </p:txBody>
      </p:sp>
    </p:spTree>
    <p:extLst>
      <p:ext uri="{BB962C8B-B14F-4D97-AF65-F5344CB8AC3E}">
        <p14:creationId xmlns:p14="http://schemas.microsoft.com/office/powerpoint/2010/main" val="42514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2A3B-3EF8-46E9-91A3-134A53D7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38921" cy="4601183"/>
          </a:xfrm>
        </p:spPr>
        <p:txBody>
          <a:bodyPr>
            <a:normAutofit/>
          </a:bodyPr>
          <a:lstStyle/>
          <a:p>
            <a:r>
              <a:rPr lang="en-US" b="1">
                <a:latin typeface="Source Sans Pro" panose="020B0503030403020204" pitchFamily="34" charset="0"/>
              </a:rPr>
              <a:t>Why Engage</a:t>
            </a:r>
            <a:endParaRPr lang="en-CA" b="1">
              <a:latin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A0ADE-354C-4930-BE14-408DF6AA2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68" y="792480"/>
            <a:ext cx="7845212" cy="5456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0" u="none" strike="noStrike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United Nations Declaration of the Rights of Indigenous Peoples</a:t>
            </a:r>
          </a:p>
          <a:p>
            <a:pPr marL="0" indent="0">
              <a:buNone/>
            </a:pPr>
            <a:endParaRPr lang="en-US" sz="3200" b="1" i="0" u="none" strike="noStrike" baseline="0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0" i="0" u="none" strike="noStrike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Article 32(3) 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–States shall provide effective mechanisms for just and fair redress for any such activities and appropriate measures shall be taken to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mitigate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 adverse environmental, social, cultural, and spiritual impacts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 Invasive species negatively impact Indigenous peoples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use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 of the land</a:t>
            </a:r>
          </a:p>
          <a:p>
            <a:endParaRPr lang="en-CA" sz="32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6A8B0C-95F7-71E1-C054-31CBDCC77906}"/>
              </a:ext>
            </a:extLst>
          </p:cNvPr>
          <p:cNvSpPr txBox="1">
            <a:spLocks/>
          </p:cNvSpPr>
          <p:nvPr/>
        </p:nvSpPr>
        <p:spPr>
          <a:xfrm>
            <a:off x="252918" y="1123837"/>
            <a:ext cx="3038921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Source Sans Pro" panose="020B0503030403020204" pitchFamily="34" charset="0"/>
              </a:rPr>
              <a:t>Why Engage</a:t>
            </a:r>
            <a:endParaRPr lang="en-CA" b="1">
              <a:latin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005E-0B15-49DD-B8BE-F0D6E37F3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10" y="764823"/>
            <a:ext cx="8265750" cy="5328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>
                <a:solidFill>
                  <a:schemeClr val="tx1"/>
                </a:solidFill>
                <a:latin typeface="Source Sans Pro" panose="020B0503030403020204" pitchFamily="34" charset="0"/>
              </a:rPr>
              <a:t>Truth and Reconciliation Commission Principles &amp; Calls to Action</a:t>
            </a:r>
            <a:endParaRPr lang="en-US" sz="220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>
                <a:solidFill>
                  <a:schemeClr val="tx1"/>
                </a:solidFill>
                <a:latin typeface="Source Sans Pro" panose="020B0503030403020204" pitchFamily="34" charset="0"/>
              </a:rPr>
              <a:t>Call to Action #6 </a:t>
            </a:r>
            <a:r>
              <a:rPr lang="en-US" sz="2200">
                <a:solidFill>
                  <a:schemeClr val="tx1"/>
                </a:solidFill>
                <a:latin typeface="Source Sans Pro" panose="020B0503030403020204" pitchFamily="34" charset="0"/>
              </a:rPr>
              <a:t>All Canadians share responsibility for establishing and maintaining mutually respectful relationships; and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>
                <a:solidFill>
                  <a:schemeClr val="tx1"/>
                </a:solidFill>
                <a:latin typeface="Source Sans Pro" panose="020B0503030403020204" pitchFamily="34" charset="0"/>
              </a:rPr>
              <a:t>Call to Action #8 </a:t>
            </a:r>
            <a:r>
              <a:rPr lang="en-US" sz="2200">
                <a:solidFill>
                  <a:schemeClr val="tx1"/>
                </a:solidFill>
                <a:latin typeface="Source Sans Pro" panose="020B0503030403020204" pitchFamily="34" charset="0"/>
              </a:rPr>
              <a:t>Supporting aboriginal peoples cultural revitalization and integrating knowledge … and connections to the land into reconciliations processes are essential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1">
                <a:solidFill>
                  <a:schemeClr val="tx1"/>
                </a:solidFill>
                <a:latin typeface="Source Sans Pro" panose="020B0503030403020204" pitchFamily="34" charset="0"/>
              </a:rPr>
              <a:t> Call to Action #43 </a:t>
            </a:r>
            <a:r>
              <a:rPr lang="en-US" sz="2200">
                <a:solidFill>
                  <a:schemeClr val="tx1"/>
                </a:solidFill>
                <a:latin typeface="Source Sans Pro" panose="020B0503030403020204" pitchFamily="34" charset="0"/>
              </a:rPr>
              <a:t>All levels of Government adopt and implement UNDRIP as a framework for reconciliation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>
                <a:solidFill>
                  <a:schemeClr val="tx1"/>
                </a:solidFill>
                <a:latin typeface="Source Sans Pro" panose="020B0503030403020204" pitchFamily="34" charset="0"/>
              </a:rPr>
              <a:t> Call to Action # 57 </a:t>
            </a:r>
            <a:r>
              <a:rPr lang="en-US" sz="2200">
                <a:solidFill>
                  <a:schemeClr val="tx1"/>
                </a:solidFill>
                <a:latin typeface="Source Sans Pro" panose="020B0503030403020204" pitchFamily="34" charset="0"/>
              </a:rPr>
              <a:t>Public Servants for Federal, Provincial, Territorial, and Municipal governments to provide education on the history (and cultures) of Aboriginal peoples …</a:t>
            </a:r>
            <a:endParaRPr lang="en-CA" sz="220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62b463-9f14-4f01-84ef-a97839701bed" xsi:nil="true"/>
    <lcf76f155ced4ddcb4097134ff3c332f xmlns="8712cce9-0d1e-4fcc-9dc4-bf3bf67d40e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AD2FE404494B44B0677E8BCD7A7CDF" ma:contentTypeVersion="17" ma:contentTypeDescription="Create a new document." ma:contentTypeScope="" ma:versionID="0c3e2928a06ffbdf234855d38c4f7cea">
  <xsd:schema xmlns:xsd="http://www.w3.org/2001/XMLSchema" xmlns:xs="http://www.w3.org/2001/XMLSchema" xmlns:p="http://schemas.microsoft.com/office/2006/metadata/properties" xmlns:ns2="e162b463-9f14-4f01-84ef-a97839701bed" xmlns:ns3="8712cce9-0d1e-4fcc-9dc4-bf3bf67d40e8" targetNamespace="http://schemas.microsoft.com/office/2006/metadata/properties" ma:root="true" ma:fieldsID="836468a187a6350cffd6cc1d394f3f97" ns2:_="" ns3:_="">
    <xsd:import namespace="e162b463-9f14-4f01-84ef-a97839701bed"/>
    <xsd:import namespace="8712cce9-0d1e-4fcc-9dc4-bf3bf67d40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2b463-9f14-4f01-84ef-a97839701b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b0d37da-319d-44c4-9d5c-01c0c24804ba}" ma:internalName="TaxCatchAll" ma:showField="CatchAllData" ma:web="e162b463-9f14-4f01-84ef-a97839701b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2cce9-0d1e-4fcc-9dc4-bf3bf67d4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5537b0-71d4-4c88-a909-2bdfd0144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787834-0A0F-4FF6-8661-F12D38855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3F2E48-0064-478D-8421-453EEBA36413}">
  <ds:schemaRefs>
    <ds:schemaRef ds:uri="80ea0d96-c1e0-4f3d-9d72-bd3cec33c6f2"/>
    <ds:schemaRef ds:uri="98a71ac2-bc84-4f00-9df0-e7705aff80c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3D8ADE-AFB3-400B-B62D-0B2FD170B4D1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0</TotalTime>
  <Words>1240</Words>
  <Application>Microsoft Office PowerPoint</Application>
  <PresentationFormat>Widescreen</PresentationFormat>
  <Paragraphs>128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Almaden Sans</vt:lpstr>
      <vt:lpstr>Calibri</vt:lpstr>
      <vt:lpstr>Corbel</vt:lpstr>
      <vt:lpstr>Source Sans Pro</vt:lpstr>
      <vt:lpstr>Wingdings</vt:lpstr>
      <vt:lpstr>Wingdings 2</vt:lpstr>
      <vt:lpstr>Frame</vt:lpstr>
      <vt:lpstr>An Indigenous Perspective on Managing Invasive Species  Integrated Vegetation Management Association of BC 2023 Biennial Forum, Sun Peaks </vt:lpstr>
      <vt:lpstr>PowerPoint Presentation</vt:lpstr>
      <vt:lpstr>Outline of Presentation </vt:lpstr>
      <vt:lpstr>Current State of Invasive Species Management and Engagement within Indigenous Organizations </vt:lpstr>
      <vt:lpstr>Why Invasive Species are Important to Indigenous People</vt:lpstr>
      <vt:lpstr>Why Invasive Species are Important to Indigenous People</vt:lpstr>
      <vt:lpstr>Why Invasive Species are Important to Indigenous People</vt:lpstr>
      <vt:lpstr>Why Engage</vt:lpstr>
      <vt:lpstr>PowerPoint Presentation</vt:lpstr>
      <vt:lpstr>Why Engage</vt:lpstr>
      <vt:lpstr>Why Engage</vt:lpstr>
      <vt:lpstr>How to Engage</vt:lpstr>
      <vt:lpstr>How to Engage</vt:lpstr>
      <vt:lpstr>How to Engage</vt:lpstr>
      <vt:lpstr>PowerPoint Presentation</vt:lpstr>
      <vt:lpstr>Recommendations on How to engage with Indigenous People within your organization</vt:lpstr>
      <vt:lpstr>PowerPoint Presentation</vt:lpstr>
      <vt:lpstr>Kʷukʷstem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Alien Invasive Species Committee</dc:title>
  <dc:creator>Emily Potts;Nadine McCosker</dc:creator>
  <cp:lastModifiedBy>Dave Walkem</cp:lastModifiedBy>
  <cp:revision>6</cp:revision>
  <dcterms:created xsi:type="dcterms:W3CDTF">2022-02-01T22:36:30Z</dcterms:created>
  <dcterms:modified xsi:type="dcterms:W3CDTF">2023-11-08T14:09:57Z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0x010100A0AD2FE404494B44B0677E8BCD7A7CDF</vt:lpwstr>
  </property>
  <property fmtid="{D5CDD505-2E9C-101B-9397-08002B2CF9AE}" pid="3" name="ArticulateGUID">
    <vt:lpwstr>409AB056-75F7-4890-B61F-DD9CC8B9EE37</vt:lpwstr>
  </property>
  <property fmtid="{D5CDD505-2E9C-101B-9397-08002B2CF9AE}" pid="4" name="ArticulatePath">
    <vt:lpwstr>https://iscbc.sharepoint.com/council/Shared Documents/8. Learning Centre/Virtual and in-person/Special Presentations/National Alien Invasive Species Committee</vt:lpwstr>
  </property>
  <property fmtid="{D5CDD505-2E9C-101B-9397-08002B2CF9AE}" pid="5" name="MediaServiceImageTags">
    <vt:lpwstr/>
  </property>
</Properties>
</file>