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30"/>
  </p:notesMasterIdLst>
  <p:sldIdLst>
    <p:sldId id="326" r:id="rId8"/>
    <p:sldId id="260" r:id="rId9"/>
    <p:sldId id="357" r:id="rId10"/>
    <p:sldId id="261" r:id="rId11"/>
    <p:sldId id="346" r:id="rId12"/>
    <p:sldId id="369" r:id="rId13"/>
    <p:sldId id="370" r:id="rId14"/>
    <p:sldId id="372" r:id="rId15"/>
    <p:sldId id="373" r:id="rId16"/>
    <p:sldId id="379" r:id="rId17"/>
    <p:sldId id="382" r:id="rId18"/>
    <p:sldId id="384" r:id="rId19"/>
    <p:sldId id="388" r:id="rId20"/>
    <p:sldId id="389" r:id="rId21"/>
    <p:sldId id="390" r:id="rId22"/>
    <p:sldId id="391" r:id="rId23"/>
    <p:sldId id="394" r:id="rId24"/>
    <p:sldId id="396" r:id="rId25"/>
    <p:sldId id="435" r:id="rId26"/>
    <p:sldId id="434" r:id="rId27"/>
    <p:sldId id="431" r:id="rId28"/>
    <p:sldId id="442" r:id="rId2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intosh, Margaret L" initials="MML"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B818"/>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75" autoAdjust="0"/>
    <p:restoredTop sz="84848" autoAdjust="0"/>
  </p:normalViewPr>
  <p:slideViewPr>
    <p:cSldViewPr snapToGrid="0" snapToObjects="1">
      <p:cViewPr>
        <p:scale>
          <a:sx n="50" d="100"/>
          <a:sy n="50" d="100"/>
        </p:scale>
        <p:origin x="-1644" y="-432"/>
      </p:cViewPr>
      <p:guideLst>
        <p:guide orient="horz" pos="1190"/>
        <p:guide pos="315"/>
      </p:guideLst>
    </p:cSldViewPr>
  </p:slideViewPr>
  <p:notesTextViewPr>
    <p:cViewPr>
      <p:scale>
        <a:sx n="100" d="100"/>
        <a:sy n="100" d="100"/>
      </p:scale>
      <p:origin x="0" y="0"/>
    </p:cViewPr>
  </p:notesTextViewPr>
  <p:sorterViewPr>
    <p:cViewPr>
      <p:scale>
        <a:sx n="100" d="100"/>
        <a:sy n="100" d="100"/>
      </p:scale>
      <p:origin x="0" y="14400"/>
    </p:cViewPr>
  </p:sorterViewPr>
  <p:notesViewPr>
    <p:cSldViewPr snapToGrid="0" snapToObjects="1">
      <p:cViewPr varScale="1">
        <p:scale>
          <a:sx n="57" d="100"/>
          <a:sy n="57" d="100"/>
        </p:scale>
        <p:origin x="-1469" y="-91"/>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A98CCBF1-936D-4FC3-A740-324D19E8E013}" type="datetimeFigureOut">
              <a:rPr lang="en-US" smtClean="0"/>
              <a:t>10/28/2014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F34481A-A4DE-4597-B411-535C4E951D5B}" type="slidenum">
              <a:rPr lang="en-US" smtClean="0"/>
              <a:t>‹#›</a:t>
            </a:fld>
            <a:endParaRPr lang="en-US" dirty="0"/>
          </a:p>
        </p:txBody>
      </p:sp>
    </p:spTree>
    <p:extLst>
      <p:ext uri="{BB962C8B-B14F-4D97-AF65-F5344CB8AC3E}">
        <p14:creationId xmlns:p14="http://schemas.microsoft.com/office/powerpoint/2010/main" val="1116398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4481A-A4DE-4597-B411-535C4E951D5B}" type="slidenum">
              <a:rPr lang="en-US" smtClean="0"/>
              <a:t>1</a:t>
            </a:fld>
            <a:endParaRPr lang="en-US" dirty="0"/>
          </a:p>
        </p:txBody>
      </p:sp>
    </p:spTree>
    <p:extLst>
      <p:ext uri="{BB962C8B-B14F-4D97-AF65-F5344CB8AC3E}">
        <p14:creationId xmlns:p14="http://schemas.microsoft.com/office/powerpoint/2010/main" val="1132298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Hidden for Ontario weed inspectors</a:t>
            </a:r>
            <a:endParaRPr lang="en-US" dirty="0"/>
          </a:p>
        </p:txBody>
      </p:sp>
      <p:sp>
        <p:nvSpPr>
          <p:cNvPr id="4" name="Slide Number Placeholder 3"/>
          <p:cNvSpPr>
            <a:spLocks noGrp="1"/>
          </p:cNvSpPr>
          <p:nvPr>
            <p:ph type="sldNum" sz="quarter" idx="10"/>
          </p:nvPr>
        </p:nvSpPr>
        <p:spPr/>
        <p:txBody>
          <a:bodyPr/>
          <a:lstStyle/>
          <a:p>
            <a:fld id="{AF34481A-A4DE-4597-B411-535C4E951D5B}" type="slidenum">
              <a:rPr lang="en-US" smtClean="0"/>
              <a:t>10</a:t>
            </a:fld>
            <a:endParaRPr lang="en-US" dirty="0"/>
          </a:p>
        </p:txBody>
      </p:sp>
    </p:spTree>
    <p:extLst>
      <p:ext uri="{BB962C8B-B14F-4D97-AF65-F5344CB8AC3E}">
        <p14:creationId xmlns:p14="http://schemas.microsoft.com/office/powerpoint/2010/main" val="3728999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4481A-A4DE-4597-B411-535C4E951D5B}" type="slidenum">
              <a:rPr lang="en-US" smtClean="0"/>
              <a:t>11</a:t>
            </a:fld>
            <a:endParaRPr lang="en-US"/>
          </a:p>
        </p:txBody>
      </p:sp>
    </p:spTree>
    <p:extLst>
      <p:ext uri="{BB962C8B-B14F-4D97-AF65-F5344CB8AC3E}">
        <p14:creationId xmlns:p14="http://schemas.microsoft.com/office/powerpoint/2010/main" val="3463781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PPE per your company policy</a:t>
            </a:r>
            <a:endParaRPr lang="en-US" dirty="0"/>
          </a:p>
        </p:txBody>
      </p:sp>
      <p:sp>
        <p:nvSpPr>
          <p:cNvPr id="4" name="Slide Number Placeholder 3"/>
          <p:cNvSpPr>
            <a:spLocks noGrp="1"/>
          </p:cNvSpPr>
          <p:nvPr>
            <p:ph type="sldNum" sz="quarter" idx="10"/>
          </p:nvPr>
        </p:nvSpPr>
        <p:spPr/>
        <p:txBody>
          <a:bodyPr/>
          <a:lstStyle/>
          <a:p>
            <a:fld id="{AF34481A-A4DE-4597-B411-535C4E951D5B}" type="slidenum">
              <a:rPr lang="en-US" smtClean="0"/>
              <a:t>12</a:t>
            </a:fld>
            <a:endParaRPr lang="en-US"/>
          </a:p>
        </p:txBody>
      </p:sp>
    </p:spTree>
    <p:extLst>
      <p:ext uri="{BB962C8B-B14F-4D97-AF65-F5344CB8AC3E}">
        <p14:creationId xmlns:p14="http://schemas.microsoft.com/office/powerpoint/2010/main" val="2921219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Brush and broadleaf weed control</a:t>
            </a:r>
          </a:p>
          <a:p>
            <a:endParaRPr lang="en-US" dirty="0"/>
          </a:p>
        </p:txBody>
      </p:sp>
      <p:sp>
        <p:nvSpPr>
          <p:cNvPr id="4" name="Slide Number Placeholder 3"/>
          <p:cNvSpPr>
            <a:spLocks noGrp="1"/>
          </p:cNvSpPr>
          <p:nvPr>
            <p:ph type="sldNum" sz="quarter" idx="10"/>
          </p:nvPr>
        </p:nvSpPr>
        <p:spPr/>
        <p:txBody>
          <a:bodyPr/>
          <a:lstStyle/>
          <a:p>
            <a:fld id="{AF34481A-A4DE-4597-B411-535C4E951D5B}" type="slidenum">
              <a:rPr lang="en-US" smtClean="0"/>
              <a:t>13</a:t>
            </a:fld>
            <a:endParaRPr lang="en-US"/>
          </a:p>
        </p:txBody>
      </p:sp>
    </p:spTree>
    <p:extLst>
      <p:ext uri="{BB962C8B-B14F-4D97-AF65-F5344CB8AC3E}">
        <p14:creationId xmlns:p14="http://schemas.microsoft.com/office/powerpoint/2010/main" val="1503790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4481A-A4DE-4597-B411-535C4E951D5B}" type="slidenum">
              <a:rPr lang="en-US" smtClean="0"/>
              <a:t>14</a:t>
            </a:fld>
            <a:endParaRPr lang="en-US"/>
          </a:p>
        </p:txBody>
      </p:sp>
    </p:spTree>
    <p:extLst>
      <p:ext uri="{BB962C8B-B14F-4D97-AF65-F5344CB8AC3E}">
        <p14:creationId xmlns:p14="http://schemas.microsoft.com/office/powerpoint/2010/main" val="2147224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F34481A-A4DE-4597-B411-535C4E951D5B}" type="slidenum">
              <a:rPr lang="en-US" smtClean="0"/>
              <a:t>15</a:t>
            </a:fld>
            <a:endParaRPr lang="en-US" dirty="0"/>
          </a:p>
        </p:txBody>
      </p:sp>
    </p:spTree>
    <p:extLst>
      <p:ext uri="{BB962C8B-B14F-4D97-AF65-F5344CB8AC3E}">
        <p14:creationId xmlns:p14="http://schemas.microsoft.com/office/powerpoint/2010/main" val="857969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Sumac under BLW on label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Trainer- see training aid for full list and species under consideration</a:t>
            </a:r>
          </a:p>
          <a:p>
            <a:endParaRPr lang="en-US" dirty="0"/>
          </a:p>
        </p:txBody>
      </p:sp>
      <p:sp>
        <p:nvSpPr>
          <p:cNvPr id="4" name="Slide Number Placeholder 3"/>
          <p:cNvSpPr>
            <a:spLocks noGrp="1"/>
          </p:cNvSpPr>
          <p:nvPr>
            <p:ph type="sldNum" sz="quarter" idx="10"/>
          </p:nvPr>
        </p:nvSpPr>
        <p:spPr/>
        <p:txBody>
          <a:bodyPr/>
          <a:lstStyle/>
          <a:p>
            <a:fld id="{AF34481A-A4DE-4597-B411-535C4E951D5B}" type="slidenum">
              <a:rPr lang="en-US" smtClean="0"/>
              <a:t>16</a:t>
            </a:fld>
            <a:endParaRPr lang="en-US"/>
          </a:p>
        </p:txBody>
      </p:sp>
    </p:spTree>
    <p:extLst>
      <p:ext uri="{BB962C8B-B14F-4D97-AF65-F5344CB8AC3E}">
        <p14:creationId xmlns:p14="http://schemas.microsoft.com/office/powerpoint/2010/main" val="263829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shows site with Spruce control at all 3 rates, depending on height.</a:t>
            </a:r>
          </a:p>
        </p:txBody>
      </p:sp>
      <p:sp>
        <p:nvSpPr>
          <p:cNvPr id="4" name="Slide Number Placeholder 3"/>
          <p:cNvSpPr>
            <a:spLocks noGrp="1"/>
          </p:cNvSpPr>
          <p:nvPr>
            <p:ph type="sldNum" sz="quarter" idx="10"/>
          </p:nvPr>
        </p:nvSpPr>
        <p:spPr/>
        <p:txBody>
          <a:bodyPr/>
          <a:lstStyle/>
          <a:p>
            <a:fld id="{AF34481A-A4DE-4597-B411-535C4E951D5B}" type="slidenum">
              <a:rPr lang="en-US" smtClean="0"/>
              <a:t>17</a:t>
            </a:fld>
            <a:endParaRPr lang="en-US"/>
          </a:p>
        </p:txBody>
      </p:sp>
    </p:spTree>
    <p:extLst>
      <p:ext uri="{BB962C8B-B14F-4D97-AF65-F5344CB8AC3E}">
        <p14:creationId xmlns:p14="http://schemas.microsoft.com/office/powerpoint/2010/main" val="2978613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4481A-A4DE-4597-B411-535C4E951D5B}" type="slidenum">
              <a:rPr lang="en-US" smtClean="0"/>
              <a:t>18</a:t>
            </a:fld>
            <a:endParaRPr lang="en-US"/>
          </a:p>
        </p:txBody>
      </p:sp>
    </p:spTree>
    <p:extLst>
      <p:ext uri="{BB962C8B-B14F-4D97-AF65-F5344CB8AC3E}">
        <p14:creationId xmlns:p14="http://schemas.microsoft.com/office/powerpoint/2010/main" val="1768640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F34481A-A4DE-4597-B411-535C4E951D5B}" type="slidenum">
              <a:rPr lang="en-US" smtClean="0"/>
              <a:t>19</a:t>
            </a:fld>
            <a:endParaRPr lang="en-US"/>
          </a:p>
        </p:txBody>
      </p:sp>
    </p:spTree>
    <p:extLst>
      <p:ext uri="{BB962C8B-B14F-4D97-AF65-F5344CB8AC3E}">
        <p14:creationId xmlns:p14="http://schemas.microsoft.com/office/powerpoint/2010/main" val="3276078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exciting thing about </a:t>
            </a:r>
            <a:r>
              <a:rPr lang="en-US" dirty="0" err="1" smtClean="0"/>
              <a:t>Truvist</a:t>
            </a:r>
            <a:r>
              <a:rPr lang="en-US" baseline="0" dirty="0" smtClean="0"/>
              <a:t> and </a:t>
            </a:r>
            <a:r>
              <a:rPr lang="en-US" baseline="0" dirty="0" err="1" smtClean="0"/>
              <a:t>Navius</a:t>
            </a:r>
            <a:r>
              <a:rPr lang="en-US" baseline="0" dirty="0" smtClean="0"/>
              <a:t> VM is that they both contain  BRAND NEW chemistry </a:t>
            </a:r>
            <a:endParaRPr lang="en-US" dirty="0"/>
          </a:p>
        </p:txBody>
      </p:sp>
      <p:sp>
        <p:nvSpPr>
          <p:cNvPr id="4" name="Slide Number Placeholder 3"/>
          <p:cNvSpPr>
            <a:spLocks noGrp="1"/>
          </p:cNvSpPr>
          <p:nvPr>
            <p:ph type="sldNum" sz="quarter" idx="10"/>
          </p:nvPr>
        </p:nvSpPr>
        <p:spPr/>
        <p:txBody>
          <a:bodyPr/>
          <a:lstStyle/>
          <a:p>
            <a:fld id="{AF34481A-A4DE-4597-B411-535C4E951D5B}" type="slidenum">
              <a:rPr lang="en-US" smtClean="0"/>
              <a:t>2</a:t>
            </a:fld>
            <a:endParaRPr lang="en-US" dirty="0"/>
          </a:p>
        </p:txBody>
      </p:sp>
    </p:spTree>
    <p:extLst>
      <p:ext uri="{BB962C8B-B14F-4D97-AF65-F5344CB8AC3E}">
        <p14:creationId xmlns:p14="http://schemas.microsoft.com/office/powerpoint/2010/main" val="3852702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4481A-A4DE-4597-B411-535C4E951D5B}" type="slidenum">
              <a:rPr lang="en-US" smtClean="0"/>
              <a:t>20</a:t>
            </a:fld>
            <a:endParaRPr lang="en-US" dirty="0"/>
          </a:p>
        </p:txBody>
      </p:sp>
    </p:spTree>
    <p:extLst>
      <p:ext uri="{BB962C8B-B14F-4D97-AF65-F5344CB8AC3E}">
        <p14:creationId xmlns:p14="http://schemas.microsoft.com/office/powerpoint/2010/main" val="2990341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for all DuPont vegetation management products, DuPont </a:t>
            </a:r>
            <a:r>
              <a:rPr lang="en-US" dirty="0" err="1" smtClean="0"/>
              <a:t>Truvist</a:t>
            </a:r>
            <a:r>
              <a:rPr lang="en-US" dirty="0" smtClean="0"/>
              <a:t>™ and </a:t>
            </a:r>
            <a:r>
              <a:rPr lang="en-US" dirty="0" err="1" smtClean="0"/>
              <a:t>Navius</a:t>
            </a:r>
            <a:r>
              <a:rPr lang="en-US" dirty="0" smtClean="0"/>
              <a:t>™ VM can be ordered from </a:t>
            </a:r>
            <a:r>
              <a:rPr lang="en-US" dirty="0" err="1" smtClean="0"/>
              <a:t>TrueNorth</a:t>
            </a:r>
            <a:r>
              <a:rPr lang="en-US" dirty="0" smtClean="0"/>
              <a:t> Specialty Products, now known as Univar</a:t>
            </a:r>
            <a:r>
              <a:rPr lang="en-US" baseline="0" dirty="0" smtClean="0"/>
              <a:t> Environmental Sciences.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B85CE22-EF03-4C51-A26A-E0D554535E7C}" type="slidenum">
              <a:rPr lang="en-US" smtClean="0"/>
              <a:t>21</a:t>
            </a:fld>
            <a:endParaRPr lang="en-US"/>
          </a:p>
        </p:txBody>
      </p:sp>
    </p:spTree>
    <p:extLst>
      <p:ext uri="{BB962C8B-B14F-4D97-AF65-F5344CB8AC3E}">
        <p14:creationId xmlns:p14="http://schemas.microsoft.com/office/powerpoint/2010/main" val="3906729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4481A-A4DE-4597-B411-535C4E951D5B}"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990341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Resistance management</a:t>
            </a:r>
          </a:p>
        </p:txBody>
      </p:sp>
      <p:sp>
        <p:nvSpPr>
          <p:cNvPr id="4" name="Slide Number Placeholder 3"/>
          <p:cNvSpPr>
            <a:spLocks noGrp="1"/>
          </p:cNvSpPr>
          <p:nvPr>
            <p:ph type="sldNum" sz="quarter" idx="10"/>
          </p:nvPr>
        </p:nvSpPr>
        <p:spPr/>
        <p:txBody>
          <a:bodyPr/>
          <a:lstStyle/>
          <a:p>
            <a:fld id="{AF34481A-A4DE-4597-B411-535C4E951D5B}" type="slidenum">
              <a:rPr lang="en-US" smtClean="0"/>
              <a:t>3</a:t>
            </a:fld>
            <a:endParaRPr lang="en-US" dirty="0"/>
          </a:p>
        </p:txBody>
      </p:sp>
    </p:spTree>
    <p:extLst>
      <p:ext uri="{BB962C8B-B14F-4D97-AF65-F5344CB8AC3E}">
        <p14:creationId xmlns:p14="http://schemas.microsoft.com/office/powerpoint/2010/main" val="1539966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to trainer: we are talking about the features of</a:t>
            </a:r>
            <a:r>
              <a:rPr lang="en-US" baseline="0" dirty="0" smtClean="0"/>
              <a:t> the new chemistry- aminocyclopyrachlor. This plot is Rejuvra™ XL which also contains this new chemistry </a:t>
            </a:r>
            <a:endParaRPr lang="en-US" dirty="0"/>
          </a:p>
        </p:txBody>
      </p:sp>
      <p:sp>
        <p:nvSpPr>
          <p:cNvPr id="4" name="Slide Number Placeholder 3"/>
          <p:cNvSpPr>
            <a:spLocks noGrp="1"/>
          </p:cNvSpPr>
          <p:nvPr>
            <p:ph type="sldNum" sz="quarter" idx="10"/>
          </p:nvPr>
        </p:nvSpPr>
        <p:spPr/>
        <p:txBody>
          <a:bodyPr/>
          <a:lstStyle/>
          <a:p>
            <a:fld id="{AF34481A-A4DE-4597-B411-535C4E951D5B}" type="slidenum">
              <a:rPr lang="en-US" smtClean="0"/>
              <a:t>4</a:t>
            </a:fld>
            <a:endParaRPr lang="en-US" dirty="0"/>
          </a:p>
        </p:txBody>
      </p:sp>
    </p:spTree>
    <p:extLst>
      <p:ext uri="{BB962C8B-B14F-4D97-AF65-F5344CB8AC3E}">
        <p14:creationId xmlns:p14="http://schemas.microsoft.com/office/powerpoint/2010/main" val="1041087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Opportunity for recognition of co-operators in the room</a:t>
            </a:r>
          </a:p>
        </p:txBody>
      </p:sp>
      <p:sp>
        <p:nvSpPr>
          <p:cNvPr id="4" name="Slide Number Placeholder 3"/>
          <p:cNvSpPr>
            <a:spLocks noGrp="1"/>
          </p:cNvSpPr>
          <p:nvPr>
            <p:ph type="sldNum" sz="quarter" idx="10"/>
          </p:nvPr>
        </p:nvSpPr>
        <p:spPr/>
        <p:txBody>
          <a:bodyPr/>
          <a:lstStyle/>
          <a:p>
            <a:fld id="{AF34481A-A4DE-4597-B411-535C4E951D5B}" type="slidenum">
              <a:rPr lang="en-US" smtClean="0"/>
              <a:t>5</a:t>
            </a:fld>
            <a:endParaRPr lang="en-US" dirty="0"/>
          </a:p>
        </p:txBody>
      </p:sp>
    </p:spTree>
    <p:extLst>
      <p:ext uri="{BB962C8B-B14F-4D97-AF65-F5344CB8AC3E}">
        <p14:creationId xmlns:p14="http://schemas.microsoft.com/office/powerpoint/2010/main" val="2615235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4481A-A4DE-4597-B411-535C4E951D5B}" type="slidenum">
              <a:rPr lang="en-US" smtClean="0"/>
              <a:t>6</a:t>
            </a:fld>
            <a:endParaRPr lang="en-US"/>
          </a:p>
        </p:txBody>
      </p:sp>
    </p:spTree>
    <p:extLst>
      <p:ext uri="{BB962C8B-B14F-4D97-AF65-F5344CB8AC3E}">
        <p14:creationId xmlns:p14="http://schemas.microsoft.com/office/powerpoint/2010/main" val="1018484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 “</a:t>
            </a:r>
            <a:r>
              <a:rPr lang="en-US" dirty="0" smtClean="0">
                <a:latin typeface="Arial" pitchFamily="34" charset="0"/>
                <a:cs typeface="Arial" pitchFamily="34" charset="0"/>
              </a:rPr>
              <a:t>Selective to most perennial and native grasses”:</a:t>
            </a:r>
          </a:p>
          <a:p>
            <a:r>
              <a:rPr lang="en-US" sz="1200" kern="1200" dirty="0" smtClean="0">
                <a:solidFill>
                  <a:schemeClr val="tx1"/>
                </a:solidFill>
                <a:effectLst/>
                <a:latin typeface="+mn-lt"/>
                <a:ea typeface="+mn-ea"/>
                <a:cs typeface="+mn-cs"/>
              </a:rPr>
              <a:t>Any damage that we have  seen is on more southern grass species such as </a:t>
            </a:r>
            <a:r>
              <a:rPr lang="en-US" sz="1200" kern="1200" dirty="0" err="1" smtClean="0">
                <a:solidFill>
                  <a:schemeClr val="tx1"/>
                </a:solidFill>
                <a:effectLst/>
                <a:latin typeface="+mn-lt"/>
                <a:ea typeface="+mn-ea"/>
                <a:cs typeface="+mn-cs"/>
              </a:rPr>
              <a:t>bentgrass</a:t>
            </a:r>
            <a:r>
              <a:rPr lang="en-US" sz="1200" kern="1200" dirty="0" smtClean="0">
                <a:solidFill>
                  <a:schemeClr val="tx1"/>
                </a:solidFill>
                <a:effectLst/>
                <a:latin typeface="+mn-lt"/>
                <a:ea typeface="+mn-ea"/>
                <a:cs typeface="+mn-cs"/>
              </a:rPr>
              <a:t> and C-4 grasses. The MAT alone has not shown issues on any of the cool season grasses that we have further north. When we see injury it is typically caused by the SU, and MSM (Escort) in particular, not by the MAT. The grasses to watch are timothy and orchard grass. We've also seen issues with </a:t>
            </a:r>
            <a:r>
              <a:rPr lang="en-US" sz="1200" kern="1200" dirty="0" err="1" smtClean="0">
                <a:solidFill>
                  <a:schemeClr val="tx1"/>
                </a:solidFill>
                <a:effectLst/>
                <a:latin typeface="+mn-lt"/>
                <a:ea typeface="+mn-ea"/>
                <a:cs typeface="+mn-cs"/>
              </a:rPr>
              <a:t>bromegrass</a:t>
            </a:r>
            <a:r>
              <a:rPr lang="en-US" sz="1200" kern="1200" dirty="0" smtClean="0">
                <a:solidFill>
                  <a:schemeClr val="tx1"/>
                </a:solidFill>
                <a:effectLst/>
                <a:latin typeface="+mn-lt"/>
                <a:ea typeface="+mn-ea"/>
                <a:cs typeface="+mn-cs"/>
              </a:rPr>
              <a:t> and wheatgrass if they are already stressed. Blue grasses have not had any issues.</a:t>
            </a:r>
            <a:endParaRPr lang="en-US" dirty="0"/>
          </a:p>
        </p:txBody>
      </p:sp>
      <p:sp>
        <p:nvSpPr>
          <p:cNvPr id="4" name="Slide Number Placeholder 3"/>
          <p:cNvSpPr>
            <a:spLocks noGrp="1"/>
          </p:cNvSpPr>
          <p:nvPr>
            <p:ph type="sldNum" sz="quarter" idx="10"/>
          </p:nvPr>
        </p:nvSpPr>
        <p:spPr/>
        <p:txBody>
          <a:bodyPr/>
          <a:lstStyle/>
          <a:p>
            <a:fld id="{AF34481A-A4DE-4597-B411-535C4E951D5B}" type="slidenum">
              <a:rPr lang="en-US" smtClean="0"/>
              <a:t>7</a:t>
            </a:fld>
            <a:endParaRPr lang="en-US"/>
          </a:p>
        </p:txBody>
      </p:sp>
    </p:spTree>
    <p:extLst>
      <p:ext uri="{BB962C8B-B14F-4D97-AF65-F5344CB8AC3E}">
        <p14:creationId xmlns:p14="http://schemas.microsoft.com/office/powerpoint/2010/main" val="730430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F34481A-A4DE-4597-B411-535C4E951D5B}" type="slidenum">
              <a:rPr lang="en-US" smtClean="0"/>
              <a:t>8</a:t>
            </a:fld>
            <a:endParaRPr lang="en-US" dirty="0"/>
          </a:p>
        </p:txBody>
      </p:sp>
    </p:spTree>
    <p:extLst>
      <p:ext uri="{BB962C8B-B14F-4D97-AF65-F5344CB8AC3E}">
        <p14:creationId xmlns:p14="http://schemas.microsoft.com/office/powerpoint/2010/main" val="3728999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see label for full list, plus training aid for species under consideration</a:t>
            </a:r>
            <a:endParaRPr lang="en-US" dirty="0"/>
          </a:p>
        </p:txBody>
      </p:sp>
      <p:sp>
        <p:nvSpPr>
          <p:cNvPr id="4" name="Slide Number Placeholder 3"/>
          <p:cNvSpPr>
            <a:spLocks noGrp="1"/>
          </p:cNvSpPr>
          <p:nvPr>
            <p:ph type="sldNum" sz="quarter" idx="10"/>
          </p:nvPr>
        </p:nvSpPr>
        <p:spPr/>
        <p:txBody>
          <a:bodyPr/>
          <a:lstStyle/>
          <a:p>
            <a:fld id="{AF34481A-A4DE-4597-B411-535C4E951D5B}" type="slidenum">
              <a:rPr lang="en-US" smtClean="0"/>
              <a:t>9</a:t>
            </a:fld>
            <a:endParaRPr lang="en-US"/>
          </a:p>
        </p:txBody>
      </p:sp>
    </p:spTree>
    <p:extLst>
      <p:ext uri="{BB962C8B-B14F-4D97-AF65-F5344CB8AC3E}">
        <p14:creationId xmlns:p14="http://schemas.microsoft.com/office/powerpoint/2010/main" val="2810562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C2D245-33E7-8246-9BFC-FBC0B6E3A97F}" type="datetimeFigureOut">
              <a:rPr lang="en-US" smtClean="0"/>
              <a:t>10/28/2014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5857FC-8146-B44D-999B-DA076CFCA26E}" type="slidenum">
              <a:rPr lang="en-US" smtClean="0"/>
              <a:t>‹#›</a:t>
            </a:fld>
            <a:endParaRPr lang="en-US" dirty="0"/>
          </a:p>
        </p:txBody>
      </p:sp>
    </p:spTree>
    <p:extLst>
      <p:ext uri="{BB962C8B-B14F-4D97-AF65-F5344CB8AC3E}">
        <p14:creationId xmlns:p14="http://schemas.microsoft.com/office/powerpoint/2010/main" val="2880599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C2D245-33E7-8246-9BFC-FBC0B6E3A97F}" type="datetimeFigureOut">
              <a:rPr lang="en-US" smtClean="0"/>
              <a:t>10/28/2014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5857FC-8146-B44D-999B-DA076CFCA26E}" type="slidenum">
              <a:rPr lang="en-US" smtClean="0"/>
              <a:t>‹#›</a:t>
            </a:fld>
            <a:endParaRPr lang="en-US" dirty="0"/>
          </a:p>
        </p:txBody>
      </p:sp>
    </p:spTree>
    <p:extLst>
      <p:ext uri="{BB962C8B-B14F-4D97-AF65-F5344CB8AC3E}">
        <p14:creationId xmlns:p14="http://schemas.microsoft.com/office/powerpoint/2010/main" val="798154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C2D245-33E7-8246-9BFC-FBC0B6E3A97F}" type="datetimeFigureOut">
              <a:rPr lang="en-US" smtClean="0"/>
              <a:t>10/28/2014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5857FC-8146-B44D-999B-DA076CFCA26E}" type="slidenum">
              <a:rPr lang="en-US" smtClean="0"/>
              <a:t>‹#›</a:t>
            </a:fld>
            <a:endParaRPr lang="en-US" dirty="0"/>
          </a:p>
        </p:txBody>
      </p:sp>
    </p:spTree>
    <p:extLst>
      <p:ext uri="{BB962C8B-B14F-4D97-AF65-F5344CB8AC3E}">
        <p14:creationId xmlns:p14="http://schemas.microsoft.com/office/powerpoint/2010/main" val="362854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C2D245-33E7-8246-9BFC-FBC0B6E3A97F}" type="datetimeFigureOut">
              <a:rPr lang="en-US" smtClean="0"/>
              <a:t>10/28/2014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5857FC-8146-B44D-999B-DA076CFCA26E}" type="slidenum">
              <a:rPr lang="en-US" smtClean="0"/>
              <a:t>‹#›</a:t>
            </a:fld>
            <a:endParaRPr lang="en-US" dirty="0"/>
          </a:p>
        </p:txBody>
      </p:sp>
    </p:spTree>
    <p:extLst>
      <p:ext uri="{BB962C8B-B14F-4D97-AF65-F5344CB8AC3E}">
        <p14:creationId xmlns:p14="http://schemas.microsoft.com/office/powerpoint/2010/main" val="2593930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C2D245-33E7-8246-9BFC-FBC0B6E3A97F}" type="datetimeFigureOut">
              <a:rPr lang="en-US" smtClean="0"/>
              <a:t>10/28/2014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5857FC-8146-B44D-999B-DA076CFCA26E}" type="slidenum">
              <a:rPr lang="en-US" smtClean="0"/>
              <a:t>‹#›</a:t>
            </a:fld>
            <a:endParaRPr lang="en-US" dirty="0"/>
          </a:p>
        </p:txBody>
      </p:sp>
    </p:spTree>
    <p:extLst>
      <p:ext uri="{BB962C8B-B14F-4D97-AF65-F5344CB8AC3E}">
        <p14:creationId xmlns:p14="http://schemas.microsoft.com/office/powerpoint/2010/main" val="3237684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C2D245-33E7-8246-9BFC-FBC0B6E3A97F}" type="datetimeFigureOut">
              <a:rPr lang="en-US" smtClean="0"/>
              <a:t>10/28/2014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5857FC-8146-B44D-999B-DA076CFCA26E}" type="slidenum">
              <a:rPr lang="en-US" smtClean="0"/>
              <a:t>‹#›</a:t>
            </a:fld>
            <a:endParaRPr lang="en-US" dirty="0"/>
          </a:p>
        </p:txBody>
      </p:sp>
    </p:spTree>
    <p:extLst>
      <p:ext uri="{BB962C8B-B14F-4D97-AF65-F5344CB8AC3E}">
        <p14:creationId xmlns:p14="http://schemas.microsoft.com/office/powerpoint/2010/main" val="407491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C2D245-33E7-8246-9BFC-FBC0B6E3A97F}" type="datetimeFigureOut">
              <a:rPr lang="en-US" smtClean="0"/>
              <a:t>10/28/2014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C5857FC-8146-B44D-999B-DA076CFCA26E}" type="slidenum">
              <a:rPr lang="en-US" smtClean="0"/>
              <a:t>‹#›</a:t>
            </a:fld>
            <a:endParaRPr lang="en-US" dirty="0"/>
          </a:p>
        </p:txBody>
      </p:sp>
    </p:spTree>
    <p:extLst>
      <p:ext uri="{BB962C8B-B14F-4D97-AF65-F5344CB8AC3E}">
        <p14:creationId xmlns:p14="http://schemas.microsoft.com/office/powerpoint/2010/main" val="2089951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C2D245-33E7-8246-9BFC-FBC0B6E3A97F}" type="datetimeFigureOut">
              <a:rPr lang="en-US" smtClean="0"/>
              <a:t>10/28/2014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5857FC-8146-B44D-999B-DA076CFCA26E}" type="slidenum">
              <a:rPr lang="en-US" smtClean="0"/>
              <a:t>‹#›</a:t>
            </a:fld>
            <a:endParaRPr lang="en-US" dirty="0"/>
          </a:p>
        </p:txBody>
      </p:sp>
    </p:spTree>
    <p:extLst>
      <p:ext uri="{BB962C8B-B14F-4D97-AF65-F5344CB8AC3E}">
        <p14:creationId xmlns:p14="http://schemas.microsoft.com/office/powerpoint/2010/main" val="2411527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C2D245-33E7-8246-9BFC-FBC0B6E3A97F}" type="datetimeFigureOut">
              <a:rPr lang="en-US" smtClean="0"/>
              <a:t>10/28/2014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C5857FC-8146-B44D-999B-DA076CFCA26E}" type="slidenum">
              <a:rPr lang="en-US" smtClean="0"/>
              <a:t>‹#›</a:t>
            </a:fld>
            <a:endParaRPr lang="en-US" dirty="0"/>
          </a:p>
        </p:txBody>
      </p:sp>
    </p:spTree>
    <p:extLst>
      <p:ext uri="{BB962C8B-B14F-4D97-AF65-F5344CB8AC3E}">
        <p14:creationId xmlns:p14="http://schemas.microsoft.com/office/powerpoint/2010/main" val="51948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C2D245-33E7-8246-9BFC-FBC0B6E3A97F}" type="datetimeFigureOut">
              <a:rPr lang="en-US" smtClean="0"/>
              <a:t>10/28/2014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5857FC-8146-B44D-999B-DA076CFCA26E}" type="slidenum">
              <a:rPr lang="en-US" smtClean="0"/>
              <a:t>‹#›</a:t>
            </a:fld>
            <a:endParaRPr lang="en-US" dirty="0"/>
          </a:p>
        </p:txBody>
      </p:sp>
    </p:spTree>
    <p:extLst>
      <p:ext uri="{BB962C8B-B14F-4D97-AF65-F5344CB8AC3E}">
        <p14:creationId xmlns:p14="http://schemas.microsoft.com/office/powerpoint/2010/main" val="2116239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C2D245-33E7-8246-9BFC-FBC0B6E3A97F}" type="datetimeFigureOut">
              <a:rPr lang="en-US" smtClean="0"/>
              <a:t>10/28/2014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5857FC-8146-B44D-999B-DA076CFCA26E}" type="slidenum">
              <a:rPr lang="en-US" smtClean="0"/>
              <a:t>‹#›</a:t>
            </a:fld>
            <a:endParaRPr lang="en-US" dirty="0"/>
          </a:p>
        </p:txBody>
      </p:sp>
    </p:spTree>
    <p:extLst>
      <p:ext uri="{BB962C8B-B14F-4D97-AF65-F5344CB8AC3E}">
        <p14:creationId xmlns:p14="http://schemas.microsoft.com/office/powerpoint/2010/main" val="344608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2D245-33E7-8246-9BFC-FBC0B6E3A97F}" type="datetimeFigureOut">
              <a:rPr lang="en-US" smtClean="0"/>
              <a:t>10/28/2014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857FC-8146-B44D-999B-DA076CFCA26E}" type="slidenum">
              <a:rPr lang="en-US" smtClean="0"/>
              <a:t>‹#›</a:t>
            </a:fld>
            <a:endParaRPr lang="en-US" dirty="0"/>
          </a:p>
        </p:txBody>
      </p:sp>
    </p:spTree>
    <p:extLst>
      <p:ext uri="{BB962C8B-B14F-4D97-AF65-F5344CB8AC3E}">
        <p14:creationId xmlns:p14="http://schemas.microsoft.com/office/powerpoint/2010/main" val="4233506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4.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4.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1.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5.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jpeg"/><Relationship Id="rId7" Type="http://schemas.openxmlformats.org/officeDocument/2006/relationships/hyperlink" Target="http://www.navius.dupont.ca/"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www.truvist.dupont.ca/" TargetMode="External"/><Relationship Id="rId5" Type="http://schemas.openxmlformats.org/officeDocument/2006/relationships/hyperlink" Target="http://www.dupontlandmanagement.ca/" TargetMode="External"/><Relationship Id="rId10" Type="http://schemas.openxmlformats.org/officeDocument/2006/relationships/image" Target="../media/image30.jpeg"/><Relationship Id="rId4" Type="http://schemas.openxmlformats.org/officeDocument/2006/relationships/image" Target="../media/image4.jpeg"/><Relationship Id="rId9" Type="http://schemas.openxmlformats.org/officeDocument/2006/relationships/hyperlink" Target="http://www.engageagro.com/ViewPage.aspx?pg=124"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4.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avius-Truvist Slide alt.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txBox="1">
            <a:spLocks noChangeArrowheads="1"/>
          </p:cNvSpPr>
          <p:nvPr/>
        </p:nvSpPr>
        <p:spPr>
          <a:xfrm>
            <a:off x="627715" y="1327810"/>
            <a:ext cx="5400215"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dirty="0" smtClean="0">
                <a:cs typeface="Arial" pitchFamily="34" charset="0"/>
              </a:rPr>
              <a:t>Introducing new DuPont™ </a:t>
            </a:r>
            <a:r>
              <a:rPr lang="en-US" sz="3000" dirty="0" err="1" smtClean="0">
                <a:cs typeface="Arial" pitchFamily="34" charset="0"/>
              </a:rPr>
              <a:t>Truvist</a:t>
            </a:r>
            <a:r>
              <a:rPr lang="en-US" sz="3000" dirty="0" smtClean="0">
                <a:cs typeface="Arial" pitchFamily="34" charset="0"/>
              </a:rPr>
              <a:t>™ and </a:t>
            </a:r>
            <a:r>
              <a:rPr lang="en-US" sz="3000" dirty="0" err="1" smtClean="0">
                <a:cs typeface="Arial" pitchFamily="34" charset="0"/>
              </a:rPr>
              <a:t>Navius</a:t>
            </a:r>
            <a:r>
              <a:rPr lang="en-US" sz="3000" dirty="0" smtClean="0">
                <a:cs typeface="Arial" pitchFamily="34" charset="0"/>
              </a:rPr>
              <a:t>™ VM</a:t>
            </a:r>
          </a:p>
          <a:p>
            <a:pPr algn="l"/>
            <a:r>
              <a:rPr lang="en-US" sz="3000" dirty="0" smtClean="0">
                <a:cs typeface="Arial" pitchFamily="34" charset="0"/>
              </a:rPr>
              <a:t>Herbicides</a:t>
            </a:r>
          </a:p>
        </p:txBody>
      </p:sp>
      <p:cxnSp>
        <p:nvCxnSpPr>
          <p:cNvPr id="5" name="Straight Connector 4"/>
          <p:cNvCxnSpPr/>
          <p:nvPr/>
        </p:nvCxnSpPr>
        <p:spPr>
          <a:xfrm>
            <a:off x="5992428" y="1359524"/>
            <a:ext cx="0" cy="1340653"/>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sp>
        <p:nvSpPr>
          <p:cNvPr id="6" name="Rectangle 2"/>
          <p:cNvSpPr txBox="1">
            <a:spLocks noChangeArrowheads="1"/>
          </p:cNvSpPr>
          <p:nvPr/>
        </p:nvSpPr>
        <p:spPr>
          <a:xfrm>
            <a:off x="6001726" y="1207034"/>
            <a:ext cx="3317324"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100" b="1" dirty="0" smtClean="0"/>
              <a:t>DuPont</a:t>
            </a:r>
            <a:br>
              <a:rPr lang="en-US" sz="2100" b="1" dirty="0" smtClean="0"/>
            </a:br>
            <a:r>
              <a:rPr lang="en-US" sz="2100" b="1" dirty="0" smtClean="0"/>
              <a:t>Land Management</a:t>
            </a:r>
            <a:endParaRPr lang="en-US" sz="2100" dirty="0" smtClean="0">
              <a:solidFill>
                <a:srgbClr val="FF0000"/>
              </a:solidFill>
              <a:latin typeface="Arial" pitchFamily="34" charset="0"/>
              <a:cs typeface="Arial" pitchFamily="34" charset="0"/>
            </a:endParaRPr>
          </a:p>
        </p:txBody>
      </p:sp>
      <p:sp>
        <p:nvSpPr>
          <p:cNvPr id="7" name="Rectangle 2"/>
          <p:cNvSpPr txBox="1">
            <a:spLocks noChangeArrowheads="1"/>
          </p:cNvSpPr>
          <p:nvPr/>
        </p:nvSpPr>
        <p:spPr>
          <a:xfrm>
            <a:off x="5980631" y="1660421"/>
            <a:ext cx="3317324"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dirty="0" smtClean="0"/>
              <a:t> Herbicides in Canada</a:t>
            </a:r>
            <a:endParaRPr lang="en-US" sz="1600" dirty="0" smtClean="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989227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0.29.56.102\thomasglusac\Desktop\Dupont Backgrounds\DuPont PowerPoint_Rev6a 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241800" y="837066"/>
            <a:ext cx="4783345" cy="4154984"/>
          </a:xfrm>
          <a:prstGeom prst="rect">
            <a:avLst/>
          </a:prstGeom>
          <a:noFill/>
        </p:spPr>
        <p:txBody>
          <a:bodyPr wrap="square" rtlCol="0">
            <a:spAutoFit/>
          </a:bodyPr>
          <a:lstStyle/>
          <a:p>
            <a:endParaRPr lang="en-US" dirty="0"/>
          </a:p>
          <a:p>
            <a:pPr lvl="0"/>
            <a:r>
              <a:rPr lang="en-US" sz="2400" dirty="0">
                <a:solidFill>
                  <a:prstClr val="black"/>
                </a:solidFill>
                <a:latin typeface="Arial" panose="020B0604020202020204" pitchFamily="34" charset="0"/>
                <a:cs typeface="Arial" panose="020B0604020202020204" pitchFamily="34" charset="0"/>
              </a:rPr>
              <a:t>Benefit</a:t>
            </a:r>
            <a:r>
              <a:rPr lang="en-US" sz="2400" dirty="0" smtClean="0">
                <a:solidFill>
                  <a:prstClr val="black"/>
                </a:solidFill>
                <a:latin typeface="Arial" panose="020B0604020202020204" pitchFamily="34" charset="0"/>
                <a:cs typeface="Arial" panose="020B0604020202020204" pitchFamily="34" charset="0"/>
              </a:rPr>
              <a:t>: </a:t>
            </a:r>
            <a:r>
              <a:rPr lang="en-US" sz="2400" dirty="0" err="1" smtClean="0">
                <a:solidFill>
                  <a:prstClr val="black"/>
                </a:solidFill>
                <a:latin typeface="Arial" panose="020B0604020202020204" pitchFamily="34" charset="0"/>
                <a:cs typeface="Arial" panose="020B0604020202020204" pitchFamily="34" charset="0"/>
              </a:rPr>
              <a:t>Bareground</a:t>
            </a:r>
            <a:r>
              <a:rPr lang="en-US" sz="2400" dirty="0" smtClean="0">
                <a:solidFill>
                  <a:prstClr val="black"/>
                </a:solidFill>
                <a:latin typeface="Arial" panose="020B0604020202020204" pitchFamily="34" charset="0"/>
                <a:cs typeface="Arial" panose="020B0604020202020204" pitchFamily="34" charset="0"/>
              </a:rPr>
              <a:t> Tank mixes</a:t>
            </a:r>
            <a:endParaRPr lang="en-US" sz="2400" dirty="0">
              <a:solidFill>
                <a:prstClr val="black"/>
              </a:solidFill>
              <a:latin typeface="Arial" panose="020B0604020202020204" pitchFamily="34" charset="0"/>
              <a:cs typeface="Arial" panose="020B0604020202020204" pitchFamily="34" charset="0"/>
            </a:endParaRPr>
          </a:p>
          <a:p>
            <a:r>
              <a:rPr lang="en-US" sz="2000" b="1" dirty="0" smtClean="0">
                <a:solidFill>
                  <a:srgbClr val="CC9900"/>
                </a:solidFill>
                <a:latin typeface="Arial" panose="020B0604020202020204" pitchFamily="34" charset="0"/>
                <a:cs typeface="Arial" panose="020B0604020202020204" pitchFamily="34" charset="0"/>
              </a:rPr>
              <a:t>New DuPont™ </a:t>
            </a:r>
            <a:r>
              <a:rPr lang="en-US" sz="2000" b="1" dirty="0" err="1" smtClean="0">
                <a:solidFill>
                  <a:srgbClr val="CC9900"/>
                </a:solidFill>
                <a:latin typeface="Arial" panose="020B0604020202020204" pitchFamily="34" charset="0"/>
                <a:cs typeface="Arial" panose="020B0604020202020204" pitchFamily="34" charset="0"/>
              </a:rPr>
              <a:t>Truvist</a:t>
            </a:r>
            <a:r>
              <a:rPr lang="en-US" sz="2000" b="1" dirty="0" smtClean="0">
                <a:solidFill>
                  <a:srgbClr val="CC9900"/>
                </a:solidFill>
                <a:latin typeface="Arial" panose="020B0604020202020204" pitchFamily="34" charset="0"/>
                <a:cs typeface="Arial" panose="020B0604020202020204" pitchFamily="34" charset="0"/>
              </a:rPr>
              <a:t>™ herbicide helps you keep your sites safe, clean and clear</a:t>
            </a:r>
          </a:p>
          <a:p>
            <a:r>
              <a:rPr lang="en-US" dirty="0" smtClean="0"/>
              <a:t> </a:t>
            </a:r>
          </a:p>
          <a:p>
            <a:pPr marL="285750"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Provides effective resistance management </a:t>
            </a:r>
            <a:r>
              <a:rPr lang="en-US" dirty="0">
                <a:latin typeface="Arial" panose="020B0604020202020204" pitchFamily="34" charset="0"/>
                <a:cs typeface="Arial" panose="020B0604020202020204" pitchFamily="34" charset="0"/>
              </a:rPr>
              <a:t>including control of Group 2 resistant </a:t>
            </a:r>
            <a:r>
              <a:rPr lang="en-US" dirty="0" err="1" smtClean="0">
                <a:latin typeface="Arial" panose="020B0604020202020204" pitchFamily="34" charset="0"/>
                <a:cs typeface="Arial" panose="020B0604020202020204" pitchFamily="34" charset="0"/>
              </a:rPr>
              <a:t>kochia</a:t>
            </a: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Low use rate helps you raise the standard on </a:t>
            </a:r>
            <a:r>
              <a:rPr lang="en-US" dirty="0" smtClean="0">
                <a:latin typeface="Arial" panose="020B0604020202020204" pitchFamily="34" charset="0"/>
                <a:cs typeface="Arial" panose="020B0604020202020204" pitchFamily="34" charset="0"/>
              </a:rPr>
              <a:t>productivity </a:t>
            </a:r>
            <a:r>
              <a:rPr lang="en-US" dirty="0">
                <a:latin typeface="Arial" panose="020B0604020202020204" pitchFamily="34" charset="0"/>
                <a:cs typeface="Arial" panose="020B0604020202020204" pitchFamily="34" charset="0"/>
              </a:rPr>
              <a:t>and environmental responsibility.</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4702" y="1178159"/>
            <a:ext cx="2895598" cy="4343397"/>
          </a:xfrm>
          <a:prstGeom prst="rect">
            <a:avLst/>
          </a:prstGeom>
        </p:spPr>
      </p:pic>
    </p:spTree>
    <p:extLst>
      <p:ext uri="{BB962C8B-B14F-4D97-AF65-F5344CB8AC3E}">
        <p14:creationId xmlns:p14="http://schemas.microsoft.com/office/powerpoint/2010/main" val="3468611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a:xfrm>
            <a:off x="253107" y="689681"/>
            <a:ext cx="5791200" cy="1143000"/>
          </a:xfrm>
        </p:spPr>
        <p:txBody>
          <a:bodyPr>
            <a:normAutofit/>
          </a:bodyPr>
          <a:lstStyle/>
          <a:p>
            <a:pPr algn="l" eaLnBrk="1" hangingPunct="1"/>
            <a:r>
              <a:rPr lang="en-US" sz="3600" b="1" dirty="0" smtClean="0">
                <a:latin typeface="Arial" pitchFamily="34" charset="0"/>
                <a:cs typeface="Arial" pitchFamily="34" charset="0"/>
              </a:rPr>
              <a:t>Application-rates</a:t>
            </a:r>
            <a:endParaRPr lang="en-US" sz="3600" b="1" baseline="30000" dirty="0" smtClean="0"/>
          </a:p>
        </p:txBody>
      </p:sp>
      <p:pic>
        <p:nvPicPr>
          <p:cNvPr id="11" name="Picture 2" descr="\\10.29.56.102\thomasglusac\Desktop\Dupont Backgrounds\DuPont PowerPoint_Rev6a 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p:nvPr/>
        </p:nvGrpSpPr>
        <p:grpSpPr>
          <a:xfrm>
            <a:off x="6044307" y="866633"/>
            <a:ext cx="2174982" cy="1340653"/>
            <a:chOff x="6030452" y="866633"/>
            <a:chExt cx="2174982" cy="1340653"/>
          </a:xfrm>
        </p:grpSpPr>
        <p:pic>
          <p:nvPicPr>
            <p:cNvPr id="14" name="Picture 3" descr="C:\Users\nf3625\Desktop\LandManagement\Truvist_Stacked_ENG_2013_RGB.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r="80605"/>
            <a:stretch/>
          </p:blipFill>
          <p:spPr bwMode="auto">
            <a:xfrm>
              <a:off x="6343347" y="961566"/>
              <a:ext cx="1862087" cy="123322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6030452" y="866633"/>
              <a:ext cx="0" cy="1340653"/>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6" name="Picture 2" descr="C:\Users\nf3625\Desktop\LandManagement_Horizontal_2013_ENG.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96794" y="6452815"/>
            <a:ext cx="2077730" cy="1810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Table 16"/>
          <p:cNvGraphicFramePr>
            <a:graphicFrameLocks noGrp="1"/>
          </p:cNvGraphicFramePr>
          <p:nvPr>
            <p:extLst>
              <p:ext uri="{D42A27DB-BD31-4B8C-83A1-F6EECF244321}">
                <p14:modId xmlns:p14="http://schemas.microsoft.com/office/powerpoint/2010/main" val="3101069164"/>
              </p:ext>
            </p:extLst>
          </p:nvPr>
        </p:nvGraphicFramePr>
        <p:xfrm>
          <a:off x="386367" y="2498501"/>
          <a:ext cx="4465033" cy="3452512"/>
        </p:xfrm>
        <a:graphic>
          <a:graphicData uri="http://schemas.openxmlformats.org/drawingml/2006/table">
            <a:tbl>
              <a:tblPr>
                <a:tableStyleId>{5940675A-B579-460E-94D1-54222C63F5DA}</a:tableStyleId>
              </a:tblPr>
              <a:tblGrid>
                <a:gridCol w="2127760"/>
                <a:gridCol w="2337273"/>
              </a:tblGrid>
              <a:tr h="278162">
                <a:tc gridSpan="2">
                  <a:txBody>
                    <a:bodyPr/>
                    <a:lstStyle/>
                    <a:p>
                      <a:pPr marL="0" marR="0">
                        <a:spcBef>
                          <a:spcPts val="0"/>
                        </a:spcBef>
                        <a:spcAft>
                          <a:spcPts val="0"/>
                        </a:spcAft>
                      </a:pPr>
                      <a:r>
                        <a:rPr lang="en-CA" sz="1800" b="1" dirty="0">
                          <a:solidFill>
                            <a:srgbClr val="CC9900"/>
                          </a:solidFill>
                          <a:effectLst/>
                        </a:rPr>
                        <a:t>SITES: </a:t>
                      </a:r>
                      <a:r>
                        <a:rPr lang="en-CA" sz="1800" dirty="0">
                          <a:effectLst/>
                        </a:rPr>
                        <a:t>Industrial Non-Crop Areas</a:t>
                      </a:r>
                      <a:endParaRPr lang="en-US" sz="1800" dirty="0">
                        <a:effectLst/>
                        <a:latin typeface="Times New Roman"/>
                        <a:ea typeface="Times New Roman"/>
                      </a:endParaRPr>
                    </a:p>
                  </a:txBody>
                  <a:tcPr marL="68580" marR="68580" marT="0" marB="0"/>
                </a:tc>
                <a:tc hMerge="1">
                  <a:txBody>
                    <a:bodyPr/>
                    <a:lstStyle/>
                    <a:p>
                      <a:endParaRPr lang="en-US"/>
                    </a:p>
                  </a:txBody>
                  <a:tcPr/>
                </a:tc>
              </a:tr>
              <a:tr h="412881">
                <a:tc gridSpan="2">
                  <a:txBody>
                    <a:bodyPr/>
                    <a:lstStyle/>
                    <a:p>
                      <a:pPr marL="0" marR="0">
                        <a:spcBef>
                          <a:spcPts val="0"/>
                        </a:spcBef>
                        <a:spcAft>
                          <a:spcPts val="0"/>
                        </a:spcAft>
                      </a:pPr>
                      <a:r>
                        <a:rPr lang="en-CA" sz="1800" b="1" dirty="0">
                          <a:solidFill>
                            <a:srgbClr val="CC9900"/>
                          </a:solidFill>
                          <a:effectLst/>
                        </a:rPr>
                        <a:t>TIMING: </a:t>
                      </a:r>
                      <a:r>
                        <a:rPr lang="en-CA" sz="1800" dirty="0">
                          <a:effectLst/>
                        </a:rPr>
                        <a:t>For best results, apply to young, actively growing weeds.  Thorough coverage of target weeds is essential.</a:t>
                      </a:r>
                      <a:endParaRPr lang="en-US" sz="1800" dirty="0">
                        <a:effectLst/>
                        <a:latin typeface="Times New Roman"/>
                        <a:ea typeface="Times New Roman"/>
                      </a:endParaRPr>
                    </a:p>
                  </a:txBody>
                  <a:tcPr marL="68580" marR="68580" marT="0" marB="0"/>
                </a:tc>
                <a:tc hMerge="1">
                  <a:txBody>
                    <a:bodyPr/>
                    <a:lstStyle/>
                    <a:p>
                      <a:endParaRPr lang="en-US"/>
                    </a:p>
                  </a:txBody>
                  <a:tcPr/>
                </a:tc>
              </a:tr>
              <a:tr h="278162">
                <a:tc gridSpan="2">
                  <a:txBody>
                    <a:bodyPr/>
                    <a:lstStyle/>
                    <a:p>
                      <a:pPr marL="0" marR="0">
                        <a:spcBef>
                          <a:spcPts val="0"/>
                        </a:spcBef>
                        <a:spcAft>
                          <a:spcPts val="0"/>
                        </a:spcAft>
                      </a:pPr>
                      <a:r>
                        <a:rPr lang="en-CA" sz="1800" b="1" dirty="0">
                          <a:solidFill>
                            <a:srgbClr val="CC9900"/>
                          </a:solidFill>
                          <a:effectLst/>
                        </a:rPr>
                        <a:t>APPLICATION </a:t>
                      </a:r>
                      <a:r>
                        <a:rPr lang="en-CA" sz="1800" b="1" dirty="0" smtClean="0">
                          <a:solidFill>
                            <a:srgbClr val="CC9900"/>
                          </a:solidFill>
                          <a:effectLst/>
                        </a:rPr>
                        <a:t>RATE:</a:t>
                      </a:r>
                      <a:endParaRPr lang="en-US" sz="1800" b="1" dirty="0">
                        <a:solidFill>
                          <a:srgbClr val="CC9900"/>
                        </a:solidFill>
                        <a:effectLst/>
                        <a:latin typeface="Times New Roman"/>
                        <a:ea typeface="Times New Roman"/>
                      </a:endParaRPr>
                    </a:p>
                  </a:txBody>
                  <a:tcPr marL="68580" marR="68580" marT="0" marB="0"/>
                </a:tc>
                <a:tc hMerge="1">
                  <a:txBody>
                    <a:bodyPr/>
                    <a:lstStyle/>
                    <a:p>
                      <a:endParaRPr lang="en-US"/>
                    </a:p>
                  </a:txBody>
                  <a:tcPr/>
                </a:tc>
              </a:tr>
              <a:tr h="278162">
                <a:tc>
                  <a:txBody>
                    <a:bodyPr/>
                    <a:lstStyle/>
                    <a:p>
                      <a:pPr marL="0" marR="0">
                        <a:spcBef>
                          <a:spcPts val="0"/>
                        </a:spcBef>
                        <a:spcAft>
                          <a:spcPts val="0"/>
                        </a:spcAft>
                      </a:pPr>
                      <a:r>
                        <a:rPr lang="en-CA" sz="1800" dirty="0" err="1" smtClean="0">
                          <a:effectLst/>
                        </a:rPr>
                        <a:t>DuPont</a:t>
                      </a:r>
                      <a:r>
                        <a:rPr lang="en-CA" sz="1200" baseline="48000" dirty="0" err="1" smtClean="0">
                          <a:effectLst/>
                        </a:rPr>
                        <a:t>TM</a:t>
                      </a:r>
                      <a:r>
                        <a:rPr lang="en-CA" sz="1800" dirty="0" smtClean="0">
                          <a:effectLst/>
                        </a:rPr>
                        <a:t> </a:t>
                      </a:r>
                      <a:r>
                        <a:rPr lang="en-CA" sz="1800" dirty="0" err="1">
                          <a:effectLst/>
                        </a:rPr>
                        <a:t>Truvist</a:t>
                      </a:r>
                      <a:r>
                        <a:rPr lang="en-CA" sz="1100" baseline="62000" dirty="0" err="1">
                          <a:effectLst/>
                        </a:rPr>
                        <a:t>TM</a:t>
                      </a:r>
                      <a:r>
                        <a:rPr lang="en-CA" sz="1800" dirty="0">
                          <a:effectLst/>
                        </a:rPr>
                        <a:t> Herbicide</a:t>
                      </a:r>
                      <a:endParaRPr lang="en-US" sz="1800" dirty="0">
                        <a:effectLst/>
                        <a:latin typeface="Times New Roman"/>
                        <a:ea typeface="Times New Roman"/>
                      </a:endParaRPr>
                    </a:p>
                  </a:txBody>
                  <a:tcPr marL="68580" marR="68580" marT="0" marB="0"/>
                </a:tc>
                <a:tc>
                  <a:txBody>
                    <a:bodyPr/>
                    <a:lstStyle/>
                    <a:p>
                      <a:pPr marL="0" marR="0">
                        <a:spcBef>
                          <a:spcPts val="0"/>
                        </a:spcBef>
                        <a:spcAft>
                          <a:spcPts val="0"/>
                        </a:spcAft>
                      </a:pPr>
                      <a:r>
                        <a:rPr lang="en-CA" sz="1800">
                          <a:effectLst/>
                        </a:rPr>
                        <a:t>168 grams/hectare</a:t>
                      </a:r>
                      <a:endParaRPr lang="en-US" sz="1800">
                        <a:effectLst/>
                        <a:latin typeface="Times New Roman"/>
                        <a:ea typeface="Times New Roman"/>
                      </a:endParaRPr>
                    </a:p>
                  </a:txBody>
                  <a:tcPr marL="68580" marR="68580" marT="0" marB="0"/>
                </a:tc>
              </a:tr>
              <a:tr h="561547">
                <a:tc>
                  <a:txBody>
                    <a:bodyPr/>
                    <a:lstStyle/>
                    <a:p>
                      <a:pPr marL="0" marR="0">
                        <a:spcBef>
                          <a:spcPts val="0"/>
                        </a:spcBef>
                        <a:spcAft>
                          <a:spcPts val="0"/>
                        </a:spcAft>
                      </a:pPr>
                      <a:r>
                        <a:rPr lang="en-CA" sz="1800" dirty="0">
                          <a:effectLst/>
                        </a:rPr>
                        <a:t>Adjuvants: </a:t>
                      </a:r>
                      <a:endParaRPr lang="en-US" sz="1800" dirty="0">
                        <a:effectLst/>
                      </a:endParaRPr>
                    </a:p>
                    <a:p>
                      <a:pPr marL="0" marR="0">
                        <a:spcBef>
                          <a:spcPts val="0"/>
                        </a:spcBef>
                        <a:spcAft>
                          <a:spcPts val="0"/>
                        </a:spcAft>
                      </a:pPr>
                      <a:r>
                        <a:rPr lang="en-CA" sz="1800" dirty="0" smtClean="0">
                          <a:effectLst/>
                        </a:rPr>
                        <a:t>Non-Ionic surfactant OR</a:t>
                      </a:r>
                      <a:endParaRPr lang="en-US" sz="1800" dirty="0">
                        <a:effectLst/>
                      </a:endParaRPr>
                    </a:p>
                  </a:txBody>
                  <a:tcPr marL="68580" marR="68580" marT="0" marB="0"/>
                </a:tc>
                <a:tc>
                  <a:txBody>
                    <a:bodyPr/>
                    <a:lstStyle/>
                    <a:p>
                      <a:pPr marL="0" marR="0">
                        <a:spcBef>
                          <a:spcPts val="0"/>
                        </a:spcBef>
                        <a:spcAft>
                          <a:spcPts val="0"/>
                        </a:spcAft>
                      </a:pPr>
                      <a:r>
                        <a:rPr lang="en-CA" sz="1800" dirty="0">
                          <a:effectLst/>
                        </a:rPr>
                        <a:t> </a:t>
                      </a:r>
                      <a:endParaRPr lang="en-US" sz="1800" dirty="0">
                        <a:effectLst/>
                      </a:endParaRPr>
                    </a:p>
                    <a:p>
                      <a:pPr marL="0" marR="0">
                        <a:spcBef>
                          <a:spcPts val="0"/>
                        </a:spcBef>
                        <a:spcAft>
                          <a:spcPts val="0"/>
                        </a:spcAft>
                      </a:pPr>
                      <a:r>
                        <a:rPr lang="en-CA" sz="1800" dirty="0">
                          <a:effectLst/>
                        </a:rPr>
                        <a:t>0.25% </a:t>
                      </a:r>
                      <a:r>
                        <a:rPr lang="en-CA" sz="1800" dirty="0" smtClean="0">
                          <a:effectLst/>
                        </a:rPr>
                        <a:t>v/v</a:t>
                      </a:r>
                      <a:endParaRPr lang="en-US" sz="1800" dirty="0">
                        <a:effectLst/>
                      </a:endParaRPr>
                    </a:p>
                  </a:txBody>
                  <a:tcPr marL="68580" marR="68580" marT="0" marB="0"/>
                </a:tc>
              </a:tr>
              <a:tr h="701628">
                <a:tc>
                  <a:txBody>
                    <a:bodyPr/>
                    <a:lstStyle/>
                    <a:p>
                      <a:pPr marL="0" marR="0">
                        <a:spcBef>
                          <a:spcPts val="0"/>
                        </a:spcBef>
                        <a:spcAft>
                          <a:spcPts val="0"/>
                        </a:spcAft>
                      </a:pPr>
                      <a:r>
                        <a:rPr lang="en-CA" sz="1800" dirty="0" smtClean="0">
                          <a:effectLst/>
                        </a:rPr>
                        <a:t>Merge</a:t>
                      </a:r>
                      <a:r>
                        <a:rPr lang="en-CA" sz="1800" baseline="0" dirty="0" smtClean="0">
                          <a:effectLst/>
                        </a:rPr>
                        <a:t> </a:t>
                      </a:r>
                      <a:r>
                        <a:rPr lang="en-CA" sz="1800" dirty="0" smtClean="0">
                          <a:effectLst/>
                        </a:rPr>
                        <a:t>or</a:t>
                      </a:r>
                      <a:endParaRPr lang="en-US" sz="1800" dirty="0" smtClean="0">
                        <a:effectLst/>
                      </a:endParaRPr>
                    </a:p>
                    <a:p>
                      <a:pPr marL="0" marR="0">
                        <a:spcBef>
                          <a:spcPts val="0"/>
                        </a:spcBef>
                        <a:spcAft>
                          <a:spcPts val="0"/>
                        </a:spcAft>
                      </a:pPr>
                      <a:r>
                        <a:rPr lang="en-CA" sz="1800" dirty="0" smtClean="0">
                          <a:effectLst/>
                        </a:rPr>
                        <a:t>Crop Oil Concentrate</a:t>
                      </a:r>
                      <a:endParaRPr lang="en-US" sz="1800" dirty="0">
                        <a:effectLst/>
                        <a:latin typeface="Times New Roman"/>
                        <a:ea typeface="Times New Roman"/>
                      </a:endParaRPr>
                    </a:p>
                  </a:txBody>
                  <a:tcPr marL="68580" marR="6858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800" dirty="0" smtClean="0">
                          <a:effectLst/>
                        </a:rPr>
                        <a:t>1% v/v</a:t>
                      </a:r>
                      <a:endParaRPr lang="en-US" sz="1800" dirty="0" smtClean="0">
                        <a:effectLst/>
                      </a:endParaRPr>
                    </a:p>
                    <a:p>
                      <a:pPr marL="0" marR="0">
                        <a:spcBef>
                          <a:spcPts val="0"/>
                        </a:spcBef>
                        <a:spcAft>
                          <a:spcPts val="0"/>
                        </a:spcAft>
                      </a:pPr>
                      <a:endParaRPr lang="en-US" sz="1800" dirty="0">
                        <a:effectLst/>
                      </a:endParaRPr>
                    </a:p>
                  </a:txBody>
                  <a:tcPr marL="68580" marR="68580" marT="0" marB="0"/>
                </a:tc>
              </a:tr>
            </a:tbl>
          </a:graphicData>
        </a:graphic>
      </p:graphicFrame>
      <p:pic>
        <p:nvPicPr>
          <p:cNvPr id="2" name="Picture 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956473" y="2513491"/>
            <a:ext cx="3997986" cy="3175000"/>
          </a:xfrm>
          <a:prstGeom prst="rect">
            <a:avLst/>
          </a:prstGeom>
          <a:ln>
            <a:solidFill>
              <a:schemeClr val="tx1"/>
            </a:solidFill>
          </a:ln>
        </p:spPr>
      </p:pic>
      <p:sp>
        <p:nvSpPr>
          <p:cNvPr id="3" name="TextBox 2"/>
          <p:cNvSpPr txBox="1"/>
          <p:nvPr/>
        </p:nvSpPr>
        <p:spPr>
          <a:xfrm>
            <a:off x="7393175" y="5322146"/>
            <a:ext cx="1470339" cy="276999"/>
          </a:xfrm>
          <a:prstGeom prst="rect">
            <a:avLst/>
          </a:prstGeom>
          <a:solidFill>
            <a:schemeClr val="bg1"/>
          </a:solidFill>
        </p:spPr>
        <p:txBody>
          <a:bodyPr wrap="none" rtlCol="0">
            <a:spAutoFit/>
          </a:bodyPr>
          <a:lstStyle/>
          <a:p>
            <a:r>
              <a:rPr lang="en-US" sz="1200" dirty="0" smtClean="0"/>
              <a:t>Wainwright AB 1YAA</a:t>
            </a:r>
            <a:endParaRPr lang="en-US" sz="1200" dirty="0"/>
          </a:p>
        </p:txBody>
      </p:sp>
      <p:sp>
        <p:nvSpPr>
          <p:cNvPr id="18" name="TextBox 17"/>
          <p:cNvSpPr txBox="1"/>
          <p:nvPr/>
        </p:nvSpPr>
        <p:spPr>
          <a:xfrm>
            <a:off x="291836" y="1534217"/>
            <a:ext cx="5666704" cy="307777"/>
          </a:xfrm>
          <a:prstGeom prst="rect">
            <a:avLst/>
          </a:prstGeom>
          <a:noFill/>
        </p:spPr>
        <p:txBody>
          <a:bodyPr wrap="square" rtlCol="0">
            <a:spAutoFit/>
          </a:bodyPr>
          <a:lstStyle/>
          <a:p>
            <a:r>
              <a:rPr lang="en-CA" sz="1400" b="1" dirty="0"/>
              <a:t>Always read and follow label instructions carefully</a:t>
            </a:r>
            <a:r>
              <a:rPr lang="en-CA" sz="1400" b="1" dirty="0" smtClean="0"/>
              <a:t>.</a:t>
            </a:r>
            <a:endParaRPr lang="en-US" sz="1400" b="1" dirty="0"/>
          </a:p>
        </p:txBody>
      </p:sp>
    </p:spTree>
    <p:extLst>
      <p:ext uri="{BB962C8B-B14F-4D97-AF65-F5344CB8AC3E}">
        <p14:creationId xmlns:p14="http://schemas.microsoft.com/office/powerpoint/2010/main" val="1851430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a:xfrm>
            <a:off x="253107" y="689681"/>
            <a:ext cx="5791200" cy="1143000"/>
          </a:xfrm>
        </p:spPr>
        <p:txBody>
          <a:bodyPr>
            <a:normAutofit/>
          </a:bodyPr>
          <a:lstStyle/>
          <a:p>
            <a:pPr algn="l" eaLnBrk="1" hangingPunct="1"/>
            <a:r>
              <a:rPr lang="en-US" sz="3600" b="1" dirty="0" smtClean="0">
                <a:latin typeface="Arial" pitchFamily="34" charset="0"/>
                <a:cs typeface="Arial" pitchFamily="34" charset="0"/>
              </a:rPr>
              <a:t>Application</a:t>
            </a:r>
            <a:endParaRPr lang="en-US" sz="3600" b="1" baseline="30000" dirty="0" smtClean="0"/>
          </a:p>
        </p:txBody>
      </p:sp>
      <p:pic>
        <p:nvPicPr>
          <p:cNvPr id="11" name="Picture 2" descr="\\10.29.56.102\thomasglusac\Desktop\Dupont Backgrounds\DuPont PowerPoint_Rev6a 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p:nvPr/>
        </p:nvGrpSpPr>
        <p:grpSpPr>
          <a:xfrm>
            <a:off x="6044307" y="866633"/>
            <a:ext cx="2174982" cy="1340653"/>
            <a:chOff x="6030452" y="866633"/>
            <a:chExt cx="2174982" cy="1340653"/>
          </a:xfrm>
        </p:grpSpPr>
        <p:pic>
          <p:nvPicPr>
            <p:cNvPr id="14" name="Picture 3" descr="C:\Users\nf3625\Desktop\LandManagement\Truvist_Stacked_ENG_2013_RGB.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r="80605"/>
            <a:stretch/>
          </p:blipFill>
          <p:spPr bwMode="auto">
            <a:xfrm>
              <a:off x="6343347" y="961566"/>
              <a:ext cx="1862087" cy="123322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6030452" y="866633"/>
              <a:ext cx="0" cy="1340653"/>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6" name="Picture 2" descr="C:\Users\nf3625\Desktop\LandManagement_Horizontal_2013_ENG.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96794" y="6452815"/>
            <a:ext cx="2077730" cy="1810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1964" y="2257297"/>
            <a:ext cx="4974613" cy="3637919"/>
          </a:xfrm>
          <a:prstGeom prst="rect">
            <a:avLst/>
          </a:prstGeom>
        </p:spPr>
        <p:txBody>
          <a:bodyPr wrap="square">
            <a:spAutoFit/>
          </a:bodyPr>
          <a:lstStyle/>
          <a:p>
            <a:pPr marL="285750" indent="-285750">
              <a:buFont typeface="Arial" panose="020B0604020202020204" pitchFamily="34" charset="0"/>
              <a:buChar char="•"/>
            </a:pPr>
            <a:r>
              <a:rPr lang="en-CA" sz="1600" dirty="0" err="1">
                <a:latin typeface="Arial" panose="020B0604020202020204" pitchFamily="34" charset="0"/>
                <a:cs typeface="Arial" panose="020B0604020202020204" pitchFamily="34" charset="0"/>
              </a:rPr>
              <a:t>DuPont</a:t>
            </a:r>
            <a:r>
              <a:rPr lang="en-CA" sz="1600" baseline="30000" dirty="0" err="1">
                <a:latin typeface="Arial" panose="020B0604020202020204" pitchFamily="34" charset="0"/>
                <a:cs typeface="Arial" panose="020B0604020202020204" pitchFamily="34" charset="0"/>
              </a:rPr>
              <a:t>TM</a:t>
            </a:r>
            <a:r>
              <a:rPr lang="en-CA" sz="1600" dirty="0">
                <a:latin typeface="Arial" panose="020B0604020202020204" pitchFamily="34" charset="0"/>
                <a:cs typeface="Arial" panose="020B0604020202020204" pitchFamily="34" charset="0"/>
              </a:rPr>
              <a:t> </a:t>
            </a:r>
            <a:r>
              <a:rPr lang="en-CA" sz="1600" dirty="0" err="1" smtClean="0">
                <a:latin typeface="Arial" panose="020B0604020202020204" pitchFamily="34" charset="0"/>
                <a:cs typeface="Arial" panose="020B0604020202020204" pitchFamily="34" charset="0"/>
              </a:rPr>
              <a:t>Truvist</a:t>
            </a:r>
            <a:r>
              <a:rPr lang="en-CA" sz="1600" baseline="30000" dirty="0" err="1" smtClean="0">
                <a:latin typeface="Arial" panose="020B0604020202020204" pitchFamily="34" charset="0"/>
                <a:cs typeface="Arial" panose="020B0604020202020204" pitchFamily="34" charset="0"/>
              </a:rPr>
              <a:t>TM</a:t>
            </a:r>
            <a:r>
              <a:rPr lang="en-CA" sz="1600" baseline="30000" dirty="0" smtClean="0">
                <a:latin typeface="Arial" panose="020B0604020202020204" pitchFamily="34" charset="0"/>
                <a:cs typeface="Arial" panose="020B0604020202020204" pitchFamily="34" charset="0"/>
              </a:rPr>
              <a:t> </a:t>
            </a:r>
            <a:r>
              <a:rPr lang="en-CA" sz="1600" dirty="0">
                <a:latin typeface="Arial" panose="020B0604020202020204" pitchFamily="34" charset="0"/>
                <a:cs typeface="Arial" panose="020B0604020202020204" pitchFamily="34" charset="0"/>
              </a:rPr>
              <a:t>is not </a:t>
            </a:r>
            <a:r>
              <a:rPr lang="en-CA" sz="1600" dirty="0" smtClean="0">
                <a:latin typeface="Arial" panose="020B0604020202020204" pitchFamily="34" charset="0"/>
                <a:cs typeface="Arial" panose="020B0604020202020204" pitchFamily="34" charset="0"/>
              </a:rPr>
              <a:t>registered for aerial application.</a:t>
            </a:r>
          </a:p>
          <a:p>
            <a:pPr marL="285750" indent="-285750">
              <a:buFont typeface="Arial" panose="020B0604020202020204" pitchFamily="34" charset="0"/>
              <a:buChar char="•"/>
            </a:pPr>
            <a:r>
              <a:rPr lang="en-CA" sz="1600" dirty="0">
                <a:latin typeface="Arial" panose="020B0604020202020204" pitchFamily="34" charset="0"/>
                <a:cs typeface="Arial" panose="020B0604020202020204" pitchFamily="34" charset="0"/>
              </a:rPr>
              <a:t>No respirator is required for mixing or application of DuPont™ </a:t>
            </a:r>
            <a:r>
              <a:rPr lang="en-CA" sz="1600" dirty="0" err="1">
                <a:latin typeface="Arial" panose="020B0604020202020204" pitchFamily="34" charset="0"/>
                <a:cs typeface="Arial" panose="020B0604020202020204" pitchFamily="34" charset="0"/>
              </a:rPr>
              <a:t>Truvist</a:t>
            </a:r>
            <a:r>
              <a:rPr lang="en-CA" sz="1600" dirty="0">
                <a:latin typeface="Arial" panose="020B0604020202020204" pitchFamily="34" charset="0"/>
                <a:cs typeface="Arial" panose="020B0604020202020204" pitchFamily="34" charset="0"/>
              </a:rPr>
              <a:t>™ </a:t>
            </a:r>
            <a:r>
              <a:rPr lang="en-CA" sz="1600" dirty="0" smtClean="0">
                <a:latin typeface="Arial" panose="020B0604020202020204" pitchFamily="34" charset="0"/>
                <a:cs typeface="Arial" panose="020B0604020202020204" pitchFamily="34" charset="0"/>
              </a:rPr>
              <a:t>Herbicide</a:t>
            </a:r>
          </a:p>
          <a:p>
            <a:pPr marL="285750" indent="-285750">
              <a:buFont typeface="Arial" panose="020B0604020202020204" pitchFamily="34" charset="0"/>
              <a:buChar char="•"/>
            </a:pPr>
            <a:r>
              <a:rPr lang="en-CA" sz="1600" dirty="0">
                <a:latin typeface="Arial" panose="020B0604020202020204" pitchFamily="34" charset="0"/>
                <a:cs typeface="Arial" panose="020B0604020202020204" pitchFamily="34" charset="0"/>
              </a:rPr>
              <a:t>Wear chemical resistant gloves, long-sleeved shirt, long pants, shoes and socks during mixing/loading, application, clean-up and repair activities (gloves are not required for ground boom </a:t>
            </a:r>
            <a:r>
              <a:rPr lang="en-CA" sz="1600" dirty="0" smtClean="0">
                <a:latin typeface="Arial" panose="020B0604020202020204" pitchFamily="34" charset="0"/>
                <a:cs typeface="Arial" panose="020B0604020202020204" pitchFamily="34" charset="0"/>
              </a:rPr>
              <a:t>sprayers)</a:t>
            </a:r>
          </a:p>
          <a:p>
            <a:pPr marL="342900" indent="-342900" algn="just">
              <a:lnSpc>
                <a:spcPct val="90000"/>
              </a:lnSpc>
              <a:spcBef>
                <a:spcPts val="0"/>
              </a:spcBef>
              <a:buClr>
                <a:schemeClr val="tx1"/>
              </a:buClr>
              <a:buFont typeface="Arial" panose="020B0604020202020204" pitchFamily="34" charset="0"/>
              <a:buChar char="•"/>
            </a:pPr>
            <a:r>
              <a:rPr lang="en-CA" sz="1600" dirty="0">
                <a:latin typeface="Arial" panose="020B0604020202020204" pitchFamily="34" charset="0"/>
                <a:cs typeface="Arial" panose="020B0604020202020204" pitchFamily="34" charset="0"/>
              </a:rPr>
              <a:t>Rain-fast at 4 hours after application.</a:t>
            </a:r>
          </a:p>
          <a:p>
            <a:pPr marL="342900" indent="-342900" algn="just">
              <a:lnSpc>
                <a:spcPct val="90000"/>
              </a:lnSpc>
              <a:spcBef>
                <a:spcPts val="0"/>
              </a:spcBef>
              <a:buClr>
                <a:schemeClr val="tx1"/>
              </a:buClr>
              <a:buFont typeface="Arial" panose="020B0604020202020204" pitchFamily="34" charset="0"/>
              <a:buChar char="•"/>
            </a:pPr>
            <a:r>
              <a:rPr lang="en-CA" sz="1600" dirty="0">
                <a:latin typeface="Arial" panose="020B0604020202020204" pitchFamily="34" charset="0"/>
                <a:cs typeface="Arial" panose="020B0604020202020204" pitchFamily="34" charset="0"/>
              </a:rPr>
              <a:t>Worker re-entry: once sprays have dried.</a:t>
            </a:r>
          </a:p>
          <a:p>
            <a:pPr marL="342900" indent="-342900" algn="just">
              <a:lnSpc>
                <a:spcPct val="90000"/>
              </a:lnSpc>
              <a:spcBef>
                <a:spcPts val="0"/>
              </a:spcBef>
              <a:buClr>
                <a:schemeClr val="tx1"/>
              </a:buClr>
              <a:buFont typeface="Arial" panose="020B0604020202020204" pitchFamily="34" charset="0"/>
              <a:buChar char="•"/>
            </a:pPr>
            <a:r>
              <a:rPr lang="en-CA" sz="1600" dirty="0">
                <a:latin typeface="Arial" panose="020B0604020202020204" pitchFamily="34" charset="0"/>
                <a:cs typeface="Arial" panose="020B0604020202020204" pitchFamily="34" charset="0"/>
              </a:rPr>
              <a:t>No daily application limit.</a:t>
            </a:r>
          </a:p>
          <a:p>
            <a:pPr marL="342900" indent="-342900" algn="just">
              <a:lnSpc>
                <a:spcPct val="90000"/>
              </a:lnSpc>
              <a:spcBef>
                <a:spcPts val="0"/>
              </a:spcBef>
              <a:buClr>
                <a:schemeClr val="tx1"/>
              </a:buClr>
              <a:buFont typeface="Arial" panose="020B0604020202020204" pitchFamily="34" charset="0"/>
              <a:buChar char="•"/>
            </a:pPr>
            <a:r>
              <a:rPr lang="en-CA" sz="1600" dirty="0">
                <a:latin typeface="Arial" panose="020B0604020202020204" pitchFamily="34" charset="0"/>
                <a:cs typeface="Arial" panose="020B0604020202020204" pitchFamily="34" charset="0"/>
              </a:rPr>
              <a:t>A maximum of one application of </a:t>
            </a:r>
            <a:br>
              <a:rPr lang="en-CA" sz="1600" dirty="0">
                <a:latin typeface="Arial" panose="020B0604020202020204" pitchFamily="34" charset="0"/>
                <a:cs typeface="Arial" panose="020B0604020202020204" pitchFamily="34" charset="0"/>
              </a:rPr>
            </a:br>
            <a:r>
              <a:rPr lang="en-CA" sz="1600" dirty="0" err="1">
                <a:latin typeface="Arial" panose="020B0604020202020204" pitchFamily="34" charset="0"/>
                <a:cs typeface="Arial" panose="020B0604020202020204" pitchFamily="34" charset="0"/>
              </a:rPr>
              <a:t>DuPont</a:t>
            </a:r>
            <a:r>
              <a:rPr lang="en-CA" sz="1600" baseline="30000" dirty="0" err="1">
                <a:latin typeface="Arial" panose="020B0604020202020204" pitchFamily="34" charset="0"/>
                <a:cs typeface="Arial" panose="020B0604020202020204" pitchFamily="34" charset="0"/>
              </a:rPr>
              <a:t>TM</a:t>
            </a:r>
            <a:r>
              <a:rPr lang="en-CA" sz="1600" dirty="0">
                <a:latin typeface="Arial" panose="020B0604020202020204" pitchFamily="34" charset="0"/>
                <a:cs typeface="Arial" panose="020B0604020202020204" pitchFamily="34" charset="0"/>
              </a:rPr>
              <a:t> </a:t>
            </a:r>
            <a:r>
              <a:rPr lang="en-CA" sz="1600" dirty="0" err="1">
                <a:latin typeface="Arial" panose="020B0604020202020204" pitchFamily="34" charset="0"/>
                <a:cs typeface="Arial" panose="020B0604020202020204" pitchFamily="34" charset="0"/>
              </a:rPr>
              <a:t>Truvist</a:t>
            </a:r>
            <a:r>
              <a:rPr lang="en-CA" sz="1600" baseline="30000" dirty="0" err="1">
                <a:latin typeface="Arial" panose="020B0604020202020204" pitchFamily="34" charset="0"/>
                <a:cs typeface="Arial" panose="020B0604020202020204" pitchFamily="34" charset="0"/>
              </a:rPr>
              <a:t>TM</a:t>
            </a:r>
            <a:r>
              <a:rPr lang="en-CA" sz="1600" dirty="0">
                <a:latin typeface="Arial" panose="020B0604020202020204" pitchFamily="34" charset="0"/>
                <a:cs typeface="Arial" panose="020B0604020202020204" pitchFamily="34" charset="0"/>
              </a:rPr>
              <a:t> Herbicide may be made per year</a:t>
            </a:r>
            <a:r>
              <a:rPr lang="en-CA" sz="1600" dirty="0" smtClean="0">
                <a:latin typeface="Arial" panose="020B0604020202020204" pitchFamily="34" charset="0"/>
                <a:cs typeface="Arial" panose="020B0604020202020204" pitchFamily="34" charset="0"/>
              </a:rPr>
              <a:t>.</a:t>
            </a:r>
          </a:p>
        </p:txBody>
      </p:sp>
      <p:pic>
        <p:nvPicPr>
          <p:cNvPr id="2" name="Picture 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425439" y="2738197"/>
            <a:ext cx="3587461" cy="2391641"/>
          </a:xfrm>
          <a:prstGeom prst="rect">
            <a:avLst/>
          </a:prstGeom>
          <a:ln>
            <a:solidFill>
              <a:schemeClr val="tx1"/>
            </a:solidFill>
          </a:ln>
        </p:spPr>
      </p:pic>
      <p:sp>
        <p:nvSpPr>
          <p:cNvPr id="17" name="TextBox 16"/>
          <p:cNvSpPr txBox="1"/>
          <p:nvPr/>
        </p:nvSpPr>
        <p:spPr>
          <a:xfrm>
            <a:off x="291836" y="1534217"/>
            <a:ext cx="5666704" cy="307777"/>
          </a:xfrm>
          <a:prstGeom prst="rect">
            <a:avLst/>
          </a:prstGeom>
          <a:noFill/>
        </p:spPr>
        <p:txBody>
          <a:bodyPr wrap="square" rtlCol="0">
            <a:spAutoFit/>
          </a:bodyPr>
          <a:lstStyle/>
          <a:p>
            <a:r>
              <a:rPr lang="en-CA" sz="1400" b="1" dirty="0"/>
              <a:t>Always read and follow label instructions carefully</a:t>
            </a:r>
            <a:r>
              <a:rPr lang="en-CA" sz="1400" b="1" dirty="0" smtClean="0"/>
              <a:t>.</a:t>
            </a:r>
            <a:endParaRPr lang="en-US" sz="1400" b="1" dirty="0"/>
          </a:p>
        </p:txBody>
      </p:sp>
      <p:sp>
        <p:nvSpPr>
          <p:cNvPr id="18" name="TextBox 17"/>
          <p:cNvSpPr txBox="1"/>
          <p:nvPr/>
        </p:nvSpPr>
        <p:spPr>
          <a:xfrm>
            <a:off x="7432823" y="4860698"/>
            <a:ext cx="1572931" cy="276999"/>
          </a:xfrm>
          <a:prstGeom prst="rect">
            <a:avLst/>
          </a:prstGeom>
          <a:solidFill>
            <a:schemeClr val="bg1"/>
          </a:solidFill>
        </p:spPr>
        <p:txBody>
          <a:bodyPr wrap="none" rtlCol="0">
            <a:spAutoFit/>
          </a:bodyPr>
          <a:lstStyle/>
          <a:p>
            <a:r>
              <a:rPr lang="en-US" sz="1200" dirty="0" err="1">
                <a:ea typeface="Calibri"/>
              </a:rPr>
              <a:t>Bonnyville</a:t>
            </a:r>
            <a:r>
              <a:rPr lang="en-US" sz="1200" dirty="0">
                <a:ea typeface="Calibri"/>
              </a:rPr>
              <a:t> AB, 21 DAA</a:t>
            </a:r>
            <a:endParaRPr lang="en-US" sz="1200" dirty="0"/>
          </a:p>
        </p:txBody>
      </p:sp>
    </p:spTree>
    <p:extLst>
      <p:ext uri="{BB962C8B-B14F-4D97-AF65-F5344CB8AC3E}">
        <p14:creationId xmlns:p14="http://schemas.microsoft.com/office/powerpoint/2010/main" val="2831819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3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6432" y="6467374"/>
            <a:ext cx="8142709" cy="253916"/>
          </a:xfrm>
          <a:prstGeom prst="rect">
            <a:avLst/>
          </a:prstGeom>
          <a:noFill/>
        </p:spPr>
        <p:txBody>
          <a:bodyPr wrap="square" rtlCol="0">
            <a:spAutoFit/>
          </a:bodyPr>
          <a:lstStyle/>
          <a:p>
            <a:r>
              <a:rPr lang="en-US" sz="1050" b="1" dirty="0">
                <a:solidFill>
                  <a:schemeClr val="bg1"/>
                </a:solidFill>
              </a:rPr>
              <a:t>*This product is not registered for this use. It is a violation of the Pest Control Products Act to use a product in a </a:t>
            </a:r>
            <a:r>
              <a:rPr lang="en-US" sz="1050" b="1" dirty="0" smtClean="0">
                <a:solidFill>
                  <a:schemeClr val="bg1"/>
                </a:solidFill>
              </a:rPr>
              <a:t>non-registered application</a:t>
            </a:r>
            <a:r>
              <a:rPr lang="en-US" sz="1050" b="1" dirty="0">
                <a:solidFill>
                  <a:schemeClr val="bg1"/>
                </a:solidFill>
              </a:rPr>
              <a:t>.</a:t>
            </a:r>
            <a:endParaRPr lang="en-US" sz="1050" dirty="0">
              <a:solidFill>
                <a:schemeClr val="bg1"/>
              </a:solidFill>
            </a:endParaRPr>
          </a:p>
        </p:txBody>
      </p:sp>
    </p:spTree>
    <p:extLst>
      <p:ext uri="{BB962C8B-B14F-4D97-AF65-F5344CB8AC3E}">
        <p14:creationId xmlns:p14="http://schemas.microsoft.com/office/powerpoint/2010/main" val="681875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4769" y="931024"/>
            <a:ext cx="5854300" cy="1331651"/>
          </a:xfrm>
          <a:prstGeom prst="rect">
            <a:avLst/>
          </a:prstGeom>
          <a:no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3600" b="1" dirty="0" smtClean="0">
                <a:solidFill>
                  <a:srgbClr val="96B818"/>
                </a:solidFill>
                <a:latin typeface="Arial" pitchFamily="34" charset="0"/>
                <a:cs typeface="Arial" pitchFamily="34" charset="0"/>
              </a:rPr>
              <a:t>Key Features</a:t>
            </a:r>
            <a:endParaRPr lang="en-US" sz="3600" b="1" dirty="0">
              <a:solidFill>
                <a:srgbClr val="96B818"/>
              </a:solidFill>
              <a:latin typeface="Arial" pitchFamily="34" charset="0"/>
              <a:cs typeface="Arial" pitchFamily="34" charset="0"/>
            </a:endParaRPr>
          </a:p>
        </p:txBody>
      </p:sp>
      <p:sp>
        <p:nvSpPr>
          <p:cNvPr id="7" name="Rectangle 11"/>
          <p:cNvSpPr txBox="1">
            <a:spLocks noChangeArrowheads="1"/>
          </p:cNvSpPr>
          <p:nvPr/>
        </p:nvSpPr>
        <p:spPr>
          <a:xfrm>
            <a:off x="188572" y="2728210"/>
            <a:ext cx="5713743" cy="3428712"/>
          </a:xfrm>
          <a:prstGeom prst="rect">
            <a:avLst/>
          </a:prstGeom>
          <a:noFill/>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defTabSz="914400" fontAlgn="base">
              <a:spcAft>
                <a:spcPct val="0"/>
              </a:spcAft>
              <a:buFontTx/>
              <a:buChar char="•"/>
            </a:pPr>
            <a:r>
              <a:rPr lang="en-US" sz="2000" dirty="0">
                <a:solidFill>
                  <a:schemeClr val="tx1"/>
                </a:solidFill>
                <a:latin typeface="Arial" panose="020B0604020202020204" pitchFamily="34" charset="0"/>
                <a:cs typeface="Arial" panose="020B0604020202020204" pitchFamily="34" charset="0"/>
              </a:rPr>
              <a:t>Controls challenging brush species such as maple, pine, spruce and </a:t>
            </a:r>
            <a:r>
              <a:rPr lang="en-US" sz="2000" dirty="0" smtClean="0">
                <a:solidFill>
                  <a:schemeClr val="tx1"/>
                </a:solidFill>
                <a:latin typeface="Arial" panose="020B0604020202020204" pitchFamily="34" charset="0"/>
                <a:cs typeface="Arial" panose="020B0604020202020204" pitchFamily="34" charset="0"/>
              </a:rPr>
              <a:t>poplar</a:t>
            </a:r>
            <a:endParaRPr lang="en-US" sz="2000" kern="0" dirty="0" smtClean="0">
              <a:solidFill>
                <a:schemeClr val="tx1"/>
              </a:solidFill>
              <a:latin typeface="Arial" panose="020B0604020202020204" pitchFamily="34" charset="0"/>
              <a:cs typeface="Arial" panose="020B0604020202020204" pitchFamily="34" charset="0"/>
            </a:endParaRPr>
          </a:p>
          <a:p>
            <a:pPr marL="342900" lvl="0" indent="-342900" algn="l" defTabSz="914400" fontAlgn="base">
              <a:spcAft>
                <a:spcPct val="0"/>
              </a:spcAft>
              <a:buFontTx/>
              <a:buChar char="•"/>
            </a:pPr>
            <a:r>
              <a:rPr lang="en-US" sz="2000" kern="0" dirty="0" smtClean="0">
                <a:solidFill>
                  <a:schemeClr val="tx1"/>
                </a:solidFill>
                <a:latin typeface="Arial" panose="020B0604020202020204" pitchFamily="34" charset="0"/>
                <a:cs typeface="Arial" panose="020B0604020202020204" pitchFamily="34" charset="0"/>
              </a:rPr>
              <a:t>Selective </a:t>
            </a:r>
            <a:r>
              <a:rPr lang="en-US" sz="2000" kern="0" dirty="0">
                <a:solidFill>
                  <a:schemeClr val="tx1"/>
                </a:solidFill>
                <a:latin typeface="Arial" panose="020B0604020202020204" pitchFamily="34" charset="0"/>
                <a:cs typeface="Arial" panose="020B0604020202020204" pitchFamily="34" charset="0"/>
              </a:rPr>
              <a:t>to many perennial and native </a:t>
            </a:r>
            <a:r>
              <a:rPr lang="en-US" sz="2000" kern="0" dirty="0" smtClean="0">
                <a:solidFill>
                  <a:schemeClr val="tx1"/>
                </a:solidFill>
                <a:latin typeface="Arial" panose="020B0604020202020204" pitchFamily="34" charset="0"/>
                <a:cs typeface="Arial" panose="020B0604020202020204" pitchFamily="34" charset="0"/>
              </a:rPr>
              <a:t>grasses </a:t>
            </a:r>
            <a:endParaRPr lang="en-US" sz="2000" kern="0" dirty="0">
              <a:solidFill>
                <a:schemeClr val="tx1"/>
              </a:solidFill>
              <a:latin typeface="Arial" panose="020B0604020202020204" pitchFamily="34" charset="0"/>
              <a:cs typeface="Arial" panose="020B0604020202020204" pitchFamily="34" charset="0"/>
            </a:endParaRPr>
          </a:p>
          <a:p>
            <a:pPr marL="342900" lvl="0" indent="-342900" algn="l" defTabSz="914400" fontAlgn="base">
              <a:spcAft>
                <a:spcPct val="0"/>
              </a:spcAft>
              <a:buFontTx/>
              <a:buChar char="•"/>
            </a:pPr>
            <a:r>
              <a:rPr lang="en-US" sz="2000" kern="0" dirty="0" smtClean="0">
                <a:solidFill>
                  <a:schemeClr val="tx1"/>
                </a:solidFill>
                <a:latin typeface="Arial" panose="020B0604020202020204" pitchFamily="34" charset="0"/>
                <a:cs typeface="Arial" panose="020B0604020202020204" pitchFamily="34" charset="0"/>
              </a:rPr>
              <a:t>Multiple, low </a:t>
            </a:r>
            <a:r>
              <a:rPr lang="en-US" sz="2000" kern="0" dirty="0">
                <a:solidFill>
                  <a:schemeClr val="tx1"/>
                </a:solidFill>
                <a:latin typeface="Arial" panose="020B0604020202020204" pitchFamily="34" charset="0"/>
                <a:cs typeface="Arial" panose="020B0604020202020204" pitchFamily="34" charset="0"/>
              </a:rPr>
              <a:t>use </a:t>
            </a:r>
            <a:r>
              <a:rPr lang="en-US" sz="2000" kern="0" dirty="0" smtClean="0">
                <a:solidFill>
                  <a:schemeClr val="tx1"/>
                </a:solidFill>
                <a:latin typeface="Arial" panose="020B0604020202020204" pitchFamily="34" charset="0"/>
                <a:cs typeface="Arial" panose="020B0604020202020204" pitchFamily="34" charset="0"/>
              </a:rPr>
              <a:t>rates, dry formulation</a:t>
            </a:r>
          </a:p>
          <a:p>
            <a:pPr marL="342900" lvl="0" indent="-342900" algn="l" defTabSz="914400" fontAlgn="base">
              <a:spcAft>
                <a:spcPct val="0"/>
              </a:spcAft>
              <a:buFontTx/>
              <a:buChar char="•"/>
            </a:pPr>
            <a:r>
              <a:rPr lang="en-US" sz="2000" dirty="0" smtClean="0">
                <a:solidFill>
                  <a:schemeClr val="tx1"/>
                </a:solidFill>
                <a:latin typeface="Arial" pitchFamily="34" charset="0"/>
                <a:cs typeface="Arial" pitchFamily="34" charset="0"/>
              </a:rPr>
              <a:t>Low </a:t>
            </a:r>
            <a:r>
              <a:rPr lang="en-US" sz="2000" dirty="0">
                <a:solidFill>
                  <a:schemeClr val="tx1"/>
                </a:solidFill>
                <a:latin typeface="Arial" pitchFamily="34" charset="0"/>
                <a:cs typeface="Arial" pitchFamily="34" charset="0"/>
              </a:rPr>
              <a:t>toxicity to mammals, birds and insects</a:t>
            </a:r>
          </a:p>
          <a:p>
            <a:pPr marL="342900" lvl="0" indent="-342900" algn="l" defTabSz="914400" fontAlgn="base">
              <a:spcAft>
                <a:spcPct val="0"/>
              </a:spcAft>
              <a:buFontTx/>
              <a:buChar char="•"/>
            </a:pPr>
            <a:endParaRPr lang="en-US" sz="2000" dirty="0" smtClean="0">
              <a:solidFill>
                <a:schemeClr val="tx1"/>
              </a:solidFill>
              <a:latin typeface="Arial" panose="020B0604020202020204" pitchFamily="34" charset="0"/>
              <a:cs typeface="Arial" panose="020B0604020202020204" pitchFamily="34" charset="0"/>
            </a:endParaRPr>
          </a:p>
          <a:p>
            <a:pPr marL="342900" lvl="0" indent="-342900" algn="l" defTabSz="914400" fontAlgn="base">
              <a:spcAft>
                <a:spcPct val="0"/>
              </a:spcAft>
              <a:buFontTx/>
              <a:buChar char="•"/>
            </a:pPr>
            <a:endParaRPr lang="en-US" sz="2000" dirty="0" smtClean="0">
              <a:solidFill>
                <a:schemeClr val="tx1"/>
              </a:solidFill>
              <a:latin typeface="Arial" panose="020B0604020202020204" pitchFamily="34" charset="0"/>
              <a:cs typeface="Arial" panose="020B0604020202020204" pitchFamily="34" charset="0"/>
            </a:endParaRPr>
          </a:p>
        </p:txBody>
      </p:sp>
      <p:pic>
        <p:nvPicPr>
          <p:cNvPr id="12" name="Picture 2" descr="\\10.29.56.102\thomasglusac\Desktop\Dupont Backgrounds\DuPont PowerPoint_Rev6a 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6051615" y="944601"/>
            <a:ext cx="0" cy="1340653"/>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rotWithShape="1">
          <a:blip r:embed="rId4" cstate="email">
            <a:extLst>
              <a:ext uri="{28A0092B-C50C-407E-A947-70E740481C1C}">
                <a14:useLocalDpi xmlns:a14="http://schemas.microsoft.com/office/drawing/2010/main" val="0"/>
              </a:ext>
            </a:extLst>
          </a:blip>
          <a:srcRect r="72931"/>
          <a:stretch/>
        </p:blipFill>
        <p:spPr>
          <a:xfrm>
            <a:off x="6192172" y="1037142"/>
            <a:ext cx="2498329" cy="1185549"/>
          </a:xfrm>
          <a:prstGeom prst="rect">
            <a:avLst/>
          </a:prstGeom>
        </p:spPr>
      </p:pic>
      <p:sp>
        <p:nvSpPr>
          <p:cNvPr id="13" name="TextBox 12"/>
          <p:cNvSpPr txBox="1"/>
          <p:nvPr/>
        </p:nvSpPr>
        <p:spPr>
          <a:xfrm>
            <a:off x="8610908" y="1396794"/>
            <a:ext cx="310200" cy="400110"/>
          </a:xfrm>
          <a:prstGeom prst="rect">
            <a:avLst/>
          </a:prstGeom>
          <a:noFill/>
        </p:spPr>
        <p:txBody>
          <a:bodyPr wrap="square" rtlCol="0">
            <a:spAutoFit/>
          </a:bodyPr>
          <a:lstStyle/>
          <a:p>
            <a:r>
              <a:rPr lang="en-US" sz="2000" b="1" dirty="0" smtClean="0"/>
              <a:t>*</a:t>
            </a:r>
            <a:endParaRPr lang="en-US" sz="2000" dirty="0"/>
          </a:p>
        </p:txBody>
      </p:sp>
      <p:sp>
        <p:nvSpPr>
          <p:cNvPr id="14" name="Rectangle 13"/>
          <p:cNvSpPr/>
          <p:nvPr/>
        </p:nvSpPr>
        <p:spPr>
          <a:xfrm rot="5400000">
            <a:off x="6089815" y="2420788"/>
            <a:ext cx="2503356" cy="3118201"/>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902315" y="2926933"/>
            <a:ext cx="2879457" cy="2159593"/>
          </a:xfrm>
          <a:prstGeom prst="rect">
            <a:avLst/>
          </a:prstGeom>
          <a:ln>
            <a:noFill/>
          </a:ln>
        </p:spPr>
      </p:pic>
      <p:sp>
        <p:nvSpPr>
          <p:cNvPr id="19" name="TextBox 18"/>
          <p:cNvSpPr txBox="1"/>
          <p:nvPr/>
        </p:nvSpPr>
        <p:spPr>
          <a:xfrm>
            <a:off x="7612028" y="4839322"/>
            <a:ext cx="1169744" cy="276999"/>
          </a:xfrm>
          <a:prstGeom prst="rect">
            <a:avLst/>
          </a:prstGeom>
          <a:solidFill>
            <a:schemeClr val="bg1"/>
          </a:solidFill>
        </p:spPr>
        <p:txBody>
          <a:bodyPr wrap="none" rtlCol="0">
            <a:spAutoFit/>
          </a:bodyPr>
          <a:lstStyle/>
          <a:p>
            <a:r>
              <a:rPr lang="en-US" sz="1200" dirty="0" smtClean="0"/>
              <a:t>NS Power, 2YAA</a:t>
            </a:r>
            <a:endParaRPr lang="en-US" sz="1200" dirty="0"/>
          </a:p>
        </p:txBody>
      </p:sp>
    </p:spTree>
    <p:extLst>
      <p:ext uri="{BB962C8B-B14F-4D97-AF65-F5344CB8AC3E}">
        <p14:creationId xmlns:p14="http://schemas.microsoft.com/office/powerpoint/2010/main" val="3893879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0.29.56.102\thomasglusac\Desktop\Dupont Backgrounds\DuPont PowerPoint_Rev6a 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267199" y="1040220"/>
            <a:ext cx="4786861" cy="5170646"/>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Benefit:</a:t>
            </a:r>
          </a:p>
          <a:p>
            <a:r>
              <a:rPr lang="en-US" sz="2000" b="1" dirty="0" err="1" smtClean="0">
                <a:solidFill>
                  <a:srgbClr val="96B818"/>
                </a:solidFill>
                <a:latin typeface="Arial" panose="020B0604020202020204" pitchFamily="34" charset="0"/>
                <a:cs typeface="Arial" panose="020B0604020202020204" pitchFamily="34" charset="0"/>
              </a:rPr>
              <a:t>Navius</a:t>
            </a:r>
            <a:r>
              <a:rPr lang="en-US" sz="2000" b="1" dirty="0" smtClean="0">
                <a:solidFill>
                  <a:srgbClr val="96B818"/>
                </a:solidFill>
                <a:latin typeface="Arial" panose="020B0604020202020204" pitchFamily="34" charset="0"/>
                <a:cs typeface="Arial" panose="020B0604020202020204" pitchFamily="34" charset="0"/>
              </a:rPr>
              <a:t>™ VM* helps </a:t>
            </a:r>
            <a:r>
              <a:rPr lang="en-US" sz="2000" b="1" dirty="0">
                <a:solidFill>
                  <a:srgbClr val="96B818"/>
                </a:solidFill>
                <a:latin typeface="Arial" panose="020B0604020202020204" pitchFamily="34" charset="0"/>
                <a:cs typeface="Arial" panose="020B0604020202020204" pitchFamily="34" charset="0"/>
              </a:rPr>
              <a:t>you </a:t>
            </a:r>
            <a:r>
              <a:rPr lang="en-US" sz="2000" b="1" dirty="0" smtClean="0">
                <a:solidFill>
                  <a:srgbClr val="96B818"/>
                </a:solidFill>
                <a:latin typeface="Arial" panose="020B0604020202020204" pitchFamily="34" charset="0"/>
                <a:cs typeface="Arial" panose="020B0604020202020204" pitchFamily="34" charset="0"/>
              </a:rPr>
              <a:t>provide uninterrupted </a:t>
            </a:r>
            <a:r>
              <a:rPr lang="en-US" sz="2000" b="1" dirty="0">
                <a:solidFill>
                  <a:srgbClr val="96B818"/>
                </a:solidFill>
                <a:latin typeface="Arial" panose="020B0604020202020204" pitchFamily="34" charset="0"/>
                <a:cs typeface="Arial" panose="020B0604020202020204" pitchFamily="34" charset="0"/>
              </a:rPr>
              <a:t>power to your </a:t>
            </a:r>
            <a:r>
              <a:rPr lang="en-US" sz="2000" b="1" dirty="0" smtClean="0">
                <a:solidFill>
                  <a:srgbClr val="96B818"/>
                </a:solidFill>
                <a:latin typeface="Arial" panose="020B0604020202020204" pitchFamily="34" charset="0"/>
                <a:cs typeface="Arial" panose="020B0604020202020204" pitchFamily="34" charset="0"/>
              </a:rPr>
              <a:t>customers  and allows safe access  to pipeline, rail, road and other rights of way. </a:t>
            </a:r>
          </a:p>
          <a:p>
            <a:endParaRPr lang="en-US" dirty="0" smtClean="0"/>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a:t>
            </a:r>
            <a:r>
              <a:rPr lang="en-US" dirty="0" smtClean="0">
                <a:latin typeface="Arial" panose="020B0604020202020204" pitchFamily="34" charset="0"/>
                <a:cs typeface="Arial" panose="020B0604020202020204" pitchFamily="34" charset="0"/>
              </a:rPr>
              <a:t>elective control- </a:t>
            </a:r>
            <a:r>
              <a:rPr lang="en-US" kern="0" dirty="0" smtClean="0">
                <a:latin typeface="Arial" panose="020B0604020202020204" pitchFamily="34" charset="0"/>
                <a:cs typeface="Arial" panose="020B0604020202020204" pitchFamily="34" charset="0"/>
              </a:rPr>
              <a:t>promotes </a:t>
            </a:r>
            <a:r>
              <a:rPr lang="en-US" kern="0" dirty="0">
                <a:latin typeface="Arial" panose="020B0604020202020204" pitchFamily="34" charset="0"/>
                <a:cs typeface="Arial" panose="020B0604020202020204" pitchFamily="34" charset="0"/>
              </a:rPr>
              <a:t>the grass </a:t>
            </a:r>
            <a:r>
              <a:rPr lang="en-US" kern="0" dirty="0" smtClean="0">
                <a:latin typeface="Arial" panose="020B0604020202020204" pitchFamily="34" charset="0"/>
                <a:cs typeface="Arial" panose="020B0604020202020204" pitchFamily="34" charset="0"/>
              </a:rPr>
              <a:t>understory</a:t>
            </a: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Effective control of broadleaf weeds and brush with a single herbicide</a:t>
            </a:r>
          </a:p>
          <a:p>
            <a:pPr marL="285750" indent="-285750">
              <a:buFont typeface="Arial" panose="020B0604020202020204" pitchFamily="34" charset="0"/>
              <a:buChar char="•"/>
            </a:pPr>
            <a:r>
              <a:rPr lang="en-US" kern="0" dirty="0" smtClean="0">
                <a:latin typeface="Arial" panose="020B0604020202020204" pitchFamily="34" charset="0"/>
                <a:cs typeface="Arial" panose="020B0604020202020204" pitchFamily="34" charset="0"/>
              </a:rPr>
              <a:t>Easy </a:t>
            </a:r>
            <a:r>
              <a:rPr lang="en-US" kern="0" dirty="0">
                <a:latin typeface="Arial" panose="020B0604020202020204" pitchFamily="34" charset="0"/>
                <a:cs typeface="Arial" panose="020B0604020202020204" pitchFamily="34" charset="0"/>
              </a:rPr>
              <a:t>to use – low-</a:t>
            </a:r>
            <a:r>
              <a:rPr lang="en-US" kern="0" dirty="0" err="1">
                <a:latin typeface="Arial" panose="020B0604020202020204" pitchFamily="34" charset="0"/>
                <a:cs typeface="Arial" panose="020B0604020202020204" pitchFamily="34" charset="0"/>
              </a:rPr>
              <a:t>odour</a:t>
            </a:r>
            <a:r>
              <a:rPr lang="en-US" kern="0" dirty="0">
                <a:latin typeface="Arial" panose="020B0604020202020204" pitchFamily="34" charset="0"/>
                <a:cs typeface="Arial" panose="020B0604020202020204" pitchFamily="34" charset="0"/>
              </a:rPr>
              <a:t>, dry formulation mixes </a:t>
            </a:r>
            <a:r>
              <a:rPr lang="en-US" kern="0" dirty="0" smtClean="0">
                <a:latin typeface="Arial" panose="020B0604020202020204" pitchFamily="34" charset="0"/>
                <a:cs typeface="Arial" panose="020B0604020202020204" pitchFamily="34" charset="0"/>
              </a:rPr>
              <a:t>easily</a:t>
            </a:r>
          </a:p>
          <a:p>
            <a:pPr marL="285750" indent="-285750">
              <a:buFont typeface="Arial" panose="020B0604020202020204" pitchFamily="34" charset="0"/>
              <a:buChar char="•"/>
            </a:pPr>
            <a:r>
              <a:rPr lang="en-US" kern="0" dirty="0">
                <a:latin typeface="Arial" panose="020B0604020202020204" pitchFamily="34" charset="0"/>
                <a:cs typeface="Arial" panose="020B0604020202020204" pitchFamily="34" charset="0"/>
              </a:rPr>
              <a:t>Low use rate: easier to transport, takes less storage space and </a:t>
            </a:r>
            <a:r>
              <a:rPr lang="en-US" b="1" dirty="0">
                <a:latin typeface="Arial" panose="020B0604020202020204" pitchFamily="34" charset="0"/>
                <a:cs typeface="Arial" panose="020B0604020202020204" pitchFamily="34" charset="0"/>
              </a:rPr>
              <a:t>Helps you get more done in a day</a:t>
            </a:r>
          </a:p>
          <a:p>
            <a:pPr marL="285750" indent="-285750">
              <a:buFont typeface="Arial" panose="020B0604020202020204" pitchFamily="34" charset="0"/>
              <a:buChar char="•"/>
            </a:pPr>
            <a:endParaRPr lang="en-US" b="1" dirty="0">
              <a:solidFill>
                <a:srgbClr val="0070C0"/>
              </a:solidFill>
            </a:endParaRPr>
          </a:p>
        </p:txBody>
      </p:sp>
      <p:pic>
        <p:nvPicPr>
          <p:cNvPr id="12" name="Picture 2"/>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7640" y="1600199"/>
            <a:ext cx="3891290" cy="301275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 name="Content Placeholder 2"/>
          <p:cNvSpPr txBox="1">
            <a:spLocks/>
          </p:cNvSpPr>
          <p:nvPr/>
        </p:nvSpPr>
        <p:spPr>
          <a:xfrm>
            <a:off x="889958" y="4911996"/>
            <a:ext cx="2446653" cy="506643"/>
          </a:xfrm>
          <a:prstGeom prst="rect">
            <a:avLst/>
          </a:prstGeom>
          <a:solidFill>
            <a:schemeClr val="bg1"/>
          </a:solidFill>
          <a:ln>
            <a:solidFill>
              <a:schemeClr val="tx1"/>
            </a:solidFill>
          </a:ln>
        </p:spPr>
        <p:txBody>
          <a:bodyPr vert="horz" lIns="91440" tIns="45720" rIns="91440" bIns="45720" rtlCol="0">
            <a:normAutofit fontScale="47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FontTx/>
              <a:buNone/>
            </a:pPr>
            <a:r>
              <a:rPr lang="en-US" dirty="0" smtClean="0">
                <a:solidFill>
                  <a:schemeClr val="tx1"/>
                </a:solidFill>
              </a:rPr>
              <a:t>Algoma Power</a:t>
            </a:r>
          </a:p>
          <a:p>
            <a:pPr>
              <a:buFontTx/>
              <a:buNone/>
            </a:pPr>
            <a:r>
              <a:rPr lang="en-US" dirty="0" smtClean="0">
                <a:solidFill>
                  <a:schemeClr val="tx1"/>
                </a:solidFill>
              </a:rPr>
              <a:t>306 Days after Application</a:t>
            </a:r>
          </a:p>
        </p:txBody>
      </p:sp>
    </p:spTree>
    <p:extLst>
      <p:ext uri="{BB962C8B-B14F-4D97-AF65-F5344CB8AC3E}">
        <p14:creationId xmlns:p14="http://schemas.microsoft.com/office/powerpoint/2010/main" val="544397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191536" y="1060434"/>
            <a:ext cx="5791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latin typeface="Arial" pitchFamily="34" charset="0"/>
                <a:cs typeface="Arial" pitchFamily="34" charset="0"/>
              </a:rPr>
              <a:t>Over 40 species controlled, including:</a:t>
            </a:r>
            <a:endParaRPr lang="en-US" sz="3200" b="1" baseline="30000" dirty="0" smtClean="0"/>
          </a:p>
        </p:txBody>
      </p:sp>
      <p:pic>
        <p:nvPicPr>
          <p:cNvPr id="11" name="Picture 2" descr="\\10.29.56.102\thomasglusac\Desktop\Dupont Backgrounds\DuPont PowerPoint_Rev6a 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nf3625\Desktop\LandManagement_Horizontal_2013_ENG.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6794" y="6441985"/>
            <a:ext cx="2202018" cy="19189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6051615" y="944601"/>
            <a:ext cx="0" cy="1340653"/>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rotWithShape="1">
          <a:blip r:embed="rId5" cstate="email">
            <a:extLst>
              <a:ext uri="{28A0092B-C50C-407E-A947-70E740481C1C}">
                <a14:useLocalDpi xmlns:a14="http://schemas.microsoft.com/office/drawing/2010/main" val="0"/>
              </a:ext>
            </a:extLst>
          </a:blip>
          <a:srcRect r="72931"/>
          <a:stretch/>
        </p:blipFill>
        <p:spPr>
          <a:xfrm>
            <a:off x="6192172" y="1037142"/>
            <a:ext cx="2498329" cy="1185549"/>
          </a:xfrm>
          <a:prstGeom prst="rect">
            <a:avLst/>
          </a:prstGeom>
        </p:spPr>
      </p:pic>
      <p:sp>
        <p:nvSpPr>
          <p:cNvPr id="13" name="TextBox 12"/>
          <p:cNvSpPr txBox="1"/>
          <p:nvPr/>
        </p:nvSpPr>
        <p:spPr>
          <a:xfrm>
            <a:off x="8610908" y="1396794"/>
            <a:ext cx="310200" cy="400110"/>
          </a:xfrm>
          <a:prstGeom prst="rect">
            <a:avLst/>
          </a:prstGeom>
          <a:noFill/>
        </p:spPr>
        <p:txBody>
          <a:bodyPr wrap="square" rtlCol="0">
            <a:spAutoFit/>
          </a:bodyPr>
          <a:lstStyle/>
          <a:p>
            <a:r>
              <a:rPr lang="en-US" sz="2000" b="1" dirty="0" smtClean="0"/>
              <a:t>*</a:t>
            </a:r>
            <a:endParaRPr lang="en-US" sz="2000" dirty="0"/>
          </a:p>
        </p:txBody>
      </p:sp>
      <p:pic>
        <p:nvPicPr>
          <p:cNvPr id="2"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19054" y="2425378"/>
            <a:ext cx="8586288" cy="344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4105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rot="5400000">
            <a:off x="6239715" y="2525718"/>
            <a:ext cx="2503356" cy="3118201"/>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2"/>
          <p:cNvSpPr txBox="1">
            <a:spLocks noChangeArrowheads="1"/>
          </p:cNvSpPr>
          <p:nvPr/>
        </p:nvSpPr>
        <p:spPr>
          <a:xfrm>
            <a:off x="-198204" y="1000474"/>
            <a:ext cx="57912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200" b="1" dirty="0" smtClean="0">
              <a:latin typeface="Arial" pitchFamily="34" charset="0"/>
              <a:cs typeface="Arial" pitchFamily="34" charset="0"/>
            </a:endParaRPr>
          </a:p>
        </p:txBody>
      </p:sp>
      <p:pic>
        <p:nvPicPr>
          <p:cNvPr id="11" name="Picture 2" descr="\\10.29.56.102\thomasglusac\Desktop\Dupont Backgrounds\DuPont PowerPoint_Rev6a 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nf3625\Desktop\LandManagement_Horizontal_2013_ENG.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6794" y="6441985"/>
            <a:ext cx="2202018" cy="19189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6051615" y="944601"/>
            <a:ext cx="0" cy="1340653"/>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1508368024"/>
              </p:ext>
            </p:extLst>
          </p:nvPr>
        </p:nvGraphicFramePr>
        <p:xfrm>
          <a:off x="331953" y="2143474"/>
          <a:ext cx="5421147" cy="2383763"/>
        </p:xfrm>
        <a:graphic>
          <a:graphicData uri="http://schemas.openxmlformats.org/drawingml/2006/table">
            <a:tbl>
              <a:tblPr firstRow="1" bandRow="1">
                <a:tableStyleId>{5940675A-B579-460E-94D1-54222C63F5DA}</a:tableStyleId>
              </a:tblPr>
              <a:tblGrid>
                <a:gridCol w="2098848"/>
                <a:gridCol w="3322299"/>
              </a:tblGrid>
              <a:tr h="448283">
                <a:tc>
                  <a:txBody>
                    <a:bodyPr/>
                    <a:lstStyle/>
                    <a:p>
                      <a:r>
                        <a:rPr lang="en-US" b="1" dirty="0" smtClean="0">
                          <a:latin typeface="Arial" panose="020B0604020202020204" pitchFamily="34" charset="0"/>
                          <a:cs typeface="Arial" panose="020B0604020202020204" pitchFamily="34" charset="0"/>
                        </a:rPr>
                        <a:t>Application Rate</a:t>
                      </a:r>
                      <a:endParaRPr lang="en-US" b="1" dirty="0">
                        <a:latin typeface="Arial" panose="020B0604020202020204" pitchFamily="34" charset="0"/>
                        <a:cs typeface="Arial" panose="020B0604020202020204" pitchFamily="34" charset="0"/>
                      </a:endParaRPr>
                    </a:p>
                  </a:txBody>
                  <a:tcPr/>
                </a:tc>
                <a:tc>
                  <a:txBody>
                    <a:bodyPr/>
                    <a:lstStyle/>
                    <a:p>
                      <a:r>
                        <a:rPr lang="en-US" b="1" dirty="0" smtClean="0">
                          <a:latin typeface="Arial" panose="020B0604020202020204" pitchFamily="34" charset="0"/>
                          <a:cs typeface="Arial" panose="020B0604020202020204" pitchFamily="34" charset="0"/>
                        </a:rPr>
                        <a:t>Species controlled include:</a:t>
                      </a:r>
                      <a:endParaRPr lang="en-US" b="1" dirty="0">
                        <a:latin typeface="Arial" panose="020B0604020202020204" pitchFamily="34" charset="0"/>
                        <a:cs typeface="Arial" panose="020B0604020202020204" pitchFamily="34" charset="0"/>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167 </a:t>
                      </a:r>
                      <a:r>
                        <a:rPr lang="en-CA" sz="1800" kern="1200" dirty="0" smtClean="0">
                          <a:solidFill>
                            <a:schemeClr val="tx1"/>
                          </a:solidFill>
                          <a:effectLst/>
                          <a:latin typeface="Arial" panose="020B0604020202020204" pitchFamily="34" charset="0"/>
                          <a:ea typeface="+mn-ea"/>
                          <a:cs typeface="Arial" panose="020B0604020202020204" pitchFamily="34" charset="0"/>
                        </a:rPr>
                        <a:t>grams/hectare</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Broadleaf weeds</a:t>
                      </a:r>
                      <a:endParaRPr lang="en-US" dirty="0">
                        <a:latin typeface="Arial" panose="020B0604020202020204" pitchFamily="34" charset="0"/>
                        <a:cs typeface="Arial" panose="020B0604020202020204" pitchFamily="34" charset="0"/>
                      </a:endParaRPr>
                    </a:p>
                  </a:txBody>
                  <a:tcPr/>
                </a:tc>
              </a:tr>
              <a:tr h="370840">
                <a:tc>
                  <a:txBody>
                    <a:bodyPr/>
                    <a:lstStyle/>
                    <a:p>
                      <a:r>
                        <a:rPr lang="en-CA" sz="1800" kern="1200" dirty="0" smtClean="0">
                          <a:solidFill>
                            <a:schemeClr val="tx1"/>
                          </a:solidFill>
                          <a:effectLst/>
                          <a:latin typeface="Arial" panose="020B0604020202020204" pitchFamily="34" charset="0"/>
                          <a:ea typeface="+mn-ea"/>
                          <a:cs typeface="Arial" panose="020B0604020202020204" pitchFamily="34" charset="0"/>
                        </a:rPr>
                        <a:t>334 grams/hectare</a:t>
                      </a:r>
                      <a:endParaRPr lang="en-US"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Ash, Cherry, Maples. Poplar, Willow, Fir and Spruce. Maximum height varies. Refer to label.</a:t>
                      </a:r>
                      <a:endParaRPr lang="en-US" sz="1600" dirty="0">
                        <a:latin typeface="Arial" panose="020B0604020202020204" pitchFamily="34" charset="0"/>
                        <a:cs typeface="Arial" panose="020B0604020202020204" pitchFamily="34" charset="0"/>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800" kern="1200" dirty="0" smtClean="0">
                          <a:solidFill>
                            <a:schemeClr val="tx1"/>
                          </a:solidFill>
                          <a:effectLst/>
                          <a:latin typeface="Arial" panose="020B0604020202020204" pitchFamily="34" charset="0"/>
                          <a:ea typeface="+mn-ea"/>
                          <a:cs typeface="Arial" panose="020B0604020202020204" pitchFamily="34" charset="0"/>
                        </a:rPr>
                        <a:t>499 grams/hectare</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Oak,</a:t>
                      </a:r>
                      <a:r>
                        <a:rPr lang="en-US" baseline="0" dirty="0" smtClean="0">
                          <a:latin typeface="Arial" panose="020B0604020202020204" pitchFamily="34" charset="0"/>
                          <a:cs typeface="Arial" panose="020B0604020202020204" pitchFamily="34" charset="0"/>
                        </a:rPr>
                        <a:t> Hickory</a:t>
                      </a:r>
                      <a:endParaRPr lang="en-US" dirty="0">
                        <a:latin typeface="Arial" panose="020B0604020202020204" pitchFamily="34" charset="0"/>
                        <a:cs typeface="Arial" panose="020B0604020202020204" pitchFamily="34" charset="0"/>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800" kern="1200" dirty="0" smtClean="0">
                          <a:solidFill>
                            <a:schemeClr val="tx1"/>
                          </a:solidFill>
                          <a:effectLst/>
                          <a:latin typeface="Arial" panose="020B0604020202020204" pitchFamily="34" charset="0"/>
                          <a:ea typeface="+mn-ea"/>
                          <a:cs typeface="Arial" panose="020B0604020202020204" pitchFamily="34" charset="0"/>
                        </a:rPr>
                        <a:t>668 grams/hectare</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Pine, Fir, Spruce</a:t>
                      </a:r>
                      <a:endParaRPr lang="en-US" dirty="0">
                        <a:latin typeface="Arial" panose="020B0604020202020204" pitchFamily="34" charset="0"/>
                        <a:cs typeface="Arial" panose="020B0604020202020204" pitchFamily="34" charset="0"/>
                      </a:endParaRPr>
                    </a:p>
                  </a:txBody>
                  <a:tcPr/>
                </a:tc>
              </a:tr>
            </a:tbl>
          </a:graphicData>
        </a:graphic>
      </p:graphicFrame>
      <p:sp>
        <p:nvSpPr>
          <p:cNvPr id="6" name="Rectangle 5"/>
          <p:cNvSpPr/>
          <p:nvPr/>
        </p:nvSpPr>
        <p:spPr>
          <a:xfrm>
            <a:off x="242013" y="899631"/>
            <a:ext cx="4237057" cy="646331"/>
          </a:xfrm>
          <a:prstGeom prst="rect">
            <a:avLst/>
          </a:prstGeom>
        </p:spPr>
        <p:txBody>
          <a:bodyPr wrap="none">
            <a:spAutoFit/>
          </a:bodyPr>
          <a:lstStyle/>
          <a:p>
            <a:r>
              <a:rPr lang="en-US" sz="3600" b="1" dirty="0" smtClean="0">
                <a:solidFill>
                  <a:srgbClr val="96B818"/>
                </a:solidFill>
                <a:latin typeface="Arial" pitchFamily="34" charset="0"/>
                <a:cs typeface="Arial" pitchFamily="34" charset="0"/>
              </a:rPr>
              <a:t>Application- Rates</a:t>
            </a:r>
            <a:endParaRPr lang="en-US" sz="3600" b="1" dirty="0">
              <a:solidFill>
                <a:srgbClr val="96B818"/>
              </a:solidFill>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144201344"/>
              </p:ext>
            </p:extLst>
          </p:nvPr>
        </p:nvGraphicFramePr>
        <p:xfrm>
          <a:off x="331953" y="4787900"/>
          <a:ext cx="5421148" cy="1112520"/>
        </p:xfrm>
        <a:graphic>
          <a:graphicData uri="http://schemas.openxmlformats.org/drawingml/2006/table">
            <a:tbl>
              <a:tblPr firstRow="1" bandRow="1">
                <a:tableStyleId>{5940675A-B579-460E-94D1-54222C63F5DA}</a:tableStyleId>
              </a:tblPr>
              <a:tblGrid>
                <a:gridCol w="2710574"/>
                <a:gridCol w="2710574"/>
              </a:tblGrid>
              <a:tr h="370840">
                <a:tc>
                  <a:txBody>
                    <a:bodyPr/>
                    <a:lstStyle/>
                    <a:p>
                      <a:r>
                        <a:rPr lang="en-US" b="1" dirty="0" smtClean="0">
                          <a:solidFill>
                            <a:schemeClr val="tx1"/>
                          </a:solidFill>
                          <a:latin typeface="Arial" panose="020B0604020202020204" pitchFamily="34" charset="0"/>
                          <a:cs typeface="Arial" panose="020B0604020202020204" pitchFamily="34" charset="0"/>
                        </a:rPr>
                        <a:t>Adjuvant</a:t>
                      </a:r>
                      <a:endParaRPr lang="en-US" b="1" dirty="0">
                        <a:solidFill>
                          <a:schemeClr val="tx1"/>
                        </a:solidFill>
                        <a:latin typeface="Arial" panose="020B0604020202020204" pitchFamily="34" charset="0"/>
                        <a:cs typeface="Arial" panose="020B0604020202020204" pitchFamily="34" charset="0"/>
                      </a:endParaRPr>
                    </a:p>
                  </a:txBody>
                  <a:tcPr/>
                </a:tc>
                <a:tc>
                  <a:txBody>
                    <a:bodyPr/>
                    <a:lstStyle/>
                    <a:p>
                      <a:r>
                        <a:rPr lang="en-US" b="1" dirty="0" smtClean="0">
                          <a:solidFill>
                            <a:schemeClr val="tx1"/>
                          </a:solidFill>
                          <a:latin typeface="Arial" panose="020B0604020202020204" pitchFamily="34" charset="0"/>
                          <a:cs typeface="Arial" panose="020B0604020202020204" pitchFamily="34" charset="0"/>
                        </a:rPr>
                        <a:t>Rate</a:t>
                      </a:r>
                      <a:endParaRPr lang="en-US" b="1" dirty="0">
                        <a:solidFill>
                          <a:schemeClr val="tx1"/>
                        </a:solidFill>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Non-ionic surfactant or</a:t>
                      </a:r>
                      <a:endParaRPr lang="en-US"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800" kern="1200" dirty="0" smtClean="0">
                          <a:solidFill>
                            <a:schemeClr val="tx1"/>
                          </a:solidFill>
                          <a:effectLst/>
                          <a:latin typeface="Arial" panose="020B0604020202020204" pitchFamily="34" charset="0"/>
                          <a:ea typeface="+mn-ea"/>
                          <a:cs typeface="Arial" panose="020B0604020202020204" pitchFamily="34" charset="0"/>
                        </a:rPr>
                        <a:t>0.25% v/v</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Merge or crop oil</a:t>
                      </a:r>
                      <a:endParaRPr lang="en-US"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800" kern="1200" dirty="0" smtClean="0">
                          <a:solidFill>
                            <a:schemeClr val="tx1"/>
                          </a:solidFill>
                          <a:effectLst/>
                          <a:latin typeface="Arial" panose="020B0604020202020204" pitchFamily="34" charset="0"/>
                          <a:ea typeface="+mn-ea"/>
                          <a:cs typeface="Arial" panose="020B0604020202020204" pitchFamily="34" charset="0"/>
                        </a:rPr>
                        <a:t>1% v/v</a:t>
                      </a:r>
                      <a:endParaRPr lang="en-US" dirty="0">
                        <a:latin typeface="Arial" panose="020B0604020202020204" pitchFamily="34" charset="0"/>
                        <a:cs typeface="Arial" panose="020B0604020202020204" pitchFamily="34" charset="0"/>
                      </a:endParaRPr>
                    </a:p>
                  </a:txBody>
                  <a:tcPr/>
                </a:tc>
              </a:tr>
            </a:tbl>
          </a:graphicData>
        </a:graphic>
      </p:graphicFrame>
      <p:pic>
        <p:nvPicPr>
          <p:cNvPr id="1026" name="Picture 2"/>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9605" t="9773"/>
          <a:stretch/>
        </p:blipFill>
        <p:spPr bwMode="auto">
          <a:xfrm>
            <a:off x="6117222" y="3057993"/>
            <a:ext cx="2795356" cy="2092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633561" y="4772910"/>
            <a:ext cx="1167627" cy="276999"/>
          </a:xfrm>
          <a:prstGeom prst="rect">
            <a:avLst/>
          </a:prstGeom>
          <a:solidFill>
            <a:schemeClr val="bg1"/>
          </a:solidFill>
        </p:spPr>
        <p:txBody>
          <a:bodyPr wrap="none" rtlCol="0">
            <a:spAutoFit/>
          </a:bodyPr>
          <a:lstStyle/>
          <a:p>
            <a:r>
              <a:rPr lang="en-US" sz="1200" dirty="0" smtClean="0"/>
              <a:t>MB Hydro 1YAA</a:t>
            </a:r>
            <a:endParaRPr lang="en-US" sz="1200" dirty="0"/>
          </a:p>
        </p:txBody>
      </p:sp>
      <p:pic>
        <p:nvPicPr>
          <p:cNvPr id="15" name="Picture 14"/>
          <p:cNvPicPr>
            <a:picLocks noChangeAspect="1"/>
          </p:cNvPicPr>
          <p:nvPr/>
        </p:nvPicPr>
        <p:blipFill rotWithShape="1">
          <a:blip r:embed="rId6" cstate="email">
            <a:extLst>
              <a:ext uri="{28A0092B-C50C-407E-A947-70E740481C1C}">
                <a14:useLocalDpi xmlns:a14="http://schemas.microsoft.com/office/drawing/2010/main" val="0"/>
              </a:ext>
            </a:extLst>
          </a:blip>
          <a:srcRect r="72931"/>
          <a:stretch/>
        </p:blipFill>
        <p:spPr>
          <a:xfrm>
            <a:off x="6192172" y="1037142"/>
            <a:ext cx="2498329" cy="1185549"/>
          </a:xfrm>
          <a:prstGeom prst="rect">
            <a:avLst/>
          </a:prstGeom>
        </p:spPr>
      </p:pic>
      <p:sp>
        <p:nvSpPr>
          <p:cNvPr id="16" name="TextBox 15"/>
          <p:cNvSpPr txBox="1"/>
          <p:nvPr/>
        </p:nvSpPr>
        <p:spPr>
          <a:xfrm>
            <a:off x="8610908" y="1396794"/>
            <a:ext cx="310200" cy="400110"/>
          </a:xfrm>
          <a:prstGeom prst="rect">
            <a:avLst/>
          </a:prstGeom>
          <a:noFill/>
        </p:spPr>
        <p:txBody>
          <a:bodyPr wrap="square" rtlCol="0">
            <a:spAutoFit/>
          </a:bodyPr>
          <a:lstStyle/>
          <a:p>
            <a:r>
              <a:rPr lang="en-US" sz="2000" b="1" dirty="0" smtClean="0"/>
              <a:t>*</a:t>
            </a:r>
            <a:endParaRPr lang="en-US" sz="2000" dirty="0"/>
          </a:p>
        </p:txBody>
      </p:sp>
      <p:sp>
        <p:nvSpPr>
          <p:cNvPr id="19" name="TextBox 18"/>
          <p:cNvSpPr txBox="1"/>
          <p:nvPr/>
        </p:nvSpPr>
        <p:spPr>
          <a:xfrm>
            <a:off x="291836" y="1534217"/>
            <a:ext cx="5666704" cy="307777"/>
          </a:xfrm>
          <a:prstGeom prst="rect">
            <a:avLst/>
          </a:prstGeom>
          <a:noFill/>
        </p:spPr>
        <p:txBody>
          <a:bodyPr wrap="square" rtlCol="0">
            <a:spAutoFit/>
          </a:bodyPr>
          <a:lstStyle/>
          <a:p>
            <a:r>
              <a:rPr lang="en-CA" sz="1400" b="1" dirty="0"/>
              <a:t>Always read and follow label instructions carefully</a:t>
            </a:r>
            <a:r>
              <a:rPr lang="en-CA" sz="1400" b="1" dirty="0" smtClean="0"/>
              <a:t>.</a:t>
            </a:r>
            <a:endParaRPr lang="en-US" sz="1400" b="1" dirty="0"/>
          </a:p>
        </p:txBody>
      </p:sp>
    </p:spTree>
    <p:extLst>
      <p:ext uri="{BB962C8B-B14F-4D97-AF65-F5344CB8AC3E}">
        <p14:creationId xmlns:p14="http://schemas.microsoft.com/office/powerpoint/2010/main" val="1554555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4869" y="736154"/>
            <a:ext cx="5854300" cy="1331651"/>
          </a:xfrm>
          <a:prstGeom prst="rect">
            <a:avLst/>
          </a:prstGeom>
          <a:no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3600" b="1" dirty="0" smtClean="0">
                <a:solidFill>
                  <a:srgbClr val="96B818"/>
                </a:solidFill>
                <a:latin typeface="Arial" panose="020B0604020202020204" pitchFamily="34" charset="0"/>
                <a:cs typeface="Arial" pitchFamily="34" charset="0"/>
              </a:rPr>
              <a:t>Brush Application</a:t>
            </a:r>
            <a:endParaRPr lang="en-US" sz="3600" b="1" dirty="0">
              <a:solidFill>
                <a:srgbClr val="96B818"/>
              </a:solidFill>
              <a:latin typeface="Arial" pitchFamily="34" charset="0"/>
              <a:cs typeface="Arial" pitchFamily="34" charset="0"/>
            </a:endParaRPr>
          </a:p>
        </p:txBody>
      </p:sp>
      <p:sp>
        <p:nvSpPr>
          <p:cNvPr id="7" name="Rectangle 11"/>
          <p:cNvSpPr txBox="1">
            <a:spLocks noChangeArrowheads="1"/>
          </p:cNvSpPr>
          <p:nvPr/>
        </p:nvSpPr>
        <p:spPr>
          <a:xfrm>
            <a:off x="197315" y="2235908"/>
            <a:ext cx="5513937" cy="3692452"/>
          </a:xfrm>
          <a:prstGeom prst="rect">
            <a:avLst/>
          </a:prstGeom>
          <a:noFill/>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spcBef>
                <a:spcPts val="0"/>
              </a:spcBef>
              <a:buClr>
                <a:schemeClr val="tx1"/>
              </a:buClr>
              <a:buFont typeface="Arial" panose="020B0604020202020204" pitchFamily="34" charset="0"/>
              <a:buChar char="•"/>
            </a:pPr>
            <a:r>
              <a:rPr lang="en-CA" sz="1600" dirty="0" err="1" smtClean="0">
                <a:solidFill>
                  <a:schemeClr val="tx1"/>
                </a:solidFill>
                <a:latin typeface="Arial" panose="020B0604020202020204" pitchFamily="34" charset="0"/>
                <a:cs typeface="Arial" panose="020B0604020202020204" pitchFamily="34" charset="0"/>
              </a:rPr>
              <a:t>DuPont</a:t>
            </a:r>
            <a:r>
              <a:rPr lang="en-CA" sz="1600" baseline="30000" dirty="0" err="1" smtClean="0">
                <a:solidFill>
                  <a:schemeClr val="tx1"/>
                </a:solidFill>
                <a:latin typeface="Arial" panose="020B0604020202020204" pitchFamily="34" charset="0"/>
                <a:cs typeface="Arial" panose="020B0604020202020204" pitchFamily="34" charset="0"/>
              </a:rPr>
              <a:t>TM</a:t>
            </a:r>
            <a:r>
              <a:rPr lang="en-CA" sz="1600" dirty="0" smtClean="0">
                <a:solidFill>
                  <a:schemeClr val="tx1"/>
                </a:solidFill>
                <a:latin typeface="Arial" panose="020B0604020202020204" pitchFamily="34" charset="0"/>
                <a:cs typeface="Arial" panose="020B0604020202020204" pitchFamily="34" charset="0"/>
              </a:rPr>
              <a:t> </a:t>
            </a:r>
            <a:r>
              <a:rPr lang="en-CA" sz="1600" dirty="0" err="1" smtClean="0">
                <a:solidFill>
                  <a:schemeClr val="tx1"/>
                </a:solidFill>
                <a:latin typeface="Arial" panose="020B0604020202020204" pitchFamily="34" charset="0"/>
                <a:cs typeface="Arial" panose="020B0604020202020204" pitchFamily="34" charset="0"/>
              </a:rPr>
              <a:t>Navius</a:t>
            </a:r>
            <a:r>
              <a:rPr lang="en-CA" sz="1600" baseline="30000" dirty="0" err="1" smtClean="0">
                <a:solidFill>
                  <a:schemeClr val="tx1"/>
                </a:solidFill>
                <a:latin typeface="Arial" panose="020B0604020202020204" pitchFamily="34" charset="0"/>
                <a:cs typeface="Arial" panose="020B0604020202020204" pitchFamily="34" charset="0"/>
              </a:rPr>
              <a:t>TM</a:t>
            </a:r>
            <a:r>
              <a:rPr lang="en-CA" sz="1600" baseline="30000" dirty="0" smtClean="0">
                <a:solidFill>
                  <a:schemeClr val="tx1"/>
                </a:solidFill>
                <a:latin typeface="Arial" panose="020B0604020202020204" pitchFamily="34" charset="0"/>
                <a:cs typeface="Arial" panose="020B0604020202020204" pitchFamily="34" charset="0"/>
              </a:rPr>
              <a:t>  </a:t>
            </a:r>
            <a:r>
              <a:rPr lang="en-CA" sz="1600" dirty="0" smtClean="0">
                <a:solidFill>
                  <a:schemeClr val="tx1"/>
                </a:solidFill>
                <a:latin typeface="Arial" panose="020B0604020202020204" pitchFamily="34" charset="0"/>
                <a:cs typeface="Arial" panose="020B0604020202020204" pitchFamily="34" charset="0"/>
              </a:rPr>
              <a:t>VM* Herbicide may be applied using ground spray equipment, fixed wing aircraft or by helicopter.</a:t>
            </a:r>
          </a:p>
          <a:p>
            <a:pPr marL="342900" indent="-342900" algn="l">
              <a:lnSpc>
                <a:spcPct val="90000"/>
              </a:lnSpc>
              <a:spcBef>
                <a:spcPts val="0"/>
              </a:spcBef>
              <a:buFont typeface="Arial" panose="020B0604020202020204" pitchFamily="34" charset="0"/>
              <a:buChar char="•"/>
            </a:pPr>
            <a:r>
              <a:rPr lang="en-CA" sz="1600" dirty="0">
                <a:solidFill>
                  <a:schemeClr val="tx1"/>
                </a:solidFill>
                <a:latin typeface="Arial" panose="020B0604020202020204" pitchFamily="34" charset="0"/>
                <a:cs typeface="Arial" panose="020B0604020202020204" pitchFamily="34" charset="0"/>
              </a:rPr>
              <a:t>No respirator is required for mixing or application of DuPont™ </a:t>
            </a:r>
            <a:r>
              <a:rPr lang="en-CA" sz="1600" dirty="0" err="1">
                <a:solidFill>
                  <a:schemeClr val="tx1"/>
                </a:solidFill>
                <a:latin typeface="Arial" panose="020B0604020202020204" pitchFamily="34" charset="0"/>
                <a:cs typeface="Arial" panose="020B0604020202020204" pitchFamily="34" charset="0"/>
              </a:rPr>
              <a:t>Navius</a:t>
            </a:r>
            <a:r>
              <a:rPr lang="en-CA" sz="1600" dirty="0">
                <a:solidFill>
                  <a:schemeClr val="tx1"/>
                </a:solidFill>
                <a:latin typeface="Arial" panose="020B0604020202020204" pitchFamily="34" charset="0"/>
                <a:cs typeface="Arial" panose="020B0604020202020204" pitchFamily="34" charset="0"/>
              </a:rPr>
              <a:t>™ VM* Herbicide.</a:t>
            </a:r>
          </a:p>
          <a:p>
            <a:pPr marL="342900" indent="-342900" algn="l">
              <a:lnSpc>
                <a:spcPct val="90000"/>
              </a:lnSpc>
              <a:spcBef>
                <a:spcPts val="0"/>
              </a:spcBef>
              <a:buFont typeface="Arial" panose="020B0604020202020204" pitchFamily="34" charset="0"/>
              <a:buChar char="•"/>
            </a:pPr>
            <a:r>
              <a:rPr lang="en-CA" sz="1600" dirty="0">
                <a:solidFill>
                  <a:schemeClr val="tx1"/>
                </a:solidFill>
                <a:latin typeface="Arial" panose="020B0604020202020204" pitchFamily="34" charset="0"/>
                <a:cs typeface="Arial" panose="020B0604020202020204" pitchFamily="34" charset="0"/>
              </a:rPr>
              <a:t>Wear chemical resistant gloves, long-sleeved shirt, long pants, shoes and socks during mixing/loading, application, clean-up and repair activities (gloves are not required for ground boom sprayers).</a:t>
            </a:r>
          </a:p>
          <a:p>
            <a:pPr marL="342900" indent="-342900" algn="l">
              <a:lnSpc>
                <a:spcPct val="90000"/>
              </a:lnSpc>
              <a:spcBef>
                <a:spcPts val="0"/>
              </a:spcBef>
              <a:buFont typeface="Arial" panose="020B0604020202020204" pitchFamily="34" charset="0"/>
              <a:buChar char="•"/>
            </a:pPr>
            <a:r>
              <a:rPr lang="en-CA" sz="1600" dirty="0">
                <a:solidFill>
                  <a:schemeClr val="tx1"/>
                </a:solidFill>
                <a:latin typeface="Arial" panose="020B0604020202020204" pitchFamily="34" charset="0"/>
                <a:cs typeface="Arial" panose="020B0604020202020204" pitchFamily="34" charset="0"/>
              </a:rPr>
              <a:t>Rain-fast at 4 hours after application.</a:t>
            </a:r>
          </a:p>
          <a:p>
            <a:pPr marL="342900" indent="-342900" algn="l">
              <a:lnSpc>
                <a:spcPct val="90000"/>
              </a:lnSpc>
              <a:spcBef>
                <a:spcPts val="0"/>
              </a:spcBef>
              <a:buFont typeface="Arial" panose="020B0604020202020204" pitchFamily="34" charset="0"/>
              <a:buChar char="•"/>
            </a:pPr>
            <a:r>
              <a:rPr lang="en-CA" sz="1600" dirty="0">
                <a:solidFill>
                  <a:schemeClr val="tx1"/>
                </a:solidFill>
                <a:latin typeface="Arial" panose="020B0604020202020204" pitchFamily="34" charset="0"/>
                <a:cs typeface="Arial" panose="020B0604020202020204" pitchFamily="34" charset="0"/>
              </a:rPr>
              <a:t>Worker re-entry: once sprays have dried.</a:t>
            </a:r>
          </a:p>
          <a:p>
            <a:pPr marL="342900" indent="-342900" algn="l">
              <a:lnSpc>
                <a:spcPct val="90000"/>
              </a:lnSpc>
              <a:spcBef>
                <a:spcPts val="0"/>
              </a:spcBef>
              <a:buFont typeface="Arial" panose="020B0604020202020204" pitchFamily="34" charset="0"/>
              <a:buChar char="•"/>
            </a:pPr>
            <a:r>
              <a:rPr lang="en-CA" sz="1600" dirty="0">
                <a:solidFill>
                  <a:schemeClr val="tx1"/>
                </a:solidFill>
                <a:latin typeface="Arial" panose="020B0604020202020204" pitchFamily="34" charset="0"/>
                <a:cs typeface="Arial" panose="020B0604020202020204" pitchFamily="34" charset="0"/>
              </a:rPr>
              <a:t>No daily application limit.</a:t>
            </a:r>
          </a:p>
          <a:p>
            <a:pPr marL="342900" indent="-342900" algn="l">
              <a:lnSpc>
                <a:spcPct val="90000"/>
              </a:lnSpc>
              <a:spcBef>
                <a:spcPts val="0"/>
              </a:spcBef>
              <a:buFont typeface="Arial" panose="020B0604020202020204" pitchFamily="34" charset="0"/>
              <a:buChar char="•"/>
            </a:pPr>
            <a:r>
              <a:rPr lang="en-CA" sz="1600" dirty="0">
                <a:solidFill>
                  <a:schemeClr val="tx1"/>
                </a:solidFill>
                <a:latin typeface="Arial" panose="020B0604020202020204" pitchFamily="34" charset="0"/>
                <a:cs typeface="Arial" panose="020B0604020202020204" pitchFamily="34" charset="0"/>
              </a:rPr>
              <a:t>Apply a maximum of 668 g/ha of </a:t>
            </a:r>
            <a:r>
              <a:rPr lang="en-CA" sz="1600" dirty="0" err="1" smtClean="0">
                <a:solidFill>
                  <a:schemeClr val="tx1"/>
                </a:solidFill>
                <a:latin typeface="Arial" panose="020B0604020202020204" pitchFamily="34" charset="0"/>
                <a:cs typeface="Arial" panose="020B0604020202020204" pitchFamily="34" charset="0"/>
              </a:rPr>
              <a:t>Navius</a:t>
            </a:r>
            <a:r>
              <a:rPr lang="en-CA" sz="1600" dirty="0">
                <a:solidFill>
                  <a:schemeClr val="tx1"/>
                </a:solidFill>
                <a:latin typeface="Arial" panose="020B0604020202020204" pitchFamily="34" charset="0"/>
                <a:cs typeface="Arial" panose="020B0604020202020204" pitchFamily="34" charset="0"/>
              </a:rPr>
              <a:t>™ VM* Herbicide per year</a:t>
            </a:r>
            <a:r>
              <a:rPr lang="en-CA" sz="1600" dirty="0" smtClean="0">
                <a:solidFill>
                  <a:schemeClr val="tx1"/>
                </a:solidFill>
                <a:latin typeface="Arial" panose="020B0604020202020204" pitchFamily="34" charset="0"/>
                <a:cs typeface="Arial" panose="020B0604020202020204" pitchFamily="34" charset="0"/>
              </a:rPr>
              <a:t>.</a:t>
            </a:r>
            <a:endParaRPr lang="en-US" sz="2000" dirty="0" smtClean="0">
              <a:solidFill>
                <a:schemeClr val="tx1"/>
              </a:solidFill>
              <a:latin typeface="Arial" pitchFamily="34" charset="0"/>
              <a:cs typeface="Arial" pitchFamily="34" charset="0"/>
            </a:endParaRPr>
          </a:p>
        </p:txBody>
      </p:sp>
      <p:pic>
        <p:nvPicPr>
          <p:cNvPr id="12" name="Picture 2" descr="\\10.29.56.102\thomasglusac\Desktop\Dupont Backgrounds\DuPont PowerPoint_Rev6a 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6051615" y="944601"/>
            <a:ext cx="0" cy="1340653"/>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rotWithShape="1">
          <a:blip r:embed="rId4" cstate="email">
            <a:extLst>
              <a:ext uri="{28A0092B-C50C-407E-A947-70E740481C1C}">
                <a14:useLocalDpi xmlns:a14="http://schemas.microsoft.com/office/drawing/2010/main" val="0"/>
              </a:ext>
            </a:extLst>
          </a:blip>
          <a:srcRect r="72931"/>
          <a:stretch/>
        </p:blipFill>
        <p:spPr>
          <a:xfrm>
            <a:off x="6192172" y="1037142"/>
            <a:ext cx="2498329" cy="1185549"/>
          </a:xfrm>
          <a:prstGeom prst="rect">
            <a:avLst/>
          </a:prstGeom>
        </p:spPr>
      </p:pic>
      <p:sp>
        <p:nvSpPr>
          <p:cNvPr id="13" name="TextBox 12"/>
          <p:cNvSpPr txBox="1"/>
          <p:nvPr/>
        </p:nvSpPr>
        <p:spPr>
          <a:xfrm>
            <a:off x="8520968" y="1396794"/>
            <a:ext cx="310200" cy="400110"/>
          </a:xfrm>
          <a:prstGeom prst="rect">
            <a:avLst/>
          </a:prstGeom>
          <a:noFill/>
        </p:spPr>
        <p:txBody>
          <a:bodyPr wrap="square" rtlCol="0">
            <a:spAutoFit/>
          </a:bodyPr>
          <a:lstStyle/>
          <a:p>
            <a:r>
              <a:rPr lang="en-US" sz="2000" b="1" dirty="0" smtClean="0"/>
              <a:t>*</a:t>
            </a:r>
            <a:endParaRPr lang="en-US" sz="2000" dirty="0"/>
          </a:p>
        </p:txBody>
      </p:sp>
      <p:sp>
        <p:nvSpPr>
          <p:cNvPr id="16" name="TextBox 15"/>
          <p:cNvSpPr txBox="1"/>
          <p:nvPr/>
        </p:nvSpPr>
        <p:spPr>
          <a:xfrm>
            <a:off x="291836" y="1644579"/>
            <a:ext cx="5666704" cy="307777"/>
          </a:xfrm>
          <a:prstGeom prst="rect">
            <a:avLst/>
          </a:prstGeom>
          <a:noFill/>
        </p:spPr>
        <p:txBody>
          <a:bodyPr wrap="square" rtlCol="0">
            <a:spAutoFit/>
          </a:bodyPr>
          <a:lstStyle/>
          <a:p>
            <a:r>
              <a:rPr lang="en-CA" sz="1400" b="1" dirty="0"/>
              <a:t>Always read and follow label instructions carefully</a:t>
            </a:r>
            <a:r>
              <a:rPr lang="en-CA" sz="1400" b="1" dirty="0" smtClean="0"/>
              <a:t>.</a:t>
            </a:r>
            <a:endParaRPr lang="en-US" sz="1400" b="1" dirty="0"/>
          </a:p>
        </p:txBody>
      </p:sp>
      <p:pic>
        <p:nvPicPr>
          <p:cNvPr id="18"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12305" y="3082513"/>
            <a:ext cx="3548972" cy="26269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8241146" y="5247839"/>
            <a:ext cx="718489" cy="461665"/>
          </a:xfrm>
          <a:prstGeom prst="rect">
            <a:avLst/>
          </a:prstGeom>
          <a:solidFill>
            <a:schemeClr val="bg1"/>
          </a:solidFill>
        </p:spPr>
        <p:txBody>
          <a:bodyPr wrap="square" rtlCol="0">
            <a:spAutoFit/>
          </a:bodyPr>
          <a:lstStyle/>
          <a:p>
            <a:r>
              <a:rPr lang="en-US" sz="1200" dirty="0" smtClean="0"/>
              <a:t>Algoma Power</a:t>
            </a:r>
            <a:endParaRPr lang="en-US" sz="1200" dirty="0"/>
          </a:p>
        </p:txBody>
      </p:sp>
    </p:spTree>
    <p:extLst>
      <p:ext uri="{BB962C8B-B14F-4D97-AF65-F5344CB8AC3E}">
        <p14:creationId xmlns:p14="http://schemas.microsoft.com/office/powerpoint/2010/main" val="1385684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10.29.56.102\thomasglusac\Desktop\Dupont Backgrounds\DuPont PowerPoint_Rev6a 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Users\nf3625\Desktop\LandManagement_Horizontal_2013_ENG.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6794" y="6452815"/>
            <a:ext cx="2077730" cy="18106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96794" y="5627011"/>
            <a:ext cx="5666704" cy="307777"/>
          </a:xfrm>
          <a:prstGeom prst="rect">
            <a:avLst/>
          </a:prstGeom>
          <a:noFill/>
        </p:spPr>
        <p:txBody>
          <a:bodyPr wrap="square" rtlCol="0">
            <a:spAutoFit/>
          </a:bodyPr>
          <a:lstStyle/>
          <a:p>
            <a:r>
              <a:rPr lang="en-CA" sz="1400" b="1" dirty="0"/>
              <a:t>Always read and follow label instructions carefully</a:t>
            </a:r>
            <a:r>
              <a:rPr lang="en-CA" sz="1400" b="1" dirty="0" smtClean="0"/>
              <a:t>.</a:t>
            </a:r>
            <a:endParaRPr lang="en-US" sz="1400" b="1" dirty="0"/>
          </a:p>
        </p:txBody>
      </p:sp>
      <p:graphicFrame>
        <p:nvGraphicFramePr>
          <p:cNvPr id="3" name="Table 2"/>
          <p:cNvGraphicFramePr>
            <a:graphicFrameLocks noGrp="1"/>
          </p:cNvGraphicFramePr>
          <p:nvPr>
            <p:extLst>
              <p:ext uri="{D42A27DB-BD31-4B8C-83A1-F6EECF244321}">
                <p14:modId xmlns:p14="http://schemas.microsoft.com/office/powerpoint/2010/main" val="48111203"/>
              </p:ext>
            </p:extLst>
          </p:nvPr>
        </p:nvGraphicFramePr>
        <p:xfrm>
          <a:off x="745785" y="1883954"/>
          <a:ext cx="5411175" cy="2936240"/>
        </p:xfrm>
        <a:graphic>
          <a:graphicData uri="http://schemas.openxmlformats.org/drawingml/2006/table">
            <a:tbl>
              <a:tblPr firstRow="1" bandRow="1">
                <a:tableStyleId>{5940675A-B579-460E-94D1-54222C63F5DA}</a:tableStyleId>
              </a:tblPr>
              <a:tblGrid>
                <a:gridCol w="1524000"/>
                <a:gridCol w="1372575"/>
                <a:gridCol w="655320"/>
                <a:gridCol w="1859280"/>
              </a:tblGrid>
              <a:tr h="370840">
                <a:tc>
                  <a:txBody>
                    <a:bodyPr/>
                    <a:lstStyle/>
                    <a:p>
                      <a:endParaRPr lang="en-US" b="1"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prstClr val="black"/>
                          </a:solidFill>
                          <a:latin typeface="Arial" panose="020B0604020202020204" pitchFamily="34" charset="0"/>
                          <a:cs typeface="Arial" panose="020B0604020202020204" pitchFamily="34" charset="0"/>
                        </a:rPr>
                        <a:t>DuPont™ </a:t>
                      </a:r>
                      <a:r>
                        <a:rPr lang="en-US" sz="1800" b="1" dirty="0" err="1" smtClean="0">
                          <a:solidFill>
                            <a:prstClr val="black"/>
                          </a:solidFill>
                          <a:latin typeface="Arial" panose="020B0604020202020204" pitchFamily="34" charset="0"/>
                          <a:cs typeface="Arial" panose="020B0604020202020204" pitchFamily="34" charset="0"/>
                        </a:rPr>
                        <a:t>Truvist</a:t>
                      </a:r>
                      <a:r>
                        <a:rPr lang="en-US" sz="1800" b="1" dirty="0" smtClean="0">
                          <a:solidFill>
                            <a:prstClr val="black"/>
                          </a:solidFill>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a:txBody>
                  <a:tcPr>
                    <a:solidFill>
                      <a:srgbClr val="CC9900"/>
                    </a:solidFill>
                  </a:tcPr>
                </a:tc>
                <a:tc>
                  <a:txBody>
                    <a:bodyPr/>
                    <a:lstStyle/>
                    <a:p>
                      <a:endParaRPr lang="en-US" b="1" dirty="0">
                        <a:latin typeface="Arial" panose="020B0604020202020204" pitchFamily="34" charset="0"/>
                        <a:cs typeface="Arial" panose="020B0604020202020204" pitchFamily="34" charset="0"/>
                      </a:endParaRPr>
                    </a:p>
                  </a:txBody>
                  <a:tcP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prstClr val="black"/>
                          </a:solidFill>
                          <a:latin typeface="Arial" panose="020B0604020202020204" pitchFamily="34" charset="0"/>
                          <a:cs typeface="Arial" panose="020B0604020202020204" pitchFamily="34" charset="0"/>
                        </a:rPr>
                        <a:t>DuPont™</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prstClr val="black"/>
                          </a:solidFill>
                          <a:latin typeface="Arial" panose="020B0604020202020204" pitchFamily="34" charset="0"/>
                          <a:cs typeface="Arial" panose="020B0604020202020204" pitchFamily="34" charset="0"/>
                        </a:rPr>
                        <a:t>  </a:t>
                      </a:r>
                      <a:r>
                        <a:rPr lang="en-US" sz="1800" b="1" dirty="0" err="1" smtClean="0">
                          <a:solidFill>
                            <a:prstClr val="black"/>
                          </a:solidFill>
                          <a:latin typeface="Arial" panose="020B0604020202020204" pitchFamily="34" charset="0"/>
                          <a:cs typeface="Arial" panose="020B0604020202020204" pitchFamily="34" charset="0"/>
                        </a:rPr>
                        <a:t>Navius</a:t>
                      </a:r>
                      <a:r>
                        <a:rPr lang="en-US" sz="1800" b="1" dirty="0" smtClean="0">
                          <a:solidFill>
                            <a:prstClr val="black"/>
                          </a:solidFill>
                          <a:latin typeface="Arial" panose="020B0604020202020204" pitchFamily="34" charset="0"/>
                          <a:cs typeface="Arial" panose="020B0604020202020204" pitchFamily="34" charset="0"/>
                        </a:rPr>
                        <a:t>™ VM*</a:t>
                      </a:r>
                    </a:p>
                    <a:p>
                      <a:endParaRPr lang="en-US" b="1" dirty="0">
                        <a:latin typeface="Arial" panose="020B0604020202020204" pitchFamily="34" charset="0"/>
                        <a:cs typeface="Arial" panose="020B0604020202020204" pitchFamily="34" charset="0"/>
                      </a:endParaRPr>
                    </a:p>
                  </a:txBody>
                  <a:tcPr>
                    <a:solidFill>
                      <a:srgbClr val="96B818"/>
                    </a:solidFill>
                  </a:tcPr>
                </a:tc>
              </a:tr>
              <a:tr h="370840">
                <a:tc>
                  <a:txBody>
                    <a:bodyPr/>
                    <a:lstStyle/>
                    <a:p>
                      <a:r>
                        <a:rPr lang="en-US" b="1" dirty="0" smtClean="0">
                          <a:latin typeface="Arial" panose="020B0604020202020204" pitchFamily="34" charset="0"/>
                          <a:cs typeface="Arial" panose="020B0604020202020204" pitchFamily="34" charset="0"/>
                        </a:rPr>
                        <a:t>formulation</a:t>
                      </a:r>
                      <a:endParaRPr lang="en-US" b="1" dirty="0">
                        <a:latin typeface="Arial" panose="020B0604020202020204" pitchFamily="34" charset="0"/>
                        <a:cs typeface="Arial" panose="020B0604020202020204" pitchFamily="34" charset="0"/>
                      </a:endParaRPr>
                    </a:p>
                  </a:txBody>
                  <a:tcPr/>
                </a:tc>
                <a:tc gridSpan="3">
                  <a:txBody>
                    <a:bodyPr/>
                    <a:lstStyle/>
                    <a:p>
                      <a:r>
                        <a:rPr lang="en-US" b="1" dirty="0" err="1" smtClean="0">
                          <a:latin typeface="Arial" panose="020B0604020202020204" pitchFamily="34" charset="0"/>
                          <a:cs typeface="Arial" panose="020B0604020202020204" pitchFamily="34" charset="0"/>
                        </a:rPr>
                        <a:t>Wettable</a:t>
                      </a:r>
                      <a:r>
                        <a:rPr lang="en-US" b="1" dirty="0" smtClean="0">
                          <a:latin typeface="Arial" panose="020B0604020202020204" pitchFamily="34" charset="0"/>
                          <a:cs typeface="Arial" panose="020B0604020202020204" pitchFamily="34" charset="0"/>
                        </a:rPr>
                        <a:t> granule (dry)</a:t>
                      </a:r>
                      <a:endParaRPr lang="en-US" b="1" dirty="0">
                        <a:latin typeface="Arial" panose="020B0604020202020204" pitchFamily="34" charset="0"/>
                        <a:cs typeface="Arial" panose="020B0604020202020204" pitchFamily="34" charset="0"/>
                      </a:endParaRPr>
                    </a:p>
                  </a:txBody>
                  <a:tcPr/>
                </a:tc>
                <a:tc hMerge="1">
                  <a:txBody>
                    <a:bodyPr/>
                    <a:lstStyle/>
                    <a:p>
                      <a:endParaRPr lang="en-US" b="1" dirty="0">
                        <a:latin typeface="Arial" panose="020B0604020202020204" pitchFamily="34" charset="0"/>
                        <a:cs typeface="Arial" panose="020B0604020202020204" pitchFamily="34" charset="0"/>
                      </a:endParaRPr>
                    </a:p>
                  </a:txBody>
                  <a:tcPr/>
                </a:tc>
                <a:tc hMerge="1">
                  <a:txBody>
                    <a:bodyPr/>
                    <a:lstStyle/>
                    <a:p>
                      <a:endParaRPr lang="en-US" b="1" dirty="0">
                        <a:latin typeface="Arial" panose="020B0604020202020204" pitchFamily="34" charset="0"/>
                        <a:cs typeface="Arial" panose="020B0604020202020204" pitchFamily="34" charset="0"/>
                      </a:endParaRPr>
                    </a:p>
                  </a:txBody>
                  <a:tcPr/>
                </a:tc>
              </a:tr>
              <a:tr h="370840">
                <a:tc>
                  <a:txBody>
                    <a:bodyPr/>
                    <a:lstStyle/>
                    <a:p>
                      <a:r>
                        <a:rPr lang="en-US" b="1" dirty="0" smtClean="0">
                          <a:latin typeface="Arial" panose="020B0604020202020204" pitchFamily="34" charset="0"/>
                          <a:cs typeface="Arial" panose="020B0604020202020204" pitchFamily="34" charset="0"/>
                        </a:rPr>
                        <a:t>bottle</a:t>
                      </a:r>
                      <a:endParaRPr lang="en-US" b="1" dirty="0">
                        <a:latin typeface="Arial" panose="020B0604020202020204" pitchFamily="34" charset="0"/>
                        <a:cs typeface="Arial" panose="020B0604020202020204" pitchFamily="34" charset="0"/>
                      </a:endParaRPr>
                    </a:p>
                  </a:txBody>
                  <a:tcPr/>
                </a:tc>
                <a:tc>
                  <a:txBody>
                    <a:bodyPr/>
                    <a:lstStyle/>
                    <a:p>
                      <a:r>
                        <a:rPr lang="en-US" sz="1800" b="1" dirty="0" smtClean="0">
                          <a:solidFill>
                            <a:prstClr val="black"/>
                          </a:solidFill>
                          <a:latin typeface="Arial" panose="020B0604020202020204" pitchFamily="34" charset="0"/>
                          <a:cs typeface="Arial" panose="020B0604020202020204" pitchFamily="34" charset="0"/>
                        </a:rPr>
                        <a:t>567 gram </a:t>
                      </a:r>
                      <a:endParaRPr lang="en-US" b="1" dirty="0">
                        <a:latin typeface="Arial" panose="020B0604020202020204" pitchFamily="34" charset="0"/>
                        <a:cs typeface="Arial" panose="020B0604020202020204" pitchFamily="34" charset="0"/>
                      </a:endParaRPr>
                    </a:p>
                  </a:txBody>
                  <a:tcPr/>
                </a:tc>
                <a:tc>
                  <a:txBody>
                    <a:bodyPr/>
                    <a:lstStyle/>
                    <a:p>
                      <a:endParaRPr lang="en-US" b="1" dirty="0">
                        <a:latin typeface="Arial" panose="020B0604020202020204" pitchFamily="34" charset="0"/>
                        <a:cs typeface="Arial" panose="020B0604020202020204" pitchFamily="34" charset="0"/>
                      </a:endParaRPr>
                    </a:p>
                  </a:txBody>
                  <a:tcPr/>
                </a:tc>
                <a:tc>
                  <a:txBody>
                    <a:bodyPr/>
                    <a:lstStyle/>
                    <a:p>
                      <a:r>
                        <a:rPr lang="en-US" sz="1800" b="1" dirty="0" smtClean="0">
                          <a:solidFill>
                            <a:prstClr val="black"/>
                          </a:solidFill>
                          <a:latin typeface="Arial" panose="020B0604020202020204" pitchFamily="34" charset="0"/>
                          <a:cs typeface="Arial" panose="020B0604020202020204" pitchFamily="34" charset="0"/>
                        </a:rPr>
                        <a:t>1.36 kg </a:t>
                      </a:r>
                      <a:endParaRPr lang="en-US" b="1" dirty="0">
                        <a:latin typeface="Arial" panose="020B0604020202020204" pitchFamily="34" charset="0"/>
                        <a:cs typeface="Arial" panose="020B0604020202020204" pitchFamily="34" charset="0"/>
                      </a:endParaRPr>
                    </a:p>
                  </a:txBody>
                  <a:tcPr/>
                </a:tc>
              </a:tr>
              <a:tr h="370840">
                <a:tc>
                  <a:txBody>
                    <a:bodyPr/>
                    <a:lstStyle/>
                    <a:p>
                      <a:r>
                        <a:rPr lang="en-US" b="1" dirty="0" smtClean="0">
                          <a:latin typeface="Arial" panose="020B0604020202020204" pitchFamily="34" charset="0"/>
                          <a:cs typeface="Arial" panose="020B0604020202020204" pitchFamily="34" charset="0"/>
                        </a:rPr>
                        <a:t>Bottles per case</a:t>
                      </a:r>
                      <a:endParaRPr lang="en-US" b="1" dirty="0">
                        <a:latin typeface="Arial" panose="020B0604020202020204" pitchFamily="34" charset="0"/>
                        <a:cs typeface="Arial" panose="020B0604020202020204" pitchFamily="34" charset="0"/>
                      </a:endParaRPr>
                    </a:p>
                  </a:txBody>
                  <a:tcPr/>
                </a:tc>
                <a:tc>
                  <a:txBody>
                    <a:bodyPr/>
                    <a:lstStyle/>
                    <a:p>
                      <a:r>
                        <a:rPr lang="en-US" b="1" dirty="0" smtClean="0">
                          <a:latin typeface="Arial" panose="020B0604020202020204" pitchFamily="34" charset="0"/>
                          <a:cs typeface="Arial" panose="020B0604020202020204" pitchFamily="34" charset="0"/>
                        </a:rPr>
                        <a:t>12</a:t>
                      </a:r>
                      <a:endParaRPr lang="en-US" b="1" dirty="0">
                        <a:latin typeface="Arial" panose="020B0604020202020204" pitchFamily="34" charset="0"/>
                        <a:cs typeface="Arial" panose="020B0604020202020204" pitchFamily="34" charset="0"/>
                      </a:endParaRPr>
                    </a:p>
                  </a:txBody>
                  <a:tcPr/>
                </a:tc>
                <a:tc>
                  <a:txBody>
                    <a:bodyPr/>
                    <a:lstStyle/>
                    <a:p>
                      <a:endParaRPr lang="en-US" b="1" dirty="0">
                        <a:latin typeface="Arial" panose="020B0604020202020204" pitchFamily="34" charset="0"/>
                        <a:cs typeface="Arial" panose="020B0604020202020204" pitchFamily="34" charset="0"/>
                      </a:endParaRPr>
                    </a:p>
                  </a:txBody>
                  <a:tcPr/>
                </a:tc>
                <a:tc>
                  <a:txBody>
                    <a:bodyPr/>
                    <a:lstStyle/>
                    <a:p>
                      <a:r>
                        <a:rPr lang="en-US" sz="1800" b="1" dirty="0" smtClean="0">
                          <a:solidFill>
                            <a:prstClr val="black"/>
                          </a:solidFill>
                          <a:latin typeface="Arial" panose="020B0604020202020204" pitchFamily="34" charset="0"/>
                          <a:cs typeface="Arial" panose="020B0604020202020204" pitchFamily="34" charset="0"/>
                        </a:rPr>
                        <a:t>8</a:t>
                      </a:r>
                      <a:endParaRPr lang="en-US" b="1" dirty="0">
                        <a:latin typeface="Arial" panose="020B0604020202020204" pitchFamily="34" charset="0"/>
                        <a:cs typeface="Arial" panose="020B0604020202020204" pitchFamily="34" charset="0"/>
                      </a:endParaRPr>
                    </a:p>
                  </a:txBody>
                  <a:tcPr/>
                </a:tc>
              </a:tr>
              <a:tr h="370840">
                <a:tc>
                  <a:txBody>
                    <a:bodyPr/>
                    <a:lstStyle/>
                    <a:p>
                      <a:r>
                        <a:rPr lang="en-US" b="1" dirty="0" smtClean="0">
                          <a:latin typeface="Arial" panose="020B0604020202020204" pitchFamily="34" charset="0"/>
                          <a:cs typeface="Arial" panose="020B0604020202020204" pitchFamily="34" charset="0"/>
                        </a:rPr>
                        <a:t>Hectares per case</a:t>
                      </a:r>
                      <a:endParaRPr lang="en-US" b="1" dirty="0">
                        <a:latin typeface="Arial" panose="020B0604020202020204" pitchFamily="34" charset="0"/>
                        <a:cs typeface="Arial" panose="020B0604020202020204" pitchFamily="34" charset="0"/>
                      </a:endParaRPr>
                    </a:p>
                  </a:txBody>
                  <a:tcPr/>
                </a:tc>
                <a:tc>
                  <a:txBody>
                    <a:bodyPr/>
                    <a:lstStyle/>
                    <a:p>
                      <a:r>
                        <a:rPr lang="en-US" b="1" dirty="0" smtClean="0">
                          <a:latin typeface="Arial" panose="020B0604020202020204" pitchFamily="34" charset="0"/>
                          <a:cs typeface="Arial" panose="020B0604020202020204" pitchFamily="34" charset="0"/>
                        </a:rPr>
                        <a:t>40</a:t>
                      </a:r>
                      <a:endParaRPr lang="en-US" b="1" dirty="0">
                        <a:latin typeface="Arial" panose="020B0604020202020204" pitchFamily="34" charset="0"/>
                        <a:cs typeface="Arial" panose="020B0604020202020204" pitchFamily="34" charset="0"/>
                      </a:endParaRPr>
                    </a:p>
                  </a:txBody>
                  <a:tcPr/>
                </a:tc>
                <a:tc>
                  <a:txBody>
                    <a:bodyPr/>
                    <a:lstStyle/>
                    <a:p>
                      <a:endParaRPr lang="en-US" b="1" dirty="0">
                        <a:latin typeface="Arial" panose="020B0604020202020204" pitchFamily="34" charset="0"/>
                        <a:cs typeface="Arial" panose="020B0604020202020204" pitchFamily="34" charset="0"/>
                      </a:endParaRPr>
                    </a:p>
                  </a:txBody>
                  <a:tcPr/>
                </a:tc>
                <a:tc>
                  <a:txBody>
                    <a:bodyPr/>
                    <a:lstStyle/>
                    <a:p>
                      <a:r>
                        <a:rPr lang="en-US" b="1" dirty="0" smtClean="0">
                          <a:latin typeface="Arial" panose="020B0604020202020204" pitchFamily="34" charset="0"/>
                          <a:cs typeface="Arial" panose="020B0604020202020204" pitchFamily="34" charset="0"/>
                        </a:rPr>
                        <a:t>64 (weed</a:t>
                      </a:r>
                      <a:r>
                        <a:rPr lang="en-US" b="1" baseline="0" dirty="0" smtClean="0">
                          <a:latin typeface="Arial" panose="020B0604020202020204" pitchFamily="34" charset="0"/>
                          <a:cs typeface="Arial" panose="020B0604020202020204" pitchFamily="34" charset="0"/>
                        </a:rPr>
                        <a:t> rate)</a:t>
                      </a:r>
                      <a:endParaRPr lang="en-US" b="1" dirty="0">
                        <a:latin typeface="Arial" panose="020B0604020202020204" pitchFamily="34" charset="0"/>
                        <a:cs typeface="Arial" panose="020B0604020202020204" pitchFamily="34" charset="0"/>
                      </a:endParaRPr>
                    </a:p>
                  </a:txBody>
                  <a:tcPr/>
                </a:tc>
              </a:tr>
            </a:tbl>
          </a:graphicData>
        </a:graphic>
      </p:graphicFrame>
      <p:pic>
        <p:nvPicPr>
          <p:cNvPr id="22" name="Picture 21"/>
          <p:cNvPicPr>
            <a:picLocks noChangeAspect="1"/>
          </p:cNvPicPr>
          <p:nvPr/>
        </p:nvPicPr>
        <p:blipFill rotWithShape="1">
          <a:blip r:embed="rId5" cstate="email">
            <a:extLst>
              <a:ext uri="{28A0092B-C50C-407E-A947-70E740481C1C}">
                <a14:useLocalDpi xmlns:a14="http://schemas.microsoft.com/office/drawing/2010/main" val="0"/>
              </a:ext>
            </a:extLst>
          </a:blip>
          <a:srcRect l="14155" r="12823" b="8101"/>
          <a:stretch/>
        </p:blipFill>
        <p:spPr>
          <a:xfrm>
            <a:off x="6392583" y="1883954"/>
            <a:ext cx="2394217" cy="2259874"/>
          </a:xfrm>
          <a:prstGeom prst="rect">
            <a:avLst/>
          </a:prstGeom>
        </p:spPr>
      </p:pic>
      <p:sp>
        <p:nvSpPr>
          <p:cNvPr id="23" name="TextBox 22"/>
          <p:cNvSpPr txBox="1"/>
          <p:nvPr/>
        </p:nvSpPr>
        <p:spPr>
          <a:xfrm>
            <a:off x="6392583" y="4332752"/>
            <a:ext cx="2461131" cy="369332"/>
          </a:xfrm>
          <a:prstGeom prst="rect">
            <a:avLst/>
          </a:prstGeom>
          <a:noFill/>
        </p:spPr>
        <p:txBody>
          <a:bodyPr wrap="square" rtlCol="0">
            <a:spAutoFit/>
          </a:bodyPr>
          <a:lstStyle/>
          <a:p>
            <a:r>
              <a:rPr lang="en-US" sz="900" b="1" dirty="0" smtClean="0"/>
              <a:t>Final product packaging may not be exactly as shown above.</a:t>
            </a:r>
            <a:endParaRPr lang="en-US" sz="900" dirty="0"/>
          </a:p>
        </p:txBody>
      </p:sp>
      <p:sp>
        <p:nvSpPr>
          <p:cNvPr id="5" name="TextBox 4"/>
          <p:cNvSpPr txBox="1"/>
          <p:nvPr/>
        </p:nvSpPr>
        <p:spPr>
          <a:xfrm>
            <a:off x="975360" y="929640"/>
            <a:ext cx="1779654" cy="584775"/>
          </a:xfrm>
          <a:prstGeom prst="rect">
            <a:avLst/>
          </a:prstGeom>
          <a:noFill/>
        </p:spPr>
        <p:txBody>
          <a:bodyPr wrap="none" rtlCol="0">
            <a:spAutoFit/>
          </a:bodyPr>
          <a:lstStyle/>
          <a:p>
            <a:r>
              <a:rPr lang="en-US" sz="3200" dirty="0" smtClean="0">
                <a:latin typeface="Arial" panose="020B0604020202020204" pitchFamily="34" charset="0"/>
                <a:cs typeface="Arial" panose="020B0604020202020204" pitchFamily="34" charset="0"/>
              </a:rPr>
              <a:t>Package</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2939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29.56.102\thomasglusac\Desktop\Dupont Backgrounds\DuPont PowerPoint_Rev6a 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Grp="1" noChangeArrowheads="1"/>
          </p:cNvSpPr>
          <p:nvPr>
            <p:ph type="title"/>
          </p:nvPr>
        </p:nvSpPr>
        <p:spPr>
          <a:xfrm>
            <a:off x="368423" y="508000"/>
            <a:ext cx="7528667" cy="1143000"/>
          </a:xfrm>
        </p:spPr>
        <p:txBody>
          <a:bodyPr>
            <a:noAutofit/>
          </a:bodyPr>
          <a:lstStyle/>
          <a:p>
            <a:pPr algn="l" eaLnBrk="1" hangingPunct="1"/>
            <a:r>
              <a:rPr lang="en-US" sz="3600" b="1" dirty="0" smtClean="0">
                <a:latin typeface="Arial" pitchFamily="34" charset="0"/>
                <a:cs typeface="Arial" pitchFamily="34" charset="0"/>
              </a:rPr>
              <a:t>Proprietary Active Ingredient</a:t>
            </a:r>
          </a:p>
        </p:txBody>
      </p:sp>
      <p:sp>
        <p:nvSpPr>
          <p:cNvPr id="7" name="Rectangle 11"/>
          <p:cNvSpPr txBox="1">
            <a:spLocks noChangeArrowheads="1"/>
          </p:cNvSpPr>
          <p:nvPr/>
        </p:nvSpPr>
        <p:spPr>
          <a:xfrm>
            <a:off x="368424" y="2002719"/>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Clr>
                <a:schemeClr val="tx1">
                  <a:lumMod val="65000"/>
                  <a:lumOff val="35000"/>
                </a:schemeClr>
              </a:buClr>
              <a:buFont typeface="Arial" pitchFamily="34" charset="0"/>
              <a:buChar char="•"/>
            </a:pPr>
            <a:r>
              <a:rPr lang="en-US" sz="1800" dirty="0">
                <a:latin typeface="Arial" pitchFamily="34" charset="0"/>
                <a:cs typeface="Arial" pitchFamily="34" charset="0"/>
              </a:rPr>
              <a:t>Both </a:t>
            </a:r>
            <a:r>
              <a:rPr lang="en-US" sz="1800" dirty="0" smtClean="0">
                <a:latin typeface="Arial" pitchFamily="34" charset="0"/>
                <a:cs typeface="Arial" pitchFamily="34" charset="0"/>
              </a:rPr>
              <a:t>DuPont</a:t>
            </a:r>
            <a:r>
              <a:rPr lang="en-US" sz="1800" baseline="30000" dirty="0" smtClean="0">
                <a:latin typeface="Arial" panose="020B0604020202020204" pitchFamily="34" charset="0"/>
                <a:cs typeface="Arial" panose="020B0604020202020204" pitchFamily="34" charset="0"/>
              </a:rPr>
              <a:t>™</a:t>
            </a:r>
            <a:r>
              <a:rPr lang="en-US" sz="1800" dirty="0" smtClean="0">
                <a:latin typeface="Arial" pitchFamily="34" charset="0"/>
                <a:cs typeface="Arial" pitchFamily="34" charset="0"/>
              </a:rPr>
              <a:t> Truvist</a:t>
            </a:r>
            <a:r>
              <a:rPr lang="en-US" sz="1800" baseline="30000" dirty="0" smtClean="0">
                <a:latin typeface="Arial" panose="020B0604020202020204" pitchFamily="34" charset="0"/>
                <a:cs typeface="Arial" panose="020B0604020202020204" pitchFamily="34" charset="0"/>
              </a:rPr>
              <a:t>™</a:t>
            </a:r>
            <a:r>
              <a:rPr lang="en-US" sz="1800" dirty="0" smtClean="0">
                <a:latin typeface="Arial" pitchFamily="34" charset="0"/>
                <a:cs typeface="Arial" pitchFamily="34" charset="0"/>
              </a:rPr>
              <a:t> </a:t>
            </a:r>
            <a:r>
              <a:rPr lang="en-US" sz="1800" dirty="0">
                <a:latin typeface="Arial" pitchFamily="34" charset="0"/>
                <a:cs typeface="Arial" pitchFamily="34" charset="0"/>
              </a:rPr>
              <a:t>and </a:t>
            </a:r>
            <a:r>
              <a:rPr lang="en-US" sz="1800" dirty="0" smtClean="0">
                <a:latin typeface="Arial" pitchFamily="34" charset="0"/>
                <a:cs typeface="Arial" pitchFamily="34" charset="0"/>
              </a:rPr>
              <a:t>Navius™ VM* are </a:t>
            </a:r>
            <a:r>
              <a:rPr lang="en-US" sz="1800" dirty="0">
                <a:latin typeface="Arial" pitchFamily="34" charset="0"/>
                <a:cs typeface="Arial" pitchFamily="34" charset="0"/>
              </a:rPr>
              <a:t>blends containing </a:t>
            </a:r>
            <a:r>
              <a:rPr lang="en-US" sz="1800" dirty="0" smtClean="0">
                <a:latin typeface="Arial" pitchFamily="34" charset="0"/>
                <a:cs typeface="Arial" pitchFamily="34" charset="0"/>
              </a:rPr>
              <a:t>aminocyclopyrachlor (“MAT 28”), </a:t>
            </a:r>
            <a:r>
              <a:rPr lang="en-US" sz="1800" dirty="0">
                <a:latin typeface="Arial" pitchFamily="34" charset="0"/>
                <a:cs typeface="Arial" pitchFamily="34" charset="0"/>
              </a:rPr>
              <a:t>a proprietary active ingredient from </a:t>
            </a:r>
            <a:r>
              <a:rPr lang="en-US" sz="1800" dirty="0" smtClean="0">
                <a:latin typeface="Arial" pitchFamily="34" charset="0"/>
                <a:cs typeface="Arial" pitchFamily="34" charset="0"/>
              </a:rPr>
              <a:t>DuPont.</a:t>
            </a:r>
            <a:endParaRPr lang="en-US" sz="1800" dirty="0">
              <a:latin typeface="Arial" pitchFamily="34" charset="0"/>
              <a:cs typeface="Arial" pitchFamily="34" charset="0"/>
            </a:endParaRPr>
          </a:p>
          <a:p>
            <a:pPr>
              <a:lnSpc>
                <a:spcPct val="90000"/>
              </a:lnSpc>
              <a:buClr>
                <a:schemeClr val="tx1">
                  <a:lumMod val="65000"/>
                  <a:lumOff val="35000"/>
                </a:schemeClr>
              </a:buClr>
              <a:buFont typeface="Arial" pitchFamily="34" charset="0"/>
              <a:buChar char="•"/>
            </a:pPr>
            <a:r>
              <a:rPr lang="en-US" sz="1800" dirty="0">
                <a:latin typeface="Arial" pitchFamily="34" charset="0"/>
                <a:cs typeface="Arial" pitchFamily="34" charset="0"/>
              </a:rPr>
              <a:t>Pyrimidine carboxylic acid class</a:t>
            </a:r>
          </a:p>
          <a:p>
            <a:pPr>
              <a:lnSpc>
                <a:spcPct val="90000"/>
              </a:lnSpc>
              <a:buClr>
                <a:schemeClr val="tx1">
                  <a:lumMod val="65000"/>
                  <a:lumOff val="35000"/>
                </a:schemeClr>
              </a:buClr>
              <a:buFont typeface="Arial" pitchFamily="34" charset="0"/>
              <a:buChar char="•"/>
            </a:pPr>
            <a:r>
              <a:rPr lang="en-US" sz="1800" dirty="0">
                <a:latin typeface="Arial" pitchFamily="34" charset="0"/>
                <a:cs typeface="Arial" pitchFamily="34" charset="0"/>
              </a:rPr>
              <a:t>New generation of synthetic auxin herbicides</a:t>
            </a:r>
          </a:p>
          <a:p>
            <a:pPr>
              <a:lnSpc>
                <a:spcPct val="90000"/>
              </a:lnSpc>
              <a:buClr>
                <a:schemeClr val="tx1">
                  <a:lumMod val="65000"/>
                  <a:lumOff val="35000"/>
                </a:schemeClr>
              </a:buClr>
              <a:buFont typeface="Arial" pitchFamily="34" charset="0"/>
              <a:buChar char="•"/>
            </a:pPr>
            <a:r>
              <a:rPr lang="en-US" sz="1800" dirty="0">
                <a:latin typeface="Arial" pitchFamily="34" charset="0"/>
                <a:cs typeface="Arial" pitchFamily="34" charset="0"/>
              </a:rPr>
              <a:t>Unique properties at molecular and whole-plant levels deliver more potent herbicidal activity than other active ingredients, enabling</a:t>
            </a:r>
          </a:p>
          <a:p>
            <a:pPr lvl="1">
              <a:lnSpc>
                <a:spcPct val="90000"/>
              </a:lnSpc>
              <a:buClr>
                <a:schemeClr val="tx1">
                  <a:lumMod val="65000"/>
                  <a:lumOff val="35000"/>
                </a:schemeClr>
              </a:buClr>
              <a:buFont typeface="Arial" pitchFamily="34" charset="0"/>
              <a:buChar char="•"/>
            </a:pPr>
            <a:r>
              <a:rPr lang="en-US" sz="1800" dirty="0">
                <a:latin typeface="Arial" pitchFamily="34" charset="0"/>
                <a:cs typeface="Arial" pitchFamily="34" charset="0"/>
              </a:rPr>
              <a:t>Faster action</a:t>
            </a:r>
          </a:p>
          <a:p>
            <a:pPr lvl="1">
              <a:lnSpc>
                <a:spcPct val="90000"/>
              </a:lnSpc>
              <a:buClr>
                <a:schemeClr val="tx1">
                  <a:lumMod val="65000"/>
                  <a:lumOff val="35000"/>
                </a:schemeClr>
              </a:buClr>
              <a:buFont typeface="Arial" pitchFamily="34" charset="0"/>
              <a:buChar char="•"/>
            </a:pPr>
            <a:r>
              <a:rPr lang="en-US" sz="1800" dirty="0">
                <a:latin typeface="Arial" pitchFamily="34" charset="0"/>
                <a:cs typeface="Arial" pitchFamily="34" charset="0"/>
              </a:rPr>
              <a:t>Control of wider spectrum of </a:t>
            </a:r>
          </a:p>
          <a:p>
            <a:pPr marL="457200" lvl="1" indent="0">
              <a:lnSpc>
                <a:spcPct val="90000"/>
              </a:lnSpc>
              <a:buClr>
                <a:schemeClr val="tx1">
                  <a:lumMod val="65000"/>
                  <a:lumOff val="35000"/>
                </a:schemeClr>
              </a:buClr>
              <a:buNone/>
            </a:pPr>
            <a:r>
              <a:rPr lang="en-US" sz="1800" dirty="0">
                <a:latin typeface="Arial" pitchFamily="34" charset="0"/>
                <a:cs typeface="Arial" pitchFamily="34" charset="0"/>
              </a:rPr>
              <a:t>    broadleaf weeds and brush</a:t>
            </a:r>
          </a:p>
        </p:txBody>
      </p:sp>
      <p:pic>
        <p:nvPicPr>
          <p:cNvPr id="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3155" y="4142065"/>
            <a:ext cx="22606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nf3625\Desktop\LandManagement_Horizontal_2013_ENG.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96794" y="6441985"/>
            <a:ext cx="2202018" cy="191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671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29.56.102\thomasglusac\Desktop\Dupont Backgrounds\DuPont PowerPoint_Rev6a 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nf3625\Desktop\LandManagement_Horizontal_2013_ENG.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6794" y="6441985"/>
            <a:ext cx="2202018" cy="19189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10406" y="1869300"/>
            <a:ext cx="6815137" cy="164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432124939"/>
              </p:ext>
            </p:extLst>
          </p:nvPr>
        </p:nvGraphicFramePr>
        <p:xfrm>
          <a:off x="819903" y="4028440"/>
          <a:ext cx="3104397" cy="1828800"/>
        </p:xfrm>
        <a:graphic>
          <a:graphicData uri="http://schemas.openxmlformats.org/drawingml/2006/table">
            <a:tbl>
              <a:tblPr firstRow="1" bandRow="1">
                <a:tableStyleId>{5940675A-B579-460E-94D1-54222C63F5DA}</a:tableStyleId>
              </a:tblPr>
              <a:tblGrid>
                <a:gridCol w="3104397"/>
              </a:tblGrid>
              <a:tr h="370840">
                <a:tc>
                  <a:txBody>
                    <a:bodyPr/>
                    <a:lstStyle/>
                    <a:p>
                      <a:r>
                        <a:rPr lang="en-US" sz="2400" dirty="0" smtClean="0"/>
                        <a:t>For:</a:t>
                      </a:r>
                      <a:endParaRPr lang="en-US" sz="2400" dirty="0"/>
                    </a:p>
                  </a:txBody>
                  <a:tcPr/>
                </a:tc>
              </a:tr>
              <a:tr h="370840">
                <a:tc>
                  <a:txBody>
                    <a:bodyPr/>
                    <a:lstStyle/>
                    <a:p>
                      <a:r>
                        <a:rPr lang="en-US" sz="2400" dirty="0" smtClean="0"/>
                        <a:t>Effective brush control</a:t>
                      </a:r>
                      <a:endParaRPr lang="en-US" sz="2400" dirty="0"/>
                    </a:p>
                  </a:txBody>
                  <a:tcPr/>
                </a:tc>
              </a:tr>
              <a:tr h="370840">
                <a:tc>
                  <a:txBody>
                    <a:bodyPr/>
                    <a:lstStyle/>
                    <a:p>
                      <a:r>
                        <a:rPr lang="en-US" sz="2400" dirty="0" smtClean="0"/>
                        <a:t>Flexibility</a:t>
                      </a:r>
                      <a:endParaRPr lang="en-US" sz="2400" dirty="0"/>
                    </a:p>
                  </a:txBody>
                  <a:tcPr/>
                </a:tc>
              </a:tr>
              <a:tr h="370840">
                <a:tc>
                  <a:txBody>
                    <a:bodyPr/>
                    <a:lstStyle/>
                    <a:p>
                      <a:r>
                        <a:rPr lang="en-US" sz="2400" dirty="0" smtClean="0"/>
                        <a:t>Productivity</a:t>
                      </a:r>
                      <a:endParaRPr lang="en-US" sz="2400"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699192649"/>
              </p:ext>
            </p:extLst>
          </p:nvPr>
        </p:nvGraphicFramePr>
        <p:xfrm>
          <a:off x="5061703" y="4028440"/>
          <a:ext cx="3104397" cy="2194560"/>
        </p:xfrm>
        <a:graphic>
          <a:graphicData uri="http://schemas.openxmlformats.org/drawingml/2006/table">
            <a:tbl>
              <a:tblPr firstRow="1" bandRow="1">
                <a:tableStyleId>{5940675A-B579-460E-94D1-54222C63F5DA}</a:tableStyleId>
              </a:tblPr>
              <a:tblGrid>
                <a:gridCol w="3104397"/>
              </a:tblGrid>
              <a:tr h="370840">
                <a:tc>
                  <a:txBody>
                    <a:bodyPr/>
                    <a:lstStyle/>
                    <a:p>
                      <a:r>
                        <a:rPr lang="en-US" sz="2400" dirty="0" smtClean="0"/>
                        <a:t>For:</a:t>
                      </a:r>
                      <a:endParaRPr lang="en-US" sz="2400" dirty="0"/>
                    </a:p>
                  </a:txBody>
                  <a:tcPr/>
                </a:tc>
              </a:tr>
              <a:tr h="370840">
                <a:tc>
                  <a:txBody>
                    <a:bodyPr/>
                    <a:lstStyle/>
                    <a:p>
                      <a:r>
                        <a:rPr lang="en-US" sz="2400" dirty="0" smtClean="0"/>
                        <a:t>Control of tough weeds</a:t>
                      </a:r>
                      <a:endParaRPr lang="en-US" sz="2400" dirty="0"/>
                    </a:p>
                  </a:txBody>
                  <a:tcPr/>
                </a:tc>
              </a:tr>
              <a:tr h="370840">
                <a:tc>
                  <a:txBody>
                    <a:bodyPr/>
                    <a:lstStyle/>
                    <a:p>
                      <a:r>
                        <a:rPr lang="en-US" sz="2400" dirty="0" smtClean="0"/>
                        <a:t>Grass that thrives</a:t>
                      </a:r>
                      <a:endParaRPr lang="en-US" sz="2400" dirty="0"/>
                    </a:p>
                  </a:txBody>
                  <a:tcPr/>
                </a:tc>
              </a:tr>
              <a:tr h="370840">
                <a:tc>
                  <a:txBody>
                    <a:bodyPr/>
                    <a:lstStyle/>
                    <a:p>
                      <a:r>
                        <a:rPr lang="en-US" sz="2400" dirty="0" smtClean="0"/>
                        <a:t>Enhanced </a:t>
                      </a:r>
                      <a:r>
                        <a:rPr lang="en-US" sz="2400" dirty="0" err="1" smtClean="0"/>
                        <a:t>bareground</a:t>
                      </a:r>
                      <a:r>
                        <a:rPr lang="en-US" sz="2400" baseline="0" dirty="0" smtClean="0"/>
                        <a:t> control</a:t>
                      </a:r>
                      <a:endParaRPr lang="en-US" sz="2400" dirty="0"/>
                    </a:p>
                  </a:txBody>
                  <a:tcPr/>
                </a:tc>
              </a:tr>
            </a:tbl>
          </a:graphicData>
        </a:graphic>
      </p:graphicFrame>
      <p:sp>
        <p:nvSpPr>
          <p:cNvPr id="5" name="TextBox 4"/>
          <p:cNvSpPr txBox="1"/>
          <p:nvPr/>
        </p:nvSpPr>
        <p:spPr>
          <a:xfrm>
            <a:off x="819903" y="876300"/>
            <a:ext cx="3886641" cy="584775"/>
          </a:xfrm>
          <a:prstGeom prst="rect">
            <a:avLst/>
          </a:prstGeom>
          <a:noFill/>
        </p:spPr>
        <p:txBody>
          <a:bodyPr wrap="none" rtlCol="0">
            <a:spAutoFit/>
          </a:bodyPr>
          <a:lstStyle/>
          <a:p>
            <a:r>
              <a:rPr lang="en-US" sz="3200" b="1" dirty="0"/>
              <a:t>Count on </a:t>
            </a:r>
            <a:r>
              <a:rPr lang="en-US" sz="3200" b="1" dirty="0" smtClean="0"/>
              <a:t>New………….</a:t>
            </a:r>
            <a:endParaRPr lang="en-US" sz="3200" dirty="0"/>
          </a:p>
        </p:txBody>
      </p:sp>
    </p:spTree>
    <p:extLst>
      <p:ext uri="{BB962C8B-B14F-4D97-AF65-F5344CB8AC3E}">
        <p14:creationId xmlns:p14="http://schemas.microsoft.com/office/powerpoint/2010/main" val="1420186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10.29.56.102\thomasglusac\Desktop\Dupont Backgrounds\DuPont PowerPoint_Rev6a 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nf3625\Desktop\LandManagement_Horizontal_2013_ENG.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6794" y="6441985"/>
            <a:ext cx="2202018" cy="19189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74647" y="1921878"/>
            <a:ext cx="8714509" cy="6063198"/>
          </a:xfrm>
          <a:prstGeom prst="rect">
            <a:avLst/>
          </a:prstGeom>
          <a:noFill/>
        </p:spPr>
        <p:txBody>
          <a:bodyPr wrap="square" rtlCol="0">
            <a:spAutoFit/>
          </a:bodyPr>
          <a:lstStyle/>
          <a:p>
            <a:pPr>
              <a:buFontTx/>
              <a:buChar char="•"/>
              <a:defRPr/>
            </a:pPr>
            <a:r>
              <a:rPr lang="en-US" sz="1600" dirty="0">
                <a:latin typeface="Arial" panose="020B0604020202020204" pitchFamily="34" charset="0"/>
                <a:cs typeface="Arial" panose="020B0604020202020204" pitchFamily="34" charset="0"/>
              </a:rPr>
              <a:t>Websites:</a:t>
            </a:r>
          </a:p>
          <a:p>
            <a:pPr marL="400050" lvl="1" indent="0">
              <a:buNone/>
              <a:defRPr/>
            </a:pPr>
            <a:r>
              <a:rPr lang="en-US" sz="1600" b="1" dirty="0">
                <a:latin typeface="Arial" panose="020B0604020202020204" pitchFamily="34" charset="0"/>
                <a:cs typeface="Arial" panose="020B0604020202020204" pitchFamily="34" charset="0"/>
                <a:hlinkClick r:id="rId5"/>
              </a:rPr>
              <a:t>www. </a:t>
            </a:r>
            <a:r>
              <a:rPr lang="en-US" sz="1600" b="1" dirty="0" err="1">
                <a:latin typeface="Arial" panose="020B0604020202020204" pitchFamily="34" charset="0"/>
                <a:cs typeface="Arial" panose="020B0604020202020204" pitchFamily="34" charset="0"/>
                <a:hlinkClick r:id="rId5"/>
              </a:rPr>
              <a:t>landmanagement</a:t>
            </a:r>
            <a:r>
              <a:rPr lang="en-US" sz="1600" b="1" dirty="0">
                <a:latin typeface="Arial" panose="020B0604020202020204" pitchFamily="34" charset="0"/>
                <a:cs typeface="Arial" panose="020B0604020202020204" pitchFamily="34" charset="0"/>
                <a:hlinkClick r:id="rId5"/>
              </a:rPr>
              <a:t>. dupont.ca</a:t>
            </a:r>
            <a:endParaRPr lang="en-US" sz="1600" b="1" dirty="0">
              <a:latin typeface="Arial" panose="020B0604020202020204" pitchFamily="34" charset="0"/>
              <a:cs typeface="Arial" panose="020B0604020202020204" pitchFamily="34" charset="0"/>
            </a:endParaRPr>
          </a:p>
          <a:p>
            <a:pPr marL="400050" lvl="1" indent="0">
              <a:buNone/>
              <a:defRPr/>
            </a:pPr>
            <a:r>
              <a:rPr lang="en-US" sz="1600" b="1" dirty="0">
                <a:latin typeface="Arial" panose="020B0604020202020204" pitchFamily="34" charset="0"/>
                <a:cs typeface="Arial" panose="020B0604020202020204" pitchFamily="34" charset="0"/>
                <a:hlinkClick r:id="rId6"/>
              </a:rPr>
              <a:t>www.truvist.dupont.ca</a:t>
            </a:r>
            <a:endParaRPr lang="en-US" sz="1600" b="1" dirty="0">
              <a:latin typeface="Arial" panose="020B0604020202020204" pitchFamily="34" charset="0"/>
              <a:cs typeface="Arial" panose="020B0604020202020204" pitchFamily="34" charset="0"/>
            </a:endParaRPr>
          </a:p>
          <a:p>
            <a:pPr marL="400050" lvl="1" indent="0">
              <a:buNone/>
              <a:defRPr/>
            </a:pPr>
            <a:r>
              <a:rPr lang="en-US" sz="1600" b="1" dirty="0" smtClean="0">
                <a:latin typeface="Arial" panose="020B0604020202020204" pitchFamily="34" charset="0"/>
                <a:cs typeface="Arial" panose="020B0604020202020204" pitchFamily="34" charset="0"/>
                <a:hlinkClick r:id="rId7"/>
              </a:rPr>
              <a:t>www.navius.dupont.ca</a:t>
            </a:r>
            <a:endParaRPr lang="en-US" dirty="0" smtClean="0">
              <a:latin typeface="Arial" pitchFamily="34" charset="0"/>
              <a:cs typeface="Arial" pitchFamily="34" charset="0"/>
            </a:endParaRPr>
          </a:p>
          <a:p>
            <a:pPr marL="285750" indent="-285750">
              <a:buClr>
                <a:schemeClr val="tx1">
                  <a:lumMod val="50000"/>
                  <a:lumOff val="50000"/>
                </a:schemeClr>
              </a:buClr>
              <a:buFont typeface="Arial" pitchFamily="34" charset="0"/>
              <a:buChar char="•"/>
            </a:pPr>
            <a:endParaRPr lang="en-US" dirty="0">
              <a:latin typeface="Arial" pitchFamily="34" charset="0"/>
              <a:cs typeface="Arial" pitchFamily="34" charset="0"/>
            </a:endParaRPr>
          </a:p>
          <a:p>
            <a:pPr marL="285750" indent="-285750">
              <a:buClr>
                <a:schemeClr val="tx1">
                  <a:lumMod val="50000"/>
                  <a:lumOff val="50000"/>
                </a:schemeClr>
              </a:buClr>
              <a:buFont typeface="Arial" pitchFamily="34" charset="0"/>
              <a:buChar char="•"/>
            </a:pPr>
            <a:endParaRPr lang="en-US" dirty="0" smtClean="0">
              <a:latin typeface="Arial" pitchFamily="34" charset="0"/>
              <a:cs typeface="Arial" pitchFamily="34" charset="0"/>
            </a:endParaRPr>
          </a:p>
          <a:p>
            <a:pPr marL="285750" indent="-285750">
              <a:buClr>
                <a:schemeClr val="tx1">
                  <a:lumMod val="50000"/>
                  <a:lumOff val="50000"/>
                </a:schemeClr>
              </a:buClr>
              <a:buFont typeface="Arial" pitchFamily="34" charset="0"/>
              <a:buChar char="•"/>
            </a:pPr>
            <a:endParaRPr lang="en-US" dirty="0">
              <a:latin typeface="Arial" pitchFamily="34" charset="0"/>
              <a:cs typeface="Arial" pitchFamily="34" charset="0"/>
            </a:endParaRPr>
          </a:p>
          <a:p>
            <a:pPr marL="285750" indent="-285750">
              <a:buClr>
                <a:schemeClr val="tx1">
                  <a:lumMod val="50000"/>
                  <a:lumOff val="50000"/>
                </a:schemeClr>
              </a:buClr>
              <a:buFont typeface="Arial" pitchFamily="34" charset="0"/>
              <a:buChar char="•"/>
            </a:pPr>
            <a:endParaRPr lang="en-US" dirty="0" smtClean="0">
              <a:latin typeface="Arial" pitchFamily="34" charset="0"/>
              <a:cs typeface="Arial" pitchFamily="34" charset="0"/>
            </a:endParaRPr>
          </a:p>
          <a:p>
            <a:pPr marL="285750" indent="-285750">
              <a:buClr>
                <a:schemeClr val="tx1">
                  <a:lumMod val="50000"/>
                  <a:lumOff val="50000"/>
                </a:schemeClr>
              </a:buClr>
              <a:buFont typeface="Arial" pitchFamily="34" charset="0"/>
              <a:buChar char="•"/>
            </a:pPr>
            <a:endParaRPr lang="en-US" dirty="0" smtClean="0">
              <a:latin typeface="Arial" pitchFamily="34" charset="0"/>
              <a:cs typeface="Arial" pitchFamily="34" charset="0"/>
            </a:endParaRPr>
          </a:p>
          <a:p>
            <a:pPr>
              <a:buClr>
                <a:schemeClr val="tx1">
                  <a:lumMod val="50000"/>
                  <a:lumOff val="50000"/>
                </a:schemeClr>
              </a:buClr>
            </a:pPr>
            <a:r>
              <a:rPr lang="en-US" dirty="0">
                <a:latin typeface="Arial" pitchFamily="34" charset="0"/>
                <a:cs typeface="Arial" pitchFamily="34" charset="0"/>
              </a:rPr>
              <a:t/>
            </a:r>
            <a:br>
              <a:rPr lang="en-US" dirty="0">
                <a:latin typeface="Arial" pitchFamily="34" charset="0"/>
                <a:cs typeface="Arial" pitchFamily="34" charset="0"/>
              </a:rPr>
            </a:br>
            <a:endParaRPr lang="en-US" dirty="0">
              <a:latin typeface="Arial" pitchFamily="34" charset="0"/>
              <a:cs typeface="Arial" pitchFamily="34" charset="0"/>
            </a:endParaRPr>
          </a:p>
          <a:p>
            <a:pPr marL="285750" indent="-285750">
              <a:buClr>
                <a:schemeClr val="tx1">
                  <a:lumMod val="50000"/>
                  <a:lumOff val="50000"/>
                </a:schemeClr>
              </a:buClr>
              <a:buFont typeface="Arial" pitchFamily="34" charset="0"/>
              <a:buChar char="•"/>
            </a:pPr>
            <a:r>
              <a:rPr lang="en-CA" sz="1600" dirty="0" smtClean="0">
                <a:latin typeface="Arial" pitchFamily="34" charset="0"/>
                <a:cs typeface="Arial" pitchFamily="34" charset="0"/>
              </a:rPr>
              <a:t>DuPont Land </a:t>
            </a:r>
            <a:r>
              <a:rPr lang="en-CA" sz="1600" dirty="0">
                <a:latin typeface="Arial" pitchFamily="34" charset="0"/>
                <a:cs typeface="Arial" pitchFamily="34" charset="0"/>
              </a:rPr>
              <a:t>Management Support </a:t>
            </a:r>
            <a:r>
              <a:rPr lang="en-CA" sz="1600" dirty="0" smtClean="0">
                <a:latin typeface="Arial" pitchFamily="34" charset="0"/>
                <a:cs typeface="Arial" pitchFamily="34" charset="0"/>
              </a:rPr>
              <a:t>Centre: 1-800-667-3925</a:t>
            </a:r>
          </a:p>
          <a:p>
            <a:pPr marL="285750" indent="-285750">
              <a:buClr>
                <a:schemeClr val="tx1">
                  <a:lumMod val="50000"/>
                  <a:lumOff val="50000"/>
                </a:schemeClr>
              </a:buClr>
              <a:buFont typeface="Arial" pitchFamily="34" charset="0"/>
              <a:buChar char="•"/>
            </a:pPr>
            <a:endParaRPr lang="en-CA" dirty="0">
              <a:latin typeface="Arial" pitchFamily="34" charset="0"/>
              <a:cs typeface="Arial" pitchFamily="34" charset="0"/>
            </a:endParaRPr>
          </a:p>
          <a:p>
            <a:pPr marL="285750" indent="-285750">
              <a:buClr>
                <a:schemeClr val="tx1">
                  <a:lumMod val="50000"/>
                  <a:lumOff val="50000"/>
                </a:schemeClr>
              </a:buClr>
              <a:buFont typeface="Arial" pitchFamily="34" charset="0"/>
              <a:buChar char="•"/>
            </a:pPr>
            <a:endParaRPr lang="en-CA" dirty="0" smtClean="0">
              <a:latin typeface="Arial" pitchFamily="34" charset="0"/>
              <a:cs typeface="Arial" pitchFamily="34" charset="0"/>
            </a:endParaRPr>
          </a:p>
          <a:p>
            <a:pPr>
              <a:buClr>
                <a:schemeClr val="tx1">
                  <a:lumMod val="50000"/>
                  <a:lumOff val="50000"/>
                </a:schemeClr>
              </a:buClr>
            </a:pPr>
            <a:endParaRPr lang="en-CA" dirty="0">
              <a:latin typeface="Arial" pitchFamily="34" charset="0"/>
              <a:cs typeface="Arial" pitchFamily="34" charset="0"/>
            </a:endParaRPr>
          </a:p>
          <a:p>
            <a:pPr marL="285750" indent="-285750">
              <a:buClr>
                <a:schemeClr val="tx1">
                  <a:lumMod val="50000"/>
                  <a:lumOff val="50000"/>
                </a:schemeClr>
              </a:buClr>
              <a:buFont typeface="Arial" pitchFamily="34" charset="0"/>
              <a:buChar char="•"/>
            </a:pPr>
            <a:endParaRPr lang="en-CA" dirty="0" smtClean="0">
              <a:latin typeface="Arial" pitchFamily="34" charset="0"/>
              <a:cs typeface="Arial" pitchFamily="34" charset="0"/>
            </a:endParaRPr>
          </a:p>
          <a:p>
            <a:pPr marL="285750" indent="-285750">
              <a:buClr>
                <a:schemeClr val="tx1">
                  <a:lumMod val="50000"/>
                  <a:lumOff val="50000"/>
                </a:schemeClr>
              </a:buClr>
              <a:buFont typeface="Arial" pitchFamily="34" charset="0"/>
              <a:buChar char="•"/>
            </a:pPr>
            <a:endParaRPr lang="en-CA" dirty="0" smtClean="0">
              <a:latin typeface="Arial" pitchFamily="34" charset="0"/>
              <a:cs typeface="Arial" pitchFamily="34" charset="0"/>
            </a:endParaRPr>
          </a:p>
          <a:p>
            <a:pPr marL="285750" indent="-285750">
              <a:buClr>
                <a:schemeClr val="tx1">
                  <a:lumMod val="50000"/>
                  <a:lumOff val="50000"/>
                </a:schemeClr>
              </a:buClr>
              <a:buFont typeface="Arial" pitchFamily="34" charset="0"/>
              <a:buChar char="•"/>
            </a:pPr>
            <a:endParaRPr lang="en-CA" sz="2400" dirty="0" smtClean="0">
              <a:latin typeface="Arial" pitchFamily="34" charset="0"/>
              <a:cs typeface="Arial" pitchFamily="34" charset="0"/>
            </a:endParaRPr>
          </a:p>
          <a:p>
            <a:pPr marL="342900" indent="-342900">
              <a:buClr>
                <a:schemeClr val="tx1">
                  <a:lumMod val="50000"/>
                  <a:lumOff val="50000"/>
                </a:schemeClr>
              </a:buClr>
              <a:buFont typeface="Arial" pitchFamily="34" charset="0"/>
              <a:buChar char="•"/>
            </a:pPr>
            <a:endParaRPr lang="en-CA" sz="2400" i="1" dirty="0">
              <a:solidFill>
                <a:schemeClr val="tx1">
                  <a:lumMod val="65000"/>
                  <a:lumOff val="35000"/>
                </a:schemeClr>
              </a:solidFill>
              <a:latin typeface="Arial" pitchFamily="34" charset="0"/>
              <a:cs typeface="Arial" pitchFamily="34" charset="0"/>
            </a:endParaRPr>
          </a:p>
          <a:p>
            <a:pPr marL="342900" indent="-342900">
              <a:buClr>
                <a:schemeClr val="tx1">
                  <a:lumMod val="50000"/>
                  <a:lumOff val="50000"/>
                </a:schemeClr>
              </a:buClr>
              <a:buFont typeface="Arial" pitchFamily="34" charset="0"/>
              <a:buChar char="•"/>
            </a:pPr>
            <a:endParaRPr lang="en-US" sz="2400" i="1" dirty="0" smtClean="0">
              <a:solidFill>
                <a:schemeClr val="tx1">
                  <a:lumMod val="65000"/>
                  <a:lumOff val="35000"/>
                </a:schemeClr>
              </a:solidFill>
              <a:latin typeface="Arial" pitchFamily="34" charset="0"/>
              <a:cs typeface="Arial" pitchFamily="34" charset="0"/>
            </a:endParaRPr>
          </a:p>
          <a:p>
            <a:pPr marL="285750" indent="-285750">
              <a:buClr>
                <a:schemeClr val="tx1">
                  <a:lumMod val="50000"/>
                  <a:lumOff val="50000"/>
                </a:schemeClr>
              </a:buClr>
              <a:buFont typeface="Arial" pitchFamily="34" charset="0"/>
              <a:buChar char="•"/>
            </a:pPr>
            <a:endParaRPr lang="en-US" i="1" dirty="0">
              <a:solidFill>
                <a:schemeClr val="tx1">
                  <a:lumMod val="65000"/>
                  <a:lumOff val="35000"/>
                </a:schemeClr>
              </a:solidFill>
            </a:endParaRPr>
          </a:p>
        </p:txBody>
      </p:sp>
      <p:pic>
        <p:nvPicPr>
          <p:cNvPr id="9" name="Picture 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58732" y="5124038"/>
            <a:ext cx="3970981" cy="1151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2"/>
          <p:cNvSpPr txBox="1">
            <a:spLocks noChangeArrowheads="1"/>
          </p:cNvSpPr>
          <p:nvPr/>
        </p:nvSpPr>
        <p:spPr bwMode="auto">
          <a:xfrm>
            <a:off x="470159" y="777014"/>
            <a:ext cx="762254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r>
              <a:rPr lang="en-US" sz="4400" dirty="0" smtClean="0"/>
              <a:t>DuPont Land Management</a:t>
            </a:r>
            <a:endParaRPr lang="en-US" sz="4400" dirty="0"/>
          </a:p>
        </p:txBody>
      </p:sp>
      <p:sp>
        <p:nvSpPr>
          <p:cNvPr id="2" name="TextBox 1"/>
          <p:cNvSpPr txBox="1"/>
          <p:nvPr/>
        </p:nvSpPr>
        <p:spPr>
          <a:xfrm>
            <a:off x="4572000" y="5515012"/>
            <a:ext cx="2467407"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hlinkClick r:id="rId9"/>
              </a:rPr>
              <a:t>www.engageagro.com</a:t>
            </a:r>
            <a:endParaRPr lang="en-US"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4572000" y="1487885"/>
            <a:ext cx="4517156" cy="3100284"/>
          </a:xfrm>
          <a:prstGeom prst="rect">
            <a:avLst/>
          </a:prstGeom>
          <a:ln>
            <a:solidFill>
              <a:schemeClr val="tx1"/>
            </a:solidFill>
          </a:ln>
        </p:spPr>
      </p:pic>
    </p:spTree>
    <p:extLst>
      <p:ext uri="{BB962C8B-B14F-4D97-AF65-F5344CB8AC3E}">
        <p14:creationId xmlns:p14="http://schemas.microsoft.com/office/powerpoint/2010/main" val="38484929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29.56.102\thomasglusac\Desktop\Dupont Backgrounds\DuPont PowerPoint_Rev6a 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a:xfrm>
            <a:off x="359113" y="1831269"/>
            <a:ext cx="8084457" cy="105164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ct val="0"/>
              </a:spcBef>
              <a:buFontTx/>
              <a:buNone/>
            </a:pPr>
            <a:r>
              <a:rPr lang="en-US" sz="4400" b="1" dirty="0" smtClean="0">
                <a:solidFill>
                  <a:prstClr val="black"/>
                </a:solidFill>
                <a:latin typeface="Arial" pitchFamily="34" charset="0"/>
                <a:cs typeface="Arial" pitchFamily="34" charset="0"/>
              </a:rPr>
              <a:t>   THANK YOU!</a:t>
            </a:r>
          </a:p>
        </p:txBody>
      </p:sp>
      <p:pic>
        <p:nvPicPr>
          <p:cNvPr id="8" name="Picture 2" descr="C:\Users\nf3625\Desktop\LandManagement_Horizontal_2013_ENG.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6794" y="6441985"/>
            <a:ext cx="2202018" cy="19189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4036" y="3777365"/>
            <a:ext cx="769461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253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29.56.102\thomasglusac\Desktop\Dupont Backgrounds\DuPont PowerPoint_Rev6a 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ph type="title"/>
          </p:nvPr>
        </p:nvSpPr>
        <p:spPr>
          <a:xfrm>
            <a:off x="278542" y="486030"/>
            <a:ext cx="7036658" cy="1143000"/>
          </a:xfrm>
        </p:spPr>
        <p:txBody>
          <a:bodyPr>
            <a:normAutofit/>
          </a:bodyPr>
          <a:lstStyle/>
          <a:p>
            <a:pPr eaLnBrk="1" hangingPunct="1"/>
            <a:r>
              <a:rPr lang="en-US" sz="3600" b="1" dirty="0" smtClean="0">
                <a:latin typeface="Arial" pitchFamily="34" charset="0"/>
                <a:cs typeface="Arial" pitchFamily="34" charset="0"/>
              </a:rPr>
              <a:t>Launched in Canada in 2014:</a:t>
            </a:r>
          </a:p>
        </p:txBody>
      </p:sp>
      <p:pic>
        <p:nvPicPr>
          <p:cNvPr id="6" name="Picture 2" descr="C:\Users\nf3625\Desktop\LandManagement_Horizontal_2013_ENG.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6794" y="6441985"/>
            <a:ext cx="2202018" cy="1918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nf3625\Desktop\LandManagement\Truvist_Stacked_ENG_2013_RGB.jpg"/>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r="80605"/>
          <a:stretch/>
        </p:blipFill>
        <p:spPr bwMode="auto">
          <a:xfrm>
            <a:off x="496795" y="1834594"/>
            <a:ext cx="1926366" cy="127579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368161" y="1901428"/>
            <a:ext cx="3419526" cy="1323439"/>
          </a:xfrm>
          <a:prstGeom prst="rect">
            <a:avLst/>
          </a:prstGeom>
          <a:noFill/>
          <a:ln>
            <a:solidFill>
              <a:schemeClr val="tx1"/>
            </a:solidFill>
          </a:ln>
        </p:spPr>
        <p:txBody>
          <a:bodyPr wrap="none" rtlCol="0">
            <a:spAutoFit/>
          </a:bodyPr>
          <a:lstStyle/>
          <a:p>
            <a:r>
              <a:rPr lang="en-US" sz="2000" dirty="0" smtClean="0">
                <a:latin typeface="Arial" panose="020B0604020202020204" pitchFamily="34" charset="0"/>
                <a:cs typeface="Arial" panose="020B0604020202020204" pitchFamily="34" charset="0"/>
              </a:rPr>
              <a:t>Aminocyclopyrachlor  </a:t>
            </a:r>
            <a:r>
              <a:rPr lang="en-CA" sz="2000" dirty="0">
                <a:latin typeface="Arial" panose="020B0604020202020204" pitchFamily="34" charset="0"/>
                <a:cs typeface="Arial" panose="020B0604020202020204" pitchFamily="34" charset="0"/>
              </a:rPr>
              <a:t>39.5</a:t>
            </a:r>
            <a:r>
              <a:rPr lang="en-CA" sz="2000" dirty="0" smtClean="0">
                <a:latin typeface="Arial" panose="020B0604020202020204" pitchFamily="34" charset="0"/>
                <a:cs typeface="Arial" panose="020B0604020202020204" pitchFamily="34" charset="0"/>
              </a:rPr>
              <a:t>%</a:t>
            </a: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Chlorsulfuron    </a:t>
            </a:r>
            <a:r>
              <a:rPr lang="en-CA" sz="2000" dirty="0">
                <a:latin typeface="Arial" panose="020B0604020202020204" pitchFamily="34" charset="0"/>
                <a:cs typeface="Arial" panose="020B0604020202020204" pitchFamily="34" charset="0"/>
              </a:rPr>
              <a:t>15.8</a:t>
            </a:r>
            <a:r>
              <a:rPr lang="en-US" sz="2000" dirty="0" smtClean="0">
                <a:latin typeface="Arial" panose="020B0604020202020204" pitchFamily="34" charset="0"/>
                <a:cs typeface="Arial" panose="020B0604020202020204" pitchFamily="34" charset="0"/>
              </a:rPr>
              <a:t>%</a:t>
            </a:r>
          </a:p>
          <a:p>
            <a:r>
              <a:rPr lang="en-US" sz="2000" dirty="0" smtClean="0">
                <a:latin typeface="Arial" panose="020B0604020202020204" pitchFamily="34" charset="0"/>
                <a:cs typeface="Arial" panose="020B0604020202020204" pitchFamily="34" charset="0"/>
              </a:rPr>
              <a:t>(DuPont™ Telar®)</a:t>
            </a:r>
          </a:p>
          <a:p>
            <a:r>
              <a:rPr lang="en-US" sz="2000" dirty="0" smtClean="0">
                <a:latin typeface="Arial" panose="020B0604020202020204" pitchFamily="34" charset="0"/>
                <a:cs typeface="Arial" panose="020B0604020202020204" pitchFamily="34" charset="0"/>
              </a:rPr>
              <a:t>GROUP 2 and 4 herbicide</a:t>
            </a:r>
            <a:endParaRPr lang="en-US" sz="2000" dirty="0">
              <a:latin typeface="Arial" panose="020B0604020202020204" pitchFamily="34" charset="0"/>
              <a:cs typeface="Arial" panose="020B0604020202020204" pitchFamily="34" charset="0"/>
            </a:endParaRPr>
          </a:p>
        </p:txBody>
      </p:sp>
      <p:sp>
        <p:nvSpPr>
          <p:cNvPr id="13" name="TextBox 12"/>
          <p:cNvSpPr txBox="1"/>
          <p:nvPr/>
        </p:nvSpPr>
        <p:spPr>
          <a:xfrm>
            <a:off x="3368161" y="4188603"/>
            <a:ext cx="3490058" cy="1323439"/>
          </a:xfrm>
          <a:prstGeom prst="rect">
            <a:avLst/>
          </a:prstGeom>
          <a:noFill/>
          <a:ln>
            <a:solidFill>
              <a:schemeClr val="tx1"/>
            </a:solidFill>
          </a:ln>
        </p:spPr>
        <p:txBody>
          <a:bodyPr wrap="none" rtlCol="0">
            <a:spAutoFit/>
          </a:bodyPr>
          <a:lstStyle/>
          <a:p>
            <a:r>
              <a:rPr lang="en-US" sz="2000" dirty="0" smtClean="0">
                <a:latin typeface="Arial" panose="020B0604020202020204" pitchFamily="34" charset="0"/>
                <a:cs typeface="Arial" panose="020B0604020202020204" pitchFamily="34" charset="0"/>
              </a:rPr>
              <a:t>Aminocyclopyrachlor  </a:t>
            </a:r>
            <a:r>
              <a:rPr lang="en-CA" sz="2000" dirty="0" smtClean="0">
                <a:latin typeface="Arial" panose="020B0604020202020204" pitchFamily="34" charset="0"/>
                <a:cs typeface="Arial" panose="020B0604020202020204" pitchFamily="34" charset="0"/>
              </a:rPr>
              <a:t>39.5</a:t>
            </a:r>
            <a:r>
              <a:rPr lang="en-US" sz="2000" dirty="0" smtClean="0">
                <a:latin typeface="Arial" panose="020B0604020202020204" pitchFamily="34" charset="0"/>
                <a:cs typeface="Arial" panose="020B0604020202020204" pitchFamily="34" charset="0"/>
              </a:rPr>
              <a:t> %</a:t>
            </a:r>
          </a:p>
          <a:p>
            <a:r>
              <a:rPr lang="en-US" sz="2000" dirty="0" smtClean="0">
                <a:latin typeface="Arial" panose="020B0604020202020204" pitchFamily="34" charset="0"/>
                <a:cs typeface="Arial" panose="020B0604020202020204" pitchFamily="34" charset="0"/>
              </a:rPr>
              <a:t>Metsulfuron methyl  12.6 %</a:t>
            </a:r>
          </a:p>
          <a:p>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(DuPont™ Escort</a:t>
            </a:r>
            <a:r>
              <a:rPr lang="en-US" sz="2000" dirty="0" smtClean="0">
                <a:latin typeface="Arial" panose="020B0604020202020204" pitchFamily="34" charset="0"/>
                <a:cs typeface="Arial" panose="020B0604020202020204" pitchFamily="34" charset="0"/>
              </a:rPr>
              <a:t>®)</a:t>
            </a:r>
          </a:p>
          <a:p>
            <a:r>
              <a:rPr lang="en-US" sz="2000" dirty="0" smtClean="0">
                <a:latin typeface="Arial" panose="020B0604020202020204" pitchFamily="34" charset="0"/>
                <a:cs typeface="Arial" panose="020B0604020202020204" pitchFamily="34" charset="0"/>
              </a:rPr>
              <a:t>GROUP 2 and 4 herbicide</a:t>
            </a:r>
            <a:endParaRPr lang="en-US" sz="20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rotWithShape="1">
          <a:blip r:embed="rId6" cstate="email">
            <a:extLst>
              <a:ext uri="{28A0092B-C50C-407E-A947-70E740481C1C}">
                <a14:useLocalDpi xmlns:a14="http://schemas.microsoft.com/office/drawing/2010/main" val="0"/>
              </a:ext>
            </a:extLst>
          </a:blip>
          <a:srcRect r="72931"/>
          <a:stretch/>
        </p:blipFill>
        <p:spPr>
          <a:xfrm>
            <a:off x="495400" y="4088333"/>
            <a:ext cx="2562928" cy="1216204"/>
          </a:xfrm>
          <a:prstGeom prst="rect">
            <a:avLst/>
          </a:prstGeom>
        </p:spPr>
      </p:pic>
      <p:sp>
        <p:nvSpPr>
          <p:cNvPr id="11" name="TextBox 10"/>
          <p:cNvSpPr txBox="1"/>
          <p:nvPr/>
        </p:nvSpPr>
        <p:spPr>
          <a:xfrm>
            <a:off x="2937361" y="4357881"/>
            <a:ext cx="430800" cy="338554"/>
          </a:xfrm>
          <a:prstGeom prst="rect">
            <a:avLst/>
          </a:prstGeom>
          <a:noFill/>
        </p:spPr>
        <p:txBody>
          <a:bodyPr wrap="square" rtlCol="0">
            <a:spAutoFit/>
          </a:bodyPr>
          <a:lstStyle/>
          <a:p>
            <a:r>
              <a:rPr lang="en-US" sz="1600" b="1" dirty="0" smtClean="0"/>
              <a:t>*</a:t>
            </a:r>
            <a:endParaRPr lang="en-US" sz="1600" dirty="0"/>
          </a:p>
        </p:txBody>
      </p:sp>
    </p:spTree>
    <p:extLst>
      <p:ext uri="{BB962C8B-B14F-4D97-AF65-F5344CB8AC3E}">
        <p14:creationId xmlns:p14="http://schemas.microsoft.com/office/powerpoint/2010/main" val="1368410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29.56.102\thomasglusac\Desktop\Dupont Backgrounds\DuPont PowerPoint_Rev6a 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ph type="title"/>
          </p:nvPr>
        </p:nvSpPr>
        <p:spPr>
          <a:xfrm>
            <a:off x="256781" y="578340"/>
            <a:ext cx="5562600" cy="1143000"/>
          </a:xfrm>
        </p:spPr>
        <p:txBody>
          <a:bodyPr>
            <a:normAutofit/>
          </a:bodyPr>
          <a:lstStyle/>
          <a:p>
            <a:pPr eaLnBrk="1" hangingPunct="1"/>
            <a:r>
              <a:rPr lang="en-US" sz="3600" b="1" dirty="0" smtClean="0">
                <a:latin typeface="Arial" pitchFamily="34" charset="0"/>
                <a:cs typeface="Arial" pitchFamily="34" charset="0"/>
              </a:rPr>
              <a:t>New Chemistry Delivers:</a:t>
            </a:r>
          </a:p>
        </p:txBody>
      </p:sp>
      <p:sp>
        <p:nvSpPr>
          <p:cNvPr id="7" name="Rectangle 3"/>
          <p:cNvSpPr txBox="1">
            <a:spLocks noChangeArrowheads="1"/>
          </p:cNvSpPr>
          <p:nvPr/>
        </p:nvSpPr>
        <p:spPr>
          <a:xfrm>
            <a:off x="284018" y="1479765"/>
            <a:ext cx="8575964" cy="357447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1">
                  <a:lumMod val="65000"/>
                  <a:lumOff val="35000"/>
                </a:schemeClr>
              </a:buClr>
            </a:pPr>
            <a:r>
              <a:rPr lang="en-US" sz="2000" dirty="0">
                <a:latin typeface="Arial" pitchFamily="34" charset="0"/>
                <a:cs typeface="Arial" pitchFamily="34" charset="0"/>
              </a:rPr>
              <a:t>Excellent post-emergence control of many broadleaf and brush</a:t>
            </a:r>
            <a:r>
              <a:rPr lang="en-US" sz="2000" baseline="30000" dirty="0" smtClean="0">
                <a:latin typeface="Arial" pitchFamily="34" charset="0"/>
                <a:cs typeface="Arial" pitchFamily="34" charset="0"/>
              </a:rPr>
              <a:t>** </a:t>
            </a:r>
            <a:r>
              <a:rPr lang="en-US" sz="2000" dirty="0">
                <a:latin typeface="Arial" pitchFamily="34" charset="0"/>
                <a:cs typeface="Arial" pitchFamily="34" charset="0"/>
              </a:rPr>
              <a:t>species</a:t>
            </a:r>
          </a:p>
          <a:p>
            <a:pPr>
              <a:buClr>
                <a:schemeClr val="tx1">
                  <a:lumMod val="65000"/>
                  <a:lumOff val="35000"/>
                </a:schemeClr>
              </a:buClr>
            </a:pPr>
            <a:r>
              <a:rPr lang="en-US" sz="2000" dirty="0">
                <a:latin typeface="Arial" pitchFamily="34" charset="0"/>
                <a:cs typeface="Arial" pitchFamily="34" charset="0"/>
              </a:rPr>
              <a:t>Excellent residual control of many difficult-to-control broadleaf weeds</a:t>
            </a:r>
          </a:p>
          <a:p>
            <a:pPr lvl="0">
              <a:buClr>
                <a:schemeClr val="tx1">
                  <a:lumMod val="65000"/>
                  <a:lumOff val="35000"/>
                </a:schemeClr>
              </a:buClr>
            </a:pPr>
            <a:r>
              <a:rPr lang="en-US" sz="2000" dirty="0">
                <a:latin typeface="Arial" pitchFamily="34" charset="0"/>
                <a:cs typeface="Arial" pitchFamily="34" charset="0"/>
              </a:rPr>
              <a:t>Two modes of action for effective resistance management </a:t>
            </a:r>
          </a:p>
          <a:p>
            <a:pPr lvl="0">
              <a:buClr>
                <a:schemeClr val="tx1">
                  <a:lumMod val="65000"/>
                  <a:lumOff val="35000"/>
                </a:schemeClr>
              </a:buClr>
            </a:pPr>
            <a:r>
              <a:rPr lang="en-US" sz="2000" dirty="0">
                <a:latin typeface="Arial" pitchFamily="34" charset="0"/>
                <a:cs typeface="Arial" pitchFamily="34" charset="0"/>
              </a:rPr>
              <a:t>Dry, concentrated formulation for less handling</a:t>
            </a:r>
          </a:p>
          <a:p>
            <a:pPr>
              <a:buClr>
                <a:schemeClr val="tx1">
                  <a:lumMod val="65000"/>
                  <a:lumOff val="35000"/>
                </a:schemeClr>
              </a:buClr>
            </a:pPr>
            <a:r>
              <a:rPr lang="en-US" sz="2000" dirty="0">
                <a:latin typeface="Arial" pitchFamily="34" charset="0"/>
                <a:cs typeface="Arial" pitchFamily="34" charset="0"/>
              </a:rPr>
              <a:t>Low use rates per hectare for a favorable environmental profile</a:t>
            </a:r>
          </a:p>
          <a:p>
            <a:pPr>
              <a:buClr>
                <a:schemeClr val="tx1">
                  <a:lumMod val="65000"/>
                  <a:lumOff val="35000"/>
                </a:schemeClr>
              </a:buClr>
            </a:pPr>
            <a:r>
              <a:rPr lang="en-US" sz="2000" dirty="0">
                <a:latin typeface="Arial" pitchFamily="34" charset="0"/>
                <a:cs typeface="Arial" pitchFamily="34" charset="0"/>
              </a:rPr>
              <a:t>Low toxicity to mammals, birds </a:t>
            </a: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and </a:t>
            </a:r>
            <a:r>
              <a:rPr lang="en-US" sz="2000" dirty="0">
                <a:latin typeface="Arial" pitchFamily="34" charset="0"/>
                <a:cs typeface="Arial" pitchFamily="34" charset="0"/>
              </a:rPr>
              <a:t>insects for low impact on </a:t>
            </a: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wildlife </a:t>
            </a:r>
            <a:r>
              <a:rPr lang="en-US" sz="2000" dirty="0">
                <a:latin typeface="Arial" pitchFamily="34" charset="0"/>
                <a:cs typeface="Arial" pitchFamily="34" charset="0"/>
              </a:rPr>
              <a:t>and the environment</a:t>
            </a:r>
          </a:p>
          <a:p>
            <a:pPr marL="0" indent="0">
              <a:buNone/>
            </a:pPr>
            <a:r>
              <a:rPr lang="en-US" sz="2000" dirty="0">
                <a:solidFill>
                  <a:srgbClr val="FF0000"/>
                </a:solidFill>
                <a:latin typeface="Arial" pitchFamily="34" charset="0"/>
                <a:cs typeface="Arial" pitchFamily="34" charset="0"/>
              </a:rPr>
              <a:t>    </a:t>
            </a:r>
          </a:p>
          <a:p>
            <a:pPr marL="0" indent="0">
              <a:buNone/>
            </a:pPr>
            <a:r>
              <a:rPr lang="en-US" sz="2000" dirty="0" smtClean="0">
                <a:solidFill>
                  <a:srgbClr val="FF0000"/>
                </a:solidFill>
                <a:latin typeface="Arial" pitchFamily="34" charset="0"/>
                <a:cs typeface="Arial" pitchFamily="34" charset="0"/>
              </a:rPr>
              <a:t>    </a:t>
            </a:r>
          </a:p>
          <a:p>
            <a:pPr marL="0" indent="0">
              <a:buNone/>
            </a:pPr>
            <a:endParaRPr lang="en-US" sz="2000" dirty="0" smtClean="0">
              <a:solidFill>
                <a:srgbClr val="FF0000"/>
              </a:solidFill>
              <a:latin typeface="Arial" pitchFamily="34" charset="0"/>
              <a:cs typeface="Arial" pitchFamily="34" charset="0"/>
            </a:endParaRPr>
          </a:p>
        </p:txBody>
      </p:sp>
      <p:pic>
        <p:nvPicPr>
          <p:cNvPr id="8" name="Picture 2" descr="C:\Users\nf3625\Desktop\LandManagement_Horizontal_2013_ENG.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6794" y="6441985"/>
            <a:ext cx="2202018" cy="19189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Documents and Settings\doc344\My Documents\My Pictures\2013\13-08 Rejuvra AB\tansy Rejuvra low vs unt vs Rejuvra high 3 YAA #2.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405341" y="3767959"/>
            <a:ext cx="4454641" cy="26740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07989" y="5997506"/>
            <a:ext cx="2237536" cy="369332"/>
          </a:xfrm>
          <a:prstGeom prst="rect">
            <a:avLst/>
          </a:prstGeom>
          <a:noFill/>
          <a:ln>
            <a:solidFill>
              <a:schemeClr val="bg1"/>
            </a:solidFill>
          </a:ln>
        </p:spPr>
        <p:txBody>
          <a:bodyPr wrap="none" rtlCol="0">
            <a:spAutoFit/>
          </a:bodyPr>
          <a:lstStyle/>
          <a:p>
            <a:r>
              <a:rPr lang="en-US" b="1" dirty="0" smtClean="0">
                <a:solidFill>
                  <a:schemeClr val="bg1"/>
                </a:solidFill>
              </a:rPr>
              <a:t>Common Tansy 3 YAA</a:t>
            </a:r>
            <a:endParaRPr lang="en-US" b="1" dirty="0">
              <a:solidFill>
                <a:schemeClr val="bg1"/>
              </a:solidFill>
            </a:endParaRPr>
          </a:p>
        </p:txBody>
      </p:sp>
      <p:sp>
        <p:nvSpPr>
          <p:cNvPr id="6" name="TextBox 5"/>
          <p:cNvSpPr txBox="1"/>
          <p:nvPr/>
        </p:nvSpPr>
        <p:spPr>
          <a:xfrm>
            <a:off x="322843" y="5247955"/>
            <a:ext cx="2856005" cy="369332"/>
          </a:xfrm>
          <a:prstGeom prst="rect">
            <a:avLst/>
          </a:prstGeom>
          <a:noFill/>
        </p:spPr>
        <p:txBody>
          <a:bodyPr wrap="square" rtlCol="0">
            <a:spAutoFit/>
          </a:bodyPr>
          <a:lstStyle/>
          <a:p>
            <a:r>
              <a:rPr lang="en-US" dirty="0" smtClean="0"/>
              <a:t>**  DuPont™ Navius™ VM*</a:t>
            </a:r>
            <a:endParaRPr lang="en-US" dirty="0"/>
          </a:p>
        </p:txBody>
      </p:sp>
    </p:spTree>
    <p:extLst>
      <p:ext uri="{BB962C8B-B14F-4D97-AF65-F5344CB8AC3E}">
        <p14:creationId xmlns:p14="http://schemas.microsoft.com/office/powerpoint/2010/main" val="3474671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0.29.56.102\thomasglusac\Desktop\Dupont Backgrounds\DuPont PowerPoint_Rev6a 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64352" y="613760"/>
            <a:ext cx="9190772"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400" b="1" dirty="0" smtClean="0">
                <a:latin typeface="Arial" pitchFamily="34" charset="0"/>
                <a:cs typeface="Arial" pitchFamily="34" charset="0"/>
              </a:rPr>
              <a:t>Development highlights and experience:</a:t>
            </a:r>
          </a:p>
        </p:txBody>
      </p:sp>
      <p:sp>
        <p:nvSpPr>
          <p:cNvPr id="4" name="Content Placeholder 2"/>
          <p:cNvSpPr txBox="1">
            <a:spLocks/>
          </p:cNvSpPr>
          <p:nvPr/>
        </p:nvSpPr>
        <p:spPr>
          <a:xfrm>
            <a:off x="289560" y="1512920"/>
            <a:ext cx="6324600" cy="436940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US" sz="1800" dirty="0">
                <a:latin typeface="Arial" panose="020B0604020202020204" pitchFamily="34" charset="0"/>
                <a:cs typeface="Arial" panose="020B0604020202020204" pitchFamily="34" charset="0"/>
              </a:rPr>
              <a:t>Demonstrated results with commercial equipment, on commercial scale, in “real life” environments:</a:t>
            </a:r>
          </a:p>
          <a:p>
            <a:pPr>
              <a:lnSpc>
                <a:spcPct val="90000"/>
              </a:lnSpc>
              <a:buFontTx/>
              <a:buChar char="•"/>
            </a:pPr>
            <a:r>
              <a:rPr lang="en-US" sz="1800" dirty="0">
                <a:latin typeface="Arial" panose="020B0604020202020204" pitchFamily="34" charset="0"/>
                <a:cs typeface="Arial" panose="020B0604020202020204" pitchFamily="34" charset="0"/>
              </a:rPr>
              <a:t>With the help of industry co-operators and professional applicators</a:t>
            </a:r>
          </a:p>
          <a:p>
            <a:pPr lvl="1">
              <a:lnSpc>
                <a:spcPct val="90000"/>
              </a:lnSpc>
            </a:pPr>
            <a:r>
              <a:rPr lang="en-US" sz="1800" dirty="0">
                <a:latin typeface="Arial" panose="020B0604020202020204" pitchFamily="34" charset="0"/>
                <a:cs typeface="Arial" panose="020B0604020202020204" pitchFamily="34" charset="0"/>
              </a:rPr>
              <a:t>50+ </a:t>
            </a:r>
            <a:r>
              <a:rPr lang="en-US" sz="1800" dirty="0" smtClean="0">
                <a:latin typeface="Arial" panose="020B0604020202020204" pitchFamily="34" charset="0"/>
                <a:cs typeface="Arial" panose="020B0604020202020204" pitchFamily="34" charset="0"/>
              </a:rPr>
              <a:t>co-operators including:  </a:t>
            </a:r>
            <a:r>
              <a:rPr lang="en-US" sz="1800" dirty="0">
                <a:latin typeface="Arial" panose="020B0604020202020204" pitchFamily="34" charset="0"/>
                <a:cs typeface="Arial" panose="020B0604020202020204" pitchFamily="34" charset="0"/>
              </a:rPr>
              <a:t>AAAF, MWS, CN, CP, Fortis, Hydro One, </a:t>
            </a:r>
            <a:r>
              <a:rPr lang="en-US" sz="1800" dirty="0" smtClean="0">
                <a:latin typeface="Arial" panose="020B0604020202020204" pitchFamily="34" charset="0"/>
                <a:cs typeface="Arial" panose="020B0604020202020204" pitchFamily="34" charset="0"/>
              </a:rPr>
              <a:t>BC Hydro</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and many others</a:t>
            </a:r>
          </a:p>
          <a:p>
            <a:pPr lvl="1">
              <a:lnSpc>
                <a:spcPct val="90000"/>
              </a:lnSpc>
            </a:pPr>
            <a:r>
              <a:rPr lang="en-US" sz="1800" dirty="0">
                <a:latin typeface="Arial" panose="020B0604020202020204" pitchFamily="34" charset="0"/>
                <a:cs typeface="Arial" panose="020B0604020202020204" pitchFamily="34" charset="0"/>
              </a:rPr>
              <a:t>120+ field research permits across Canada in 2011, 2012, and 2013 with DuPont™ </a:t>
            </a:r>
            <a:r>
              <a:rPr lang="en-US" sz="1800" dirty="0" smtClean="0">
                <a:latin typeface="Arial" panose="020B0604020202020204" pitchFamily="34" charset="0"/>
                <a:cs typeface="Arial" panose="020B0604020202020204" pitchFamily="34" charset="0"/>
              </a:rPr>
              <a:t>Navius™ VM*  and </a:t>
            </a:r>
            <a:r>
              <a:rPr lang="en-US" sz="1800" dirty="0">
                <a:latin typeface="Arial" panose="020B0604020202020204" pitchFamily="34" charset="0"/>
                <a:cs typeface="Arial" panose="020B0604020202020204" pitchFamily="34" charset="0"/>
              </a:rPr>
              <a:t>Truvist™</a:t>
            </a:r>
          </a:p>
          <a:p>
            <a:pPr lvl="1">
              <a:lnSpc>
                <a:spcPct val="90000"/>
              </a:lnSpc>
              <a:buFontTx/>
              <a:buNone/>
            </a:pPr>
            <a:r>
              <a:rPr lang="en-US" sz="1800" b="1" dirty="0" smtClean="0">
                <a:solidFill>
                  <a:srgbClr val="FF0000"/>
                </a:solidFill>
                <a:latin typeface="Arial" panose="020B0604020202020204" pitchFamily="34" charset="0"/>
                <a:cs typeface="Arial" panose="020B0604020202020204" pitchFamily="34" charset="0"/>
              </a:rPr>
              <a:t>Thank </a:t>
            </a:r>
            <a:r>
              <a:rPr lang="en-US" sz="1800" b="1" dirty="0">
                <a:solidFill>
                  <a:srgbClr val="FF0000"/>
                </a:solidFill>
                <a:latin typeface="Arial" panose="020B0604020202020204" pitchFamily="34" charset="0"/>
                <a:cs typeface="Arial" panose="020B0604020202020204" pitchFamily="34" charset="0"/>
              </a:rPr>
              <a:t>You to our field permit co-operators!</a:t>
            </a:r>
            <a:r>
              <a:rPr lang="en-US" sz="1800" dirty="0">
                <a:solidFill>
                  <a:srgbClr val="FF0000"/>
                </a:solidFill>
                <a:latin typeface="Arial" panose="020B0604020202020204" pitchFamily="34" charset="0"/>
                <a:cs typeface="Arial" panose="020B0604020202020204" pitchFamily="34" charset="0"/>
              </a:rPr>
              <a:t> </a:t>
            </a:r>
          </a:p>
          <a:p>
            <a:pPr>
              <a:lnSpc>
                <a:spcPct val="90000"/>
              </a:lnSpc>
            </a:pPr>
            <a:r>
              <a:rPr lang="en-US" sz="1800" dirty="0">
                <a:latin typeface="Arial" panose="020B0604020202020204" pitchFamily="34" charset="0"/>
                <a:cs typeface="Arial" panose="020B0604020202020204" pitchFamily="34" charset="0"/>
              </a:rPr>
              <a:t>North American experience:</a:t>
            </a:r>
          </a:p>
          <a:p>
            <a:pPr>
              <a:lnSpc>
                <a:spcPct val="90000"/>
              </a:lnSpc>
              <a:buFontTx/>
              <a:buChar char="•"/>
            </a:pPr>
            <a:r>
              <a:rPr lang="en-US" sz="1800" dirty="0">
                <a:latin typeface="Arial" panose="020B0604020202020204" pitchFamily="34" charset="0"/>
                <a:cs typeface="Arial" panose="020B0604020202020204" pitchFamily="34" charset="0"/>
              </a:rPr>
              <a:t>Three seasons of commercial experience with DuPont™ Perspective</a:t>
            </a:r>
            <a:r>
              <a:rPr lang="en-US" sz="1800" baseline="300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 (Truvist™) and Streamline</a:t>
            </a:r>
            <a:r>
              <a:rPr lang="en-US" sz="1800" baseline="300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  (Navius</a:t>
            </a:r>
            <a:r>
              <a:rPr lang="en-US" sz="1800" dirty="0" smtClean="0">
                <a:latin typeface="Arial" panose="020B0604020202020204" pitchFamily="34" charset="0"/>
                <a:cs typeface="Arial" panose="020B0604020202020204" pitchFamily="34" charset="0"/>
              </a:rPr>
              <a:t>™ VM*)</a:t>
            </a:r>
            <a:endParaRPr lang="en-US" sz="1800" dirty="0">
              <a:latin typeface="Arial" panose="020B0604020202020204" pitchFamily="34" charset="0"/>
              <a:cs typeface="Arial" panose="020B0604020202020204" pitchFamily="34" charset="0"/>
            </a:endParaRPr>
          </a:p>
          <a:p>
            <a:pPr>
              <a:lnSpc>
                <a:spcPct val="90000"/>
              </a:lnSpc>
              <a:buFontTx/>
              <a:buChar char="•"/>
            </a:pPr>
            <a:r>
              <a:rPr lang="en-US" sz="1800" dirty="0">
                <a:latin typeface="Arial" panose="020B0604020202020204" pitchFamily="34" charset="0"/>
                <a:cs typeface="Arial" panose="020B0604020202020204" pitchFamily="34" charset="0"/>
              </a:rPr>
              <a:t>2200+ total research trials in North America with the active  aminocyclopyrachlor, since 2005</a:t>
            </a:r>
          </a:p>
        </p:txBody>
      </p:sp>
      <p:grpSp>
        <p:nvGrpSpPr>
          <p:cNvPr id="8" name="Group 7"/>
          <p:cNvGrpSpPr/>
          <p:nvPr/>
        </p:nvGrpSpPr>
        <p:grpSpPr>
          <a:xfrm>
            <a:off x="6568746" y="1295400"/>
            <a:ext cx="2557674" cy="2195426"/>
            <a:chOff x="2317928" y="-409599"/>
            <a:chExt cx="4572000" cy="3047634"/>
          </a:xfrm>
        </p:grpSpPr>
        <p:pic>
          <p:nvPicPr>
            <p:cNvPr id="9" name="Picture 2" descr="C:\Documents and Settings\doc344\My Documents\My Pictures\MAT28\selected photos\2011 FRP\Hydro Quebec\Overview (1) Sept'11 coming in.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17928" y="-409599"/>
              <a:ext cx="4572000" cy="304763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428309" y="2253512"/>
              <a:ext cx="2461619" cy="384523"/>
            </a:xfrm>
            <a:prstGeom prst="rect">
              <a:avLst/>
            </a:prstGeom>
            <a:solidFill>
              <a:schemeClr val="bg1"/>
            </a:solidFill>
          </p:spPr>
          <p:txBody>
            <a:bodyPr wrap="square" rtlCol="0">
              <a:spAutoFit/>
            </a:bodyPr>
            <a:lstStyle/>
            <a:p>
              <a:r>
                <a:rPr lang="en-US" sz="1200" b="1" dirty="0" smtClean="0">
                  <a:latin typeface="Arial" panose="020B0604020202020204" pitchFamily="34" charset="0"/>
                  <a:cs typeface="Arial" panose="020B0604020202020204" pitchFamily="34" charset="0"/>
                </a:rPr>
                <a:t>Hydro Quebec</a:t>
              </a:r>
              <a:endParaRPr lang="en-US" sz="1200" b="1" dirty="0">
                <a:latin typeface="Arial" panose="020B0604020202020204" pitchFamily="34" charset="0"/>
                <a:cs typeface="Arial" panose="020B0604020202020204" pitchFamily="34" charset="0"/>
              </a:endParaRPr>
            </a:p>
          </p:txBody>
        </p:sp>
      </p:grpSp>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568746" y="3663990"/>
            <a:ext cx="2557674" cy="1918256"/>
          </a:xfrm>
          <a:prstGeom prst="rect">
            <a:avLst/>
          </a:prstGeom>
        </p:spPr>
      </p:pic>
      <p:sp>
        <p:nvSpPr>
          <p:cNvPr id="12" name="TextBox 11"/>
          <p:cNvSpPr txBox="1"/>
          <p:nvPr/>
        </p:nvSpPr>
        <p:spPr>
          <a:xfrm>
            <a:off x="6614160" y="5305247"/>
            <a:ext cx="1581905" cy="276999"/>
          </a:xfrm>
          <a:prstGeom prst="rect">
            <a:avLst/>
          </a:prstGeom>
          <a:solidFill>
            <a:schemeClr val="bg1"/>
          </a:solidFill>
        </p:spPr>
        <p:txBody>
          <a:bodyPr wrap="square" rtlCol="0">
            <a:spAutoFit/>
          </a:bodyPr>
          <a:lstStyle/>
          <a:p>
            <a:r>
              <a:rPr lang="en-US" sz="1200" b="1" dirty="0" smtClean="0">
                <a:latin typeface="Arial" panose="020B0604020202020204" pitchFamily="34" charset="0"/>
                <a:cs typeface="Arial" panose="020B0604020202020204" pitchFamily="34" charset="0"/>
              </a:rPr>
              <a:t>Drayton Valley AB</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012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Navius-Truvist Slide.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586409" y="1662466"/>
            <a:ext cx="5459766" cy="830997"/>
          </a:xfrm>
          <a:prstGeom prst="rect">
            <a:avLst/>
          </a:prstGeom>
          <a:noFill/>
        </p:spPr>
        <p:txBody>
          <a:bodyPr wrap="square" rtlCol="0">
            <a:spAutoFit/>
          </a:bodyPr>
          <a:lstStyle/>
          <a:p>
            <a:r>
              <a:rPr lang="en-US" sz="1600" b="1" dirty="0" smtClean="0">
                <a:latin typeface="+mj-lt"/>
              </a:rPr>
              <a:t>Count on New DuPont™ Truvist™ herbicide to help  you keep roads safer at every turn and to </a:t>
            </a:r>
            <a:r>
              <a:rPr lang="en-US" sz="1600" b="1" dirty="0" smtClean="0"/>
              <a:t>help you </a:t>
            </a:r>
            <a:r>
              <a:rPr lang="en-US" sz="1600" b="1" dirty="0"/>
              <a:t>ensure bareground sites stay safe, clean and clear.</a:t>
            </a:r>
            <a:endParaRPr lang="en-US" sz="1600" b="1" dirty="0">
              <a:latin typeface="+mj-lt"/>
            </a:endParaRPr>
          </a:p>
        </p:txBody>
      </p:sp>
      <p:cxnSp>
        <p:nvCxnSpPr>
          <p:cNvPr id="11" name="Straight Connector 10"/>
          <p:cNvCxnSpPr/>
          <p:nvPr/>
        </p:nvCxnSpPr>
        <p:spPr>
          <a:xfrm>
            <a:off x="6009560" y="1605316"/>
            <a:ext cx="0" cy="817844"/>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pic>
        <p:nvPicPr>
          <p:cNvPr id="3074" name="Picture 2" descr="C:\Users\nf3625\Desktop\Truvist_Stacked_ENG_2013_RGB.pn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r="80781"/>
          <a:stretch/>
        </p:blipFill>
        <p:spPr bwMode="auto">
          <a:xfrm>
            <a:off x="6339755" y="1589688"/>
            <a:ext cx="1425110" cy="953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580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399817" y="2497177"/>
            <a:ext cx="5289784" cy="309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200"/>
              </a:spcBef>
              <a:buClr>
                <a:schemeClr val="bg2">
                  <a:lumMod val="50000"/>
                </a:schemeClr>
              </a:buClr>
            </a:pPr>
            <a:r>
              <a:rPr lang="en-US" b="1" dirty="0" smtClean="0">
                <a:solidFill>
                  <a:srgbClr val="CC9900"/>
                </a:solidFill>
                <a:latin typeface="Arial" pitchFamily="34" charset="0"/>
                <a:cs typeface="Arial" pitchFamily="34" charset="0"/>
              </a:rPr>
              <a:t> </a:t>
            </a:r>
          </a:p>
          <a:p>
            <a:pPr marL="285750" indent="-285750">
              <a:spcBef>
                <a:spcPts val="1200"/>
              </a:spcBef>
              <a:buClr>
                <a:schemeClr val="bg2">
                  <a:lumMod val="50000"/>
                </a:schemeClr>
              </a:buClr>
              <a:buFont typeface="Arial" panose="020B0604020202020204" pitchFamily="34" charset="0"/>
              <a:buChar char="•"/>
            </a:pPr>
            <a:r>
              <a:rPr lang="en-US" dirty="0" smtClean="0">
                <a:latin typeface="Arial" pitchFamily="34" charset="0"/>
                <a:cs typeface="Arial" pitchFamily="34" charset="0"/>
              </a:rPr>
              <a:t>Controls difficult species, such as leafy spurge</a:t>
            </a:r>
          </a:p>
          <a:p>
            <a:pPr>
              <a:spcBef>
                <a:spcPts val="1200"/>
              </a:spcBef>
              <a:buClr>
                <a:srgbClr val="CC9900"/>
              </a:buClr>
              <a:buFontTx/>
              <a:buChar char="•"/>
            </a:pPr>
            <a:r>
              <a:rPr lang="en-US" dirty="0" smtClean="0">
                <a:latin typeface="Arial" pitchFamily="34" charset="0"/>
                <a:cs typeface="Arial" pitchFamily="34" charset="0"/>
              </a:rPr>
              <a:t>   Selective to most perennial and native grasses</a:t>
            </a:r>
          </a:p>
          <a:p>
            <a:pPr>
              <a:spcBef>
                <a:spcPts val="1200"/>
              </a:spcBef>
              <a:buClr>
                <a:srgbClr val="CC9900"/>
              </a:buClr>
              <a:buFontTx/>
              <a:buChar char="•"/>
            </a:pPr>
            <a:r>
              <a:rPr lang="en-US" dirty="0" smtClean="0">
                <a:latin typeface="Arial" pitchFamily="34" charset="0"/>
                <a:cs typeface="Arial" pitchFamily="34" charset="0"/>
              </a:rPr>
              <a:t>   Provides broad </a:t>
            </a:r>
            <a:r>
              <a:rPr lang="en-US" dirty="0">
                <a:latin typeface="Arial" pitchFamily="34" charset="0"/>
                <a:cs typeface="Arial" pitchFamily="34" charset="0"/>
              </a:rPr>
              <a:t>spectrum weed </a:t>
            </a:r>
            <a:r>
              <a:rPr lang="en-US" dirty="0" smtClean="0">
                <a:latin typeface="Arial" pitchFamily="34" charset="0"/>
                <a:cs typeface="Arial" pitchFamily="34" charset="0"/>
              </a:rPr>
              <a:t>control</a:t>
            </a:r>
          </a:p>
          <a:p>
            <a:pPr>
              <a:spcBef>
                <a:spcPts val="1200"/>
              </a:spcBef>
              <a:buClr>
                <a:srgbClr val="CC9900"/>
              </a:buClr>
              <a:buFontTx/>
              <a:buChar char="•"/>
            </a:pPr>
            <a:r>
              <a:rPr lang="en-US" dirty="0" smtClean="0">
                <a:latin typeface="Arial" pitchFamily="34" charset="0"/>
                <a:cs typeface="Arial" pitchFamily="34" charset="0"/>
              </a:rPr>
              <a:t>   Low use rate, dry formulation</a:t>
            </a:r>
          </a:p>
          <a:p>
            <a:pPr>
              <a:spcBef>
                <a:spcPts val="1200"/>
              </a:spcBef>
              <a:buClr>
                <a:srgbClr val="CC9900"/>
              </a:buClr>
              <a:buFontTx/>
              <a:buChar char="•"/>
            </a:pPr>
            <a:r>
              <a:rPr lang="en-US" dirty="0" smtClean="0">
                <a:latin typeface="Arial" pitchFamily="34" charset="0"/>
                <a:cs typeface="Arial" pitchFamily="34" charset="0"/>
              </a:rPr>
              <a:t>   Low toxicity to mammals, birds and insects</a:t>
            </a:r>
          </a:p>
          <a:p>
            <a:pPr>
              <a:spcBef>
                <a:spcPts val="1200"/>
              </a:spcBef>
              <a:buClr>
                <a:schemeClr val="bg2">
                  <a:lumMod val="50000"/>
                </a:schemeClr>
              </a:buClr>
            </a:pPr>
            <a:endParaRPr lang="en-US" dirty="0" smtClean="0">
              <a:latin typeface="Arial" pitchFamily="34" charset="0"/>
              <a:cs typeface="Arial" pitchFamily="34" charset="0"/>
            </a:endParaRPr>
          </a:p>
          <a:p>
            <a:pPr algn="just">
              <a:lnSpc>
                <a:spcPct val="90000"/>
              </a:lnSpc>
              <a:spcBef>
                <a:spcPct val="20000"/>
              </a:spcBef>
            </a:pPr>
            <a:endParaRPr lang="en-US" dirty="0" smtClean="0">
              <a:latin typeface="Arial" pitchFamily="34" charset="0"/>
              <a:cs typeface="Arial" pitchFamily="34" charset="0"/>
            </a:endParaRPr>
          </a:p>
          <a:p>
            <a:pPr marL="342900" indent="-342900" algn="just">
              <a:lnSpc>
                <a:spcPct val="90000"/>
              </a:lnSpc>
              <a:spcBef>
                <a:spcPct val="20000"/>
              </a:spcBef>
              <a:buFontTx/>
              <a:buChar char="•"/>
            </a:pPr>
            <a:endParaRPr lang="en-US" dirty="0">
              <a:latin typeface="Arial" pitchFamily="34" charset="0"/>
              <a:cs typeface="Arial" pitchFamily="34" charset="0"/>
            </a:endParaRPr>
          </a:p>
        </p:txBody>
      </p:sp>
      <p:pic>
        <p:nvPicPr>
          <p:cNvPr id="12" name="Picture 2" descr="\\10.29.56.102\thomasglusac\Desktop\Dupont Backgrounds\DuPont PowerPoint_Rev6a 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C:\Users\nf3625\Desktop\LandManagement\Truvist_Stacked_ENG_2013_RGB.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r="80605"/>
          <a:stretch/>
        </p:blipFill>
        <p:spPr bwMode="auto">
          <a:xfrm>
            <a:off x="6357202" y="961566"/>
            <a:ext cx="1862087" cy="123322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044307" y="866633"/>
            <a:ext cx="0" cy="1340653"/>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pic>
        <p:nvPicPr>
          <p:cNvPr id="14" name="Picture 2" descr="C:\Users\nf3625\Desktop\LandManagement_Horizontal_2013_ENG.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96794" y="6441985"/>
            <a:ext cx="2202018" cy="1918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82556" y="1213793"/>
            <a:ext cx="3082895" cy="646331"/>
          </a:xfrm>
          <a:prstGeom prst="rect">
            <a:avLst/>
          </a:prstGeom>
        </p:spPr>
        <p:txBody>
          <a:bodyPr wrap="none">
            <a:spAutoFit/>
          </a:bodyPr>
          <a:lstStyle/>
          <a:p>
            <a:r>
              <a:rPr lang="en-US" sz="3600" b="1" dirty="0" smtClean="0">
                <a:solidFill>
                  <a:srgbClr val="CC9900"/>
                </a:solidFill>
                <a:latin typeface="Arial" pitchFamily="34" charset="0"/>
                <a:cs typeface="Arial" pitchFamily="34" charset="0"/>
              </a:rPr>
              <a:t>Key Features</a:t>
            </a:r>
            <a:endParaRPr lang="en-US" sz="3600" dirty="0"/>
          </a:p>
        </p:txBody>
      </p:sp>
      <p:pic>
        <p:nvPicPr>
          <p:cNvPr id="17" name="Picture 1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709711" y="2957786"/>
            <a:ext cx="3254405" cy="2169603"/>
          </a:xfrm>
          <a:prstGeom prst="rect">
            <a:avLst/>
          </a:prstGeom>
        </p:spPr>
      </p:pic>
      <p:sp>
        <p:nvSpPr>
          <p:cNvPr id="18" name="TextBox 17"/>
          <p:cNvSpPr txBox="1"/>
          <p:nvPr/>
        </p:nvSpPr>
        <p:spPr>
          <a:xfrm>
            <a:off x="7288244" y="4850390"/>
            <a:ext cx="1627203" cy="276999"/>
          </a:xfrm>
          <a:prstGeom prst="rect">
            <a:avLst/>
          </a:prstGeom>
          <a:solidFill>
            <a:schemeClr val="bg1"/>
          </a:solidFill>
        </p:spPr>
        <p:txBody>
          <a:bodyPr wrap="square" rtlCol="0">
            <a:spAutoFit/>
          </a:bodyPr>
          <a:lstStyle/>
          <a:p>
            <a:r>
              <a:rPr lang="en-US" sz="1200" dirty="0">
                <a:ea typeface="Calibri"/>
              </a:rPr>
              <a:t>Lac </a:t>
            </a:r>
            <a:r>
              <a:rPr lang="en-US" sz="1200" dirty="0" err="1">
                <a:ea typeface="Calibri"/>
              </a:rPr>
              <a:t>Ste</a:t>
            </a:r>
            <a:r>
              <a:rPr lang="en-US" sz="1200" dirty="0">
                <a:ea typeface="Calibri"/>
              </a:rPr>
              <a:t> Anne AB, 1YAA.</a:t>
            </a:r>
            <a:endParaRPr lang="en-US" sz="1200" dirty="0"/>
          </a:p>
        </p:txBody>
      </p:sp>
    </p:spTree>
    <p:extLst>
      <p:ext uri="{BB962C8B-B14F-4D97-AF65-F5344CB8AC3E}">
        <p14:creationId xmlns:p14="http://schemas.microsoft.com/office/powerpoint/2010/main" val="3025761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0.29.56.102\thomasglusac\Desktop\Dupont Backgrounds\DuPont PowerPoint_Rev6a 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389120" y="1386839"/>
            <a:ext cx="4251961" cy="2308324"/>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Provides long-lasting </a:t>
            </a:r>
            <a:r>
              <a:rPr lang="en-US" b="1" dirty="0">
                <a:latin typeface="Arial" panose="020B0604020202020204" pitchFamily="34" charset="0"/>
                <a:cs typeface="Arial" panose="020B0604020202020204" pitchFamily="34" charset="0"/>
              </a:rPr>
              <a:t>control </a:t>
            </a:r>
            <a:r>
              <a:rPr lang="en-US" b="1" dirty="0" smtClean="0">
                <a:latin typeface="Arial" panose="020B0604020202020204" pitchFamily="34" charset="0"/>
                <a:cs typeface="Arial" panose="020B0604020202020204" pitchFamily="34" charset="0"/>
              </a:rPr>
              <a:t>of a broad range of obstructive </a:t>
            </a:r>
            <a:r>
              <a:rPr lang="en-US" b="1" dirty="0">
                <a:latin typeface="Arial" panose="020B0604020202020204" pitchFamily="34" charset="0"/>
                <a:cs typeface="Arial" panose="020B0604020202020204" pitchFamily="34" charset="0"/>
              </a:rPr>
              <a:t>annual and </a:t>
            </a:r>
            <a:r>
              <a:rPr lang="en-US" b="1" dirty="0" smtClean="0">
                <a:latin typeface="Arial" panose="020B0604020202020204" pitchFamily="34" charset="0"/>
                <a:cs typeface="Arial" panose="020B0604020202020204" pitchFamily="34" charset="0"/>
              </a:rPr>
              <a:t>perennial weeds</a:t>
            </a:r>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A</a:t>
            </a:r>
            <a:r>
              <a:rPr lang="en-US" b="1" dirty="0" smtClean="0">
                <a:latin typeface="Arial" panose="020B0604020202020204" pitchFamily="34" charset="0"/>
                <a:cs typeface="Arial" panose="020B0604020202020204" pitchFamily="34" charset="0"/>
              </a:rPr>
              <a:t>llows </a:t>
            </a:r>
            <a:r>
              <a:rPr lang="en-US" b="1" dirty="0">
                <a:latin typeface="Arial" panose="020B0604020202020204" pitchFamily="34" charset="0"/>
                <a:cs typeface="Arial" panose="020B0604020202020204" pitchFamily="34" charset="0"/>
              </a:rPr>
              <a:t>natural grasses to </a:t>
            </a:r>
            <a:r>
              <a:rPr lang="en-US" b="1" dirty="0" smtClean="0">
                <a:latin typeface="Arial" panose="020B0604020202020204" pitchFamily="34" charset="0"/>
                <a:cs typeface="Arial" panose="020B0604020202020204" pitchFamily="34" charset="0"/>
              </a:rPr>
              <a:t>thrive</a:t>
            </a: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Helps  </a:t>
            </a:r>
            <a:r>
              <a:rPr lang="en-US" b="1" dirty="0">
                <a:latin typeface="Arial" panose="020B0604020202020204" pitchFamily="34" charset="0"/>
                <a:cs typeface="Arial" panose="020B0604020202020204" pitchFamily="34" charset="0"/>
              </a:rPr>
              <a:t>you manage invasive and </a:t>
            </a:r>
            <a:r>
              <a:rPr lang="en-US" b="1" dirty="0" smtClean="0">
                <a:latin typeface="Arial" panose="020B0604020202020204" pitchFamily="34" charset="0"/>
                <a:cs typeface="Arial" panose="020B0604020202020204" pitchFamily="34" charset="0"/>
              </a:rPr>
              <a:t>noxious species </a:t>
            </a:r>
            <a:r>
              <a:rPr lang="en-US" b="1" dirty="0">
                <a:latin typeface="Arial" panose="020B0604020202020204" pitchFamily="34" charset="0"/>
                <a:cs typeface="Arial" panose="020B0604020202020204" pitchFamily="34" charset="0"/>
              </a:rPr>
              <a:t>for clean, natural </a:t>
            </a:r>
            <a:r>
              <a:rPr lang="en-US" b="1" dirty="0" smtClean="0">
                <a:latin typeface="Arial" panose="020B0604020202020204" pitchFamily="34" charset="0"/>
                <a:cs typeface="Arial" panose="020B0604020202020204" pitchFamily="34" charset="0"/>
              </a:rPr>
              <a:t>roadsides</a:t>
            </a:r>
            <a:endParaRPr lang="en-US" dirty="0">
              <a:solidFill>
                <a:srgbClr val="CC9900"/>
              </a:solidFill>
              <a:latin typeface="Arial" panose="020B0604020202020204" pitchFamily="34" charset="0"/>
              <a:cs typeface="Arial" panose="020B0604020202020204" pitchFamily="34" charset="0"/>
            </a:endParaRPr>
          </a:p>
          <a:p>
            <a:endParaRPr lang="en-US" dirty="0"/>
          </a:p>
        </p:txBody>
      </p:sp>
      <p:sp>
        <p:nvSpPr>
          <p:cNvPr id="3" name="TextBox 2"/>
          <p:cNvSpPr txBox="1"/>
          <p:nvPr/>
        </p:nvSpPr>
        <p:spPr>
          <a:xfrm>
            <a:off x="533400" y="1386839"/>
            <a:ext cx="3718560" cy="163121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Benefit: Selective Application </a:t>
            </a:r>
          </a:p>
          <a:p>
            <a:r>
              <a:rPr lang="en-US" sz="2000" b="1" dirty="0">
                <a:solidFill>
                  <a:srgbClr val="CC9900"/>
                </a:solidFill>
                <a:latin typeface="Arial" panose="020B0604020202020204" pitchFamily="34" charset="0"/>
                <a:cs typeface="Arial" panose="020B0604020202020204" pitchFamily="34" charset="0"/>
              </a:rPr>
              <a:t>New DuPont™ </a:t>
            </a:r>
            <a:r>
              <a:rPr lang="en-US" sz="2000" b="1" dirty="0" err="1">
                <a:solidFill>
                  <a:srgbClr val="CC9900"/>
                </a:solidFill>
                <a:latin typeface="Arial" panose="020B0604020202020204" pitchFamily="34" charset="0"/>
                <a:cs typeface="Arial" panose="020B0604020202020204" pitchFamily="34" charset="0"/>
              </a:rPr>
              <a:t>Truvist</a:t>
            </a:r>
            <a:r>
              <a:rPr lang="en-US" sz="2000" b="1" dirty="0">
                <a:solidFill>
                  <a:srgbClr val="CC9900"/>
                </a:solidFill>
                <a:latin typeface="Arial" panose="020B0604020202020204" pitchFamily="34" charset="0"/>
                <a:cs typeface="Arial" panose="020B0604020202020204" pitchFamily="34" charset="0"/>
              </a:rPr>
              <a:t>™ herbicide helps you keep motorists and road crews out of harm’s way</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95163"/>
            <a:ext cx="9190966" cy="316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955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a:xfrm>
            <a:off x="315920" y="1024322"/>
            <a:ext cx="5791200" cy="1143000"/>
          </a:xfrm>
        </p:spPr>
        <p:txBody>
          <a:bodyPr>
            <a:normAutofit fontScale="90000"/>
          </a:bodyPr>
          <a:lstStyle/>
          <a:p>
            <a:pPr algn="l" eaLnBrk="1" hangingPunct="1"/>
            <a:r>
              <a:rPr lang="en-US" sz="3600" b="1" dirty="0" smtClean="0">
                <a:latin typeface="Arial" pitchFamily="34" charset="0"/>
                <a:cs typeface="Arial" pitchFamily="34" charset="0"/>
              </a:rPr>
              <a:t>Over 50 species controlled,</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including:</a:t>
            </a:r>
            <a:endParaRPr lang="en-US" sz="3600" b="1" baseline="30000" dirty="0" smtClean="0"/>
          </a:p>
        </p:txBody>
      </p:sp>
      <p:pic>
        <p:nvPicPr>
          <p:cNvPr id="11" name="Picture 2" descr="\\10.29.56.102\thomasglusac\Desktop\Dupont Backgrounds\DuPont PowerPoint_Rev6a 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p:nvPr/>
        </p:nvGrpSpPr>
        <p:grpSpPr>
          <a:xfrm>
            <a:off x="6044307" y="866633"/>
            <a:ext cx="2174982" cy="1340653"/>
            <a:chOff x="6030452" y="866633"/>
            <a:chExt cx="2174982" cy="1340653"/>
          </a:xfrm>
        </p:grpSpPr>
        <p:pic>
          <p:nvPicPr>
            <p:cNvPr id="14" name="Picture 3" descr="C:\Users\nf3625\Desktop\LandManagement\Truvist_Stacked_ENG_2013_RGB.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r="80605"/>
            <a:stretch/>
          </p:blipFill>
          <p:spPr bwMode="auto">
            <a:xfrm>
              <a:off x="6343347" y="961566"/>
              <a:ext cx="1862087" cy="123322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6030452" y="866633"/>
              <a:ext cx="0" cy="1340653"/>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6" name="Picture 2" descr="C:\Users\nf3625\Desktop\LandManagement_Horizontal_2013_ENG.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96794" y="6452815"/>
            <a:ext cx="2077730" cy="18106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15920" y="2776114"/>
            <a:ext cx="8594545" cy="2250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92068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haredContentType xmlns="Microsoft.SharePoint.Taxonomy.ContentTypeSync" SourceId="71fd6e4a-38a2-4af4-a442-74965d3377cb" ContentTypeId="0x01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9039EDDBB20E904DB5F96D9D9F867619" ma:contentTypeVersion="2" ma:contentTypeDescription="Create a new document." ma:contentTypeScope="" ma:versionID="31ee5ba2bd2645dd0bb7a2f282030b30">
  <xsd:schema xmlns:xsd="http://www.w3.org/2001/XMLSchema" xmlns:xs="http://www.w3.org/2001/XMLSchema" xmlns:p="http://schemas.microsoft.com/office/2006/metadata/properties" xmlns:ns1="http://schemas.microsoft.com/sharepoint/v3" xmlns:ns2="2fe00448-546e-4482-98e4-5853f6ad1559" targetNamespace="http://schemas.microsoft.com/office/2006/metadata/properties" ma:root="true" ma:fieldsID="95b7b3b43bb0863189fede016a5eff52" ns1:_="" ns2:_="">
    <xsd:import namespace="http://schemas.microsoft.com/sharepoint/v3"/>
    <xsd:import namespace="2fe00448-546e-4482-98e4-5853f6ad1559"/>
    <xsd:element name="properties">
      <xsd:complexType>
        <xsd:sequence>
          <xsd:element name="documentManagement">
            <xsd:complexType>
              <xsd:all>
                <xsd:element ref="ns2:h527bb31ee764734a69e0cc4a7c4db88" minOccurs="0"/>
                <xsd:element ref="ns2:TaxCatchAll" minOccurs="0"/>
                <xsd:element ref="ns2:TaxCatchAllLabel" minOccurs="0"/>
                <xsd:element ref="ns2:jf96b257e08c424a9d21fe3b7afa56d5" minOccurs="0"/>
                <xsd:element ref="ns2:Owner"/>
                <xsd:element ref="ns1:_dlc_Exempt" minOccurs="0"/>
                <xsd:element ref="ns1:_dlc_ExpireDateSaved" minOccurs="0"/>
                <xsd:element ref="ns1:_dlc_Expire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5" nillable="true" ma:displayName="Exempt from Policy" ma:hidden="true" ma:internalName="_dlc_Exempt" ma:readOnly="true">
      <xsd:simpleType>
        <xsd:restriction base="dms:Unknown"/>
      </xsd:simpleType>
    </xsd:element>
    <xsd:element name="_dlc_ExpireDateSaved" ma:index="16" nillable="true" ma:displayName="Original Expiration Date" ma:hidden="true" ma:internalName="_dlc_ExpireDateSaved" ma:readOnly="true">
      <xsd:simpleType>
        <xsd:restriction base="dms:DateTime"/>
      </xsd:simpleType>
    </xsd:element>
    <xsd:element name="_dlc_ExpireDate" ma:index="17"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fe00448-546e-4482-98e4-5853f6ad1559" elementFormDefault="qualified">
    <xsd:import namespace="http://schemas.microsoft.com/office/2006/documentManagement/types"/>
    <xsd:import namespace="http://schemas.microsoft.com/office/infopath/2007/PartnerControls"/>
    <xsd:element name="h527bb31ee764734a69e0cc4a7c4db88" ma:index="8" ma:taxonomy="true" ma:internalName="h527bb31ee764734a69e0cc4a7c4db88" ma:taxonomyFieldName="DISO" ma:displayName="DISO" ma:readOnly="false" ma:default="1;#Internal Use Only|e25b6e48-bffb-4ac6-8a1b-eeef4c649ccd" ma:fieldId="{1527bb31-ee76-4734-a69e-0cc4a7c4db88}" ma:sspId="71fd6e4a-38a2-4af4-a442-74965d3377cb" ma:termSetId="46fedb48-b317-447d-b2fa-5597593669bd"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88a467d8-fb0c-44fb-9b15-28ae4dcdba82}" ma:internalName="TaxCatchAll" ma:showField="CatchAllData" ma:web="fb24827b-0cfa-405c-bedf-66c794d0085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88a467d8-fb0c-44fb-9b15-28ae4dcdba82}" ma:internalName="TaxCatchAllLabel" ma:readOnly="true" ma:showField="CatchAllDataLabel" ma:web="fb24827b-0cfa-405c-bedf-66c794d0085f">
      <xsd:complexType>
        <xsd:complexContent>
          <xsd:extension base="dms:MultiChoiceLookup">
            <xsd:sequence>
              <xsd:element name="Value" type="dms:Lookup" maxOccurs="unbounded" minOccurs="0" nillable="true"/>
            </xsd:sequence>
          </xsd:extension>
        </xsd:complexContent>
      </xsd:complexType>
    </xsd:element>
    <xsd:element name="jf96b257e08c424a9d21fe3b7afa56d5" ma:index="12" ma:taxonomy="true" ma:internalName="jf96b257e08c424a9d21fe3b7afa56d5" ma:taxonomyFieldName="RCSExpiration" ma:displayName="CRIM Retention Years" ma:readOnly="false" ma:default="2;#3|7ec9b844-99bd-4405-bc7a-8f0c53bd09c7" ma:fieldId="{3f96b257-e08c-424a-9d21-fe3b7afa56d5}" ma:sspId="71fd6e4a-38a2-4af4-a442-74965d3377cb" ma:termSetId="a4526a8e-8103-4ad2-9813-cca032243f27" ma:anchorId="00000000-0000-0000-0000-000000000000" ma:open="false" ma:isKeyword="false">
      <xsd:complexType>
        <xsd:sequence>
          <xsd:element ref="pc:Terms" minOccurs="0" maxOccurs="1"/>
        </xsd:sequence>
      </xsd:complexType>
    </xsd:element>
    <xsd:element name="Owner" ma:index="14" ma:displayName="Content Owner" ma:list="{a1bd91e9-d53c-4e77-a4df-dfadbdab6104}" ma:SearchPeopleOnly="false" ma:SharePointGroup="0" ma:internalName="Owner" ma:readOnly="false" ma:showField="ImnName" ma:web="fb24827b-0cfa-405c-bedf-66c794d0085f">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_dlc_DocId" ma:index="18" nillable="true" ma:displayName="Document ID Value" ma:description="The value of the document ID assigned to this item." ma:internalName="_dlc_DocId" ma:readOnly="true">
      <xsd:simpleType>
        <xsd:restriction base="dms:Text"/>
      </xsd:simpleType>
    </xsd:element>
    <xsd:element name="_dlc_DocIdUrl" ma:index="1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p:Policy xmlns:p="office.server.policy" id="" local="true">
  <p:Name>Document</p:Name>
  <p:Description/>
  <p:Statement/>
  <p:PolicyItems>
    <p:PolicyItem featureId="Microsoft.Office.RecordsManagement.PolicyFeatures.Expiration" staticId="0x0101|2132935403" UniqueId="406572b3-2708-44f4-b54e-d561827ed63a">
      <p:Name>Retention</p:Name>
      <p:Description>Automatic scheduling of content for processing, and performing a retention action on content that has reached its due date.</p:Description>
      <p:CustomData>
        <Schedules nextStageId="2">
          <Schedule type="Default">
            <stages>
              <data stageId="1">
                <formula id="DuPont.Collab.Policies.GlobalPolicy"/>
                <action type="action" id="Microsoft.Office.RecordsManagement.PolicyFeatures.Expiration.Action.Delete"/>
              </data>
            </stages>
          </Schedule>
        </Schedules>
      </p:CustomData>
    </p:PolicyItem>
  </p:PolicyItems>
</p:Policy>
</file>

<file path=customXml/item4.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p:properties xmlns:p="http://schemas.microsoft.com/office/2006/metadata/properties" xmlns:xsi="http://www.w3.org/2001/XMLSchema-instance" xmlns:pc="http://schemas.microsoft.com/office/infopath/2007/PartnerControls">
  <documentManagement>
    <h527bb31ee764734a69e0cc4a7c4db88 xmlns="2fe00448-546e-4482-98e4-5853f6ad1559">
      <Terms xmlns="http://schemas.microsoft.com/office/infopath/2007/PartnerControls">
        <TermInfo xmlns="http://schemas.microsoft.com/office/infopath/2007/PartnerControls">
          <TermName xmlns="http://schemas.microsoft.com/office/infopath/2007/PartnerControls">Internal Use Only</TermName>
          <TermId xmlns="http://schemas.microsoft.com/office/infopath/2007/PartnerControls">e25b6e48-bffb-4ac6-8a1b-eeef4c649ccd</TermId>
        </TermInfo>
      </Terms>
    </h527bb31ee764734a69e0cc4a7c4db88>
    <Owner xmlns="2fe00448-546e-4482-98e4-5853f6ad1559">
      <UserInfo>
        <DisplayName>Mcintosh, Margaret L</DisplayName>
        <AccountId>1</AccountId>
        <AccountType/>
      </UserInfo>
    </Owner>
    <TaxCatchAll xmlns="2fe00448-546e-4482-98e4-5853f6ad1559">
      <Value>2</Value>
      <Value>1</Value>
    </TaxCatchAll>
    <jf96b257e08c424a9d21fe3b7afa56d5 xmlns="2fe00448-546e-4482-98e4-5853f6ad1559">
      <Terms xmlns="http://schemas.microsoft.com/office/infopath/2007/PartnerControls">
        <TermInfo xmlns="http://schemas.microsoft.com/office/infopath/2007/PartnerControls">
          <TermName xmlns="http://schemas.microsoft.com/office/infopath/2007/PartnerControls">3</TermName>
          <TermId xmlns="http://schemas.microsoft.com/office/infopath/2007/PartnerControls">7ec9b844-99bd-4405-bc7a-8f0c53bd09c7</TermId>
        </TermInfo>
      </Terms>
    </jf96b257e08c424a9d21fe3b7afa56d5>
  </documentManagement>
</p:properties>
</file>

<file path=customXml/itemProps1.xml><?xml version="1.0" encoding="utf-8"?>
<ds:datastoreItem xmlns:ds="http://schemas.openxmlformats.org/officeDocument/2006/customXml" ds:itemID="{E1AD0A20-BE3F-45E9-9AB0-7B7391DDABF8}">
  <ds:schemaRefs>
    <ds:schemaRef ds:uri="Microsoft.SharePoint.Taxonomy.ContentTypeSync"/>
  </ds:schemaRefs>
</ds:datastoreItem>
</file>

<file path=customXml/itemProps2.xml><?xml version="1.0" encoding="utf-8"?>
<ds:datastoreItem xmlns:ds="http://schemas.openxmlformats.org/officeDocument/2006/customXml" ds:itemID="{9007CB63-9A43-4BA8-9121-094A2958CC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fe00448-546e-4482-98e4-5853f6ad15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F52CC4-96C1-44F3-87B5-4969F255145C}">
  <ds:schemaRefs>
    <ds:schemaRef ds:uri="office.server.policy"/>
  </ds:schemaRefs>
</ds:datastoreItem>
</file>

<file path=customXml/itemProps4.xml><?xml version="1.0" encoding="utf-8"?>
<ds:datastoreItem xmlns:ds="http://schemas.openxmlformats.org/officeDocument/2006/customXml" ds:itemID="{5AC43CFB-023E-4661-AF29-0B8679FDF832}">
  <ds:schemaRefs>
    <ds:schemaRef ds:uri="http://schemas.microsoft.com/sharepoint/events"/>
  </ds:schemaRefs>
</ds:datastoreItem>
</file>

<file path=customXml/itemProps5.xml><?xml version="1.0" encoding="utf-8"?>
<ds:datastoreItem xmlns:ds="http://schemas.openxmlformats.org/officeDocument/2006/customXml" ds:itemID="{C79158D4-371A-4293-B0A7-844B19E8A558}">
  <ds:schemaRefs>
    <ds:schemaRef ds:uri="http://schemas.microsoft.com/sharepoint/v3/contenttype/forms"/>
  </ds:schemaRefs>
</ds:datastoreItem>
</file>

<file path=customXml/itemProps6.xml><?xml version="1.0" encoding="utf-8"?>
<ds:datastoreItem xmlns:ds="http://schemas.openxmlformats.org/officeDocument/2006/customXml" ds:itemID="{8EACFB9D-8698-4BAC-AE1F-F3B9F7EEE0D6}">
  <ds:schemaRefs>
    <ds:schemaRef ds:uri="http://schemas.microsoft.com/office/2006/documentManagement/types"/>
    <ds:schemaRef ds:uri="http://purl.org/dc/terms/"/>
    <ds:schemaRef ds:uri="http://www.w3.org/XML/1998/namespace"/>
    <ds:schemaRef ds:uri="http://schemas.microsoft.com/office/2006/metadata/properties"/>
    <ds:schemaRef ds:uri="http://purl.org/dc/elements/1.1/"/>
    <ds:schemaRef ds:uri="http://schemas.microsoft.com/office/infopath/2007/PartnerControls"/>
    <ds:schemaRef ds:uri="2fe00448-546e-4482-98e4-5853f6ad1559"/>
    <ds:schemaRef ds:uri="http://schemas.openxmlformats.org/package/2006/metadata/core-properties"/>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7116</TotalTime>
  <Words>1387</Words>
  <Application>Microsoft Office PowerPoint</Application>
  <PresentationFormat>On-screen Show (4:3)</PresentationFormat>
  <Paragraphs>224</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Proprietary Active Ingredient</vt:lpstr>
      <vt:lpstr>Launched in Canada in 2014:</vt:lpstr>
      <vt:lpstr>New Chemistry Delivers:</vt:lpstr>
      <vt:lpstr>PowerPoint Presentation</vt:lpstr>
      <vt:lpstr>PowerPoint Presentation</vt:lpstr>
      <vt:lpstr>PowerPoint Presentation</vt:lpstr>
      <vt:lpstr>PowerPoint Presentation</vt:lpstr>
      <vt:lpstr>Over 50 species controlled, including:</vt:lpstr>
      <vt:lpstr>PowerPoint Presentation</vt:lpstr>
      <vt:lpstr>Application-rates</vt:lpstr>
      <vt:lpstr>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Darrell Chambers</cp:lastModifiedBy>
  <cp:revision>412</cp:revision>
  <cp:lastPrinted>2014-04-07T15:06:19Z</cp:lastPrinted>
  <dcterms:created xsi:type="dcterms:W3CDTF">2013-07-23T18:57:47Z</dcterms:created>
  <dcterms:modified xsi:type="dcterms:W3CDTF">2014-10-28T15:14:19Z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0x0101009039EDDBB20E904DB5F96D9D9F867619</vt:lpwstr>
  </property>
  <property fmtid="{D5CDD505-2E9C-101B-9397-08002B2CF9AE}" pid="3" name="ItemRetentionFormula">
    <vt:lpwstr>&lt;formula id="DuPont.Collab.Policies.GlobalPolicy" /&gt;</vt:lpwstr>
  </property>
  <property fmtid="{D5CDD505-2E9C-101B-9397-08002B2CF9AE}" pid="4" name="_dlc_policyId">
    <vt:lpwstr>0x0101|2132935403</vt:lpwstr>
  </property>
  <property fmtid="{D5CDD505-2E9C-101B-9397-08002B2CF9AE}" pid="5" name="DISO">
    <vt:lpwstr>1;#Internal Use Only|e25b6e48-bffb-4ac6-8a1b-eeef4c649ccd</vt:lpwstr>
  </property>
  <property fmtid="{D5CDD505-2E9C-101B-9397-08002B2CF9AE}" pid="6" name="RCSExpiration">
    <vt:lpwstr>2;#3|7ec9b844-99bd-4405-bc7a-8f0c53bd09c7</vt:lpwstr>
  </property>
</Properties>
</file>