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25"/>
  </p:notesMasterIdLst>
  <p:sldIdLst>
    <p:sldId id="500" r:id="rId3"/>
    <p:sldId id="658" r:id="rId4"/>
    <p:sldId id="659" r:id="rId5"/>
    <p:sldId id="651" r:id="rId6"/>
    <p:sldId id="652" r:id="rId7"/>
    <p:sldId id="292" r:id="rId8"/>
    <p:sldId id="663" r:id="rId9"/>
    <p:sldId id="266" r:id="rId10"/>
    <p:sldId id="267" r:id="rId11"/>
    <p:sldId id="275" r:id="rId12"/>
    <p:sldId id="294" r:id="rId13"/>
    <p:sldId id="574" r:id="rId14"/>
    <p:sldId id="580" r:id="rId15"/>
    <p:sldId id="662" r:id="rId16"/>
    <p:sldId id="302" r:id="rId17"/>
    <p:sldId id="581" r:id="rId18"/>
    <p:sldId id="569" r:id="rId19"/>
    <p:sldId id="571" r:id="rId20"/>
    <p:sldId id="583" r:id="rId21"/>
    <p:sldId id="265" r:id="rId22"/>
    <p:sldId id="660" r:id="rId23"/>
    <p:sldId id="661" r:id="rId24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6A2"/>
    <a:srgbClr val="3333CC"/>
    <a:srgbClr val="0000FF"/>
    <a:srgbClr val="2340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31" autoAdjust="0"/>
    <p:restoredTop sz="82186" autoAdjust="0"/>
  </p:normalViewPr>
  <p:slideViewPr>
    <p:cSldViewPr snapToGrid="0" snapToObjects="1">
      <p:cViewPr varScale="1">
        <p:scale>
          <a:sx n="70" d="100"/>
          <a:sy n="70" d="100"/>
        </p:scale>
        <p:origin x="98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customXml" Target="../customXml/item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customXml" Target="../customXml/item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Relationship Id="rId30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BBFCC2D4-FF83-4A0D-A2CD-9BBD84249D2D}" type="datetimeFigureOut">
              <a:rPr lang="en-CA" smtClean="0"/>
              <a:t>2023-11-01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772E3E4A-794B-4301-9B6B-41985D00B83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67411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96888" y="736600"/>
            <a:ext cx="6556375" cy="36877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93001" fontAlgn="base">
              <a:spcBef>
                <a:spcPct val="0"/>
              </a:spcBef>
              <a:spcAft>
                <a:spcPct val="0"/>
              </a:spcAft>
              <a:defRPr/>
            </a:pPr>
            <a:fld id="{367C0522-5B89-458B-83CD-48C580C2DFEE}" type="slidenum">
              <a:rPr lang="en-CA">
                <a:solidFill>
                  <a:prstClr val="black"/>
                </a:solidFill>
                <a:latin typeface="Arial" charset="0"/>
                <a:cs typeface="Arial" charset="0"/>
              </a:rPr>
              <a:pPr defTabSz="993001"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CA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77004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 defTabSz="966612">
              <a:lnSpc>
                <a:spcPct val="107000"/>
              </a:lnSpc>
              <a:spcAft>
                <a:spcPts val="846"/>
              </a:spcAft>
            </a:pPr>
            <a:endParaRPr lang="en-US" sz="130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2E3E4A-794B-4301-9B6B-41985D00B834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949838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240" indent="-181240" defTabSz="966612">
              <a:buFont typeface="Arial" panose="020B0604020202020204" pitchFamily="34" charset="0"/>
              <a:buChar char="•"/>
            </a:pPr>
            <a:endParaRPr lang="en-CA" b="0" dirty="0">
              <a:latin typeface="+mj-lt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1AE4EC-B995-4756-A8CC-E67C8079F836}" type="slidenum">
              <a:rPr lang="en-CA" smtClean="0"/>
              <a:t>11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126798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sz="1300" dirty="0"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2E3E4A-794B-4301-9B6B-41985D00B834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980890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CA" b="0" dirty="0">
              <a:latin typeface="+mn-lt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2E3E4A-794B-4301-9B6B-41985D00B834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720965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3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1AE4EC-B995-4756-A8CC-E67C8079F836}" type="slidenum">
              <a:rPr lang="en-CA" smtClean="0"/>
              <a:t>14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183995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3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1AE4EC-B995-4756-A8CC-E67C8079F836}" type="slidenum">
              <a:rPr lang="en-CA" smtClean="0"/>
              <a:t>15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975625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2E3E4A-794B-4301-9B6B-41985D00B834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392407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2E3E4A-794B-4301-9B6B-41985D00B834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151907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2E3E4A-794B-4301-9B6B-41985D00B834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902676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2E3E4A-794B-4301-9B6B-41985D00B834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609692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96888" y="736600"/>
            <a:ext cx="6556375" cy="36877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55000" lnSpcReduction="20000"/>
          </a:bodyPr>
          <a:lstStyle/>
          <a:p>
            <a:pPr>
              <a:lnSpc>
                <a:spcPct val="107000"/>
              </a:lnSpc>
              <a:spcAft>
                <a:spcPts val="846"/>
              </a:spcAft>
            </a:pPr>
            <a:endParaRPr lang="en-CA" sz="1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93001" fontAlgn="base">
              <a:spcBef>
                <a:spcPct val="0"/>
              </a:spcBef>
              <a:spcAft>
                <a:spcPct val="0"/>
              </a:spcAft>
              <a:defRPr/>
            </a:pPr>
            <a:fld id="{367C0522-5B89-458B-83CD-48C580C2DFEE}" type="slidenum">
              <a:rPr lang="en-CA">
                <a:solidFill>
                  <a:prstClr val="black"/>
                </a:solidFill>
                <a:latin typeface="Arial" charset="0"/>
                <a:cs typeface="Arial" charset="0"/>
              </a:rPr>
              <a:pPr defTabSz="993001"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CA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4504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2E3E4A-794B-4301-9B6B-41985D00B834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267615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96888" y="736600"/>
            <a:ext cx="6556375" cy="36877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66612">
              <a:defRPr/>
            </a:pPr>
            <a:endParaRPr lang="en-US" sz="1300" kern="1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93001" fontAlgn="base">
              <a:spcBef>
                <a:spcPct val="0"/>
              </a:spcBef>
              <a:spcAft>
                <a:spcPct val="0"/>
              </a:spcAft>
              <a:defRPr/>
            </a:pPr>
            <a:fld id="{367C0522-5B89-458B-83CD-48C580C2DFEE}" type="slidenum">
              <a:rPr lang="en-CA">
                <a:solidFill>
                  <a:prstClr val="black"/>
                </a:solidFill>
                <a:latin typeface="Arial" charset="0"/>
                <a:cs typeface="Arial" charset="0"/>
              </a:rPr>
              <a:pPr defTabSz="993001"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en-CA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2210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96888" y="736600"/>
            <a:ext cx="6556375" cy="36877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66612">
              <a:defRPr/>
            </a:pPr>
            <a:endParaRPr lang="en-US" sz="19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93001" fontAlgn="base">
              <a:spcBef>
                <a:spcPct val="0"/>
              </a:spcBef>
              <a:spcAft>
                <a:spcPct val="0"/>
              </a:spcAft>
              <a:defRPr/>
            </a:pPr>
            <a:fld id="{367C0522-5B89-458B-83CD-48C580C2DFEE}" type="slidenum">
              <a:rPr lang="en-CA">
                <a:solidFill>
                  <a:prstClr val="black"/>
                </a:solidFill>
                <a:latin typeface="Arial" charset="0"/>
                <a:cs typeface="Arial" charset="0"/>
              </a:rPr>
              <a:pPr defTabSz="993001"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en-CA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93672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96888" y="736600"/>
            <a:ext cx="6556375" cy="36877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93001" fontAlgn="base">
              <a:spcBef>
                <a:spcPct val="0"/>
              </a:spcBef>
              <a:spcAft>
                <a:spcPct val="0"/>
              </a:spcAft>
              <a:defRPr/>
            </a:pPr>
            <a:fld id="{367C0522-5B89-458B-83CD-48C580C2DFEE}" type="slidenum">
              <a:rPr lang="en-CA">
                <a:solidFill>
                  <a:prstClr val="black"/>
                </a:solidFill>
                <a:latin typeface="Arial" charset="0"/>
                <a:cs typeface="Arial" charset="0"/>
              </a:rPr>
              <a:pPr defTabSz="993001"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CA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1364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endParaRPr lang="en-US" sz="13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1AE4EC-B995-4756-A8CC-E67C8079F836}" type="slidenum">
              <a:rPr lang="en-CA" smtClean="0"/>
              <a:t>4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291696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1AE4EC-B995-4756-A8CC-E67C8079F836}" type="slidenum">
              <a:rPr lang="en-CA" smtClean="0"/>
              <a:t>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894815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sz="13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1AE4EC-B995-4756-A8CC-E67C8079F836}" type="slidenum">
              <a:rPr lang="en-CA" smtClean="0"/>
              <a:t>6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574110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1AE4EC-B995-4756-A8CC-E67C8079F836}" type="slidenum">
              <a:rPr lang="en-CA" smtClean="0"/>
              <a:t>7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9486997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sz="13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2E3E4A-794B-4301-9B6B-41985D00B834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383477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 defTabSz="966612">
              <a:lnSpc>
                <a:spcPct val="107000"/>
              </a:lnSpc>
              <a:spcAft>
                <a:spcPts val="846"/>
              </a:spcAft>
            </a:pPr>
            <a:endParaRPr lang="en-CA" sz="13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2E3E4A-794B-4301-9B6B-41985D00B834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83031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22604F1-9F2E-B142-BE12-8CE074C15D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90C8AB-6E70-824A-BF9D-56CDB7F628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3124" y="1122363"/>
            <a:ext cx="11034583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020C9C-EB88-1F4D-BDF5-B3B9DEF730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3124" y="3602038"/>
            <a:ext cx="11034583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EA70F7-5A32-3B46-83D9-5788B4A71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D272F-CE34-DE4D-BD42-391716B39BC4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28A010-854A-AF49-9F3F-FCBC35239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429083-D636-A64B-AA5E-300A7C727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0CB2F-0DD9-A749-B345-89F1D0248F27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F4734F6-1DDE-7C4C-9725-7F5D7673D2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28682" y="0"/>
            <a:ext cx="2163318" cy="83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708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E4307-FB11-8F4A-9CC4-655C438B8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441" y="-1"/>
            <a:ext cx="9195245" cy="1080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C58E2E-526E-7540-A4B8-13B258EBD8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245396-9754-B54A-AC56-7B9F0447B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D272F-CE34-DE4D-BD42-391716B39BC4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594ACF-599B-294B-A104-CC5261925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A90500-06A5-194D-BAB8-2A96DA719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0CB2F-0DD9-A749-B345-89F1D0248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97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421DD4-7855-804A-AAE1-F0FE11CEFF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E27902-62D3-1B48-9801-164FAEA26A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804086" y="365125"/>
            <a:ext cx="6768414" cy="5811838"/>
          </a:xfrm>
        </p:spPr>
        <p:txBody>
          <a:bodyPr vert="eaVert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795725-06EE-8E44-9559-259114199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D272F-CE34-DE4D-BD42-391716B39BC4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C3C555-0FCC-9544-8E84-A7DFABBF3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C7CB14-0E3A-4C4D-B02B-23AD4AE18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0CB2F-0DD9-A749-B345-89F1D0248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8262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375510-9A8A-41F2-94B4-491EBB176DB8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759445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435D32-5306-441F-8C4C-B49AB9946531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066973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E82A46-9136-477E-880F-4D359BFE59DA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438369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86D075-E448-4ED6-A3B6-8EC68002AFCE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781197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6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E8A5A7-FEE1-4E46-8F78-DCB88450A275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4214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E750F3-5B1B-4174-BAA9-43A04AEE19E6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150201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58C65E-5E97-4EEF-9648-FD0A7D31DDC0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028179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1BC592-0EB2-4217-8A9E-E8AF8DF9545E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50090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539AA-6F27-8945-BB4A-E02FF1811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441" y="-1"/>
            <a:ext cx="9195245" cy="108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7D9FB0-46F9-E24E-A798-3CB97215E2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2862D5-FCA2-5640-884B-45007DE2F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D272F-CE34-DE4D-BD42-391716B39BC4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DED454-9924-D849-8226-5C6CA0B0D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4C9824-7365-054F-837D-8F01E44DF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0CB2F-0DD9-A749-B345-89F1D0248F27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79EAE59-B546-074F-A0BD-8EA0CC6FED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33686" y="-1"/>
            <a:ext cx="2151380" cy="83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5136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C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2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FCB5AA-255F-483A-BBA3-6D25E8AF842C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783375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C46F8-80D3-4DA8-8DD2-D937F6053C46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475861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35608A-C1E2-4072-9EDF-60A2E225630A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83605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1F4B00C-668B-B940-9A08-75CEF83127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E2A192-66BE-7546-89ED-DC6DE3D3635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28682" y="23813"/>
            <a:ext cx="2163318" cy="8355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D8E1EE-822E-9F4B-9172-A1CEFD865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270" y="1235676"/>
            <a:ext cx="11195222" cy="3326799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EC15D9-1E21-3E4F-8417-897C6C29C9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4270" y="4562475"/>
            <a:ext cx="1119522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BFA014-C299-CA49-80D7-7B6E45E3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D272F-CE34-DE4D-BD42-391716B39BC4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74E016-C1FD-EB44-9E1F-A9A132152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8C38B-9DD2-E444-A619-04F3E48D3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0CB2F-0DD9-A749-B345-89F1D0248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90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76765-1185-994B-942F-B6367EDFC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441" y="-1"/>
            <a:ext cx="9195245" cy="1080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D8A1BA-6E20-B14C-8B9B-043844484E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216610" cy="435133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A347EF-904E-4E45-8C10-D14B02423F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66021" y="1825625"/>
            <a:ext cx="5519353" cy="435133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B5883D-F16B-F04B-BE50-928EC9C92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D272F-CE34-DE4D-BD42-391716B39BC4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ED4797-D919-2F4C-8CB7-997E21484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4F1B3B-0746-7A44-A7C1-364F6D97E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0CB2F-0DD9-A749-B345-89F1D0248F2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C9F3E7-5922-0D4D-AE33-1D563D84CC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33686" y="-1"/>
            <a:ext cx="2151380" cy="83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341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B5343-82AA-0E49-A9CC-A5C124FCF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"/>
            <a:ext cx="9034848" cy="1080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4C2A22-9736-5341-9B66-3A1F3FE73E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27653" y="1681163"/>
            <a:ext cx="4638334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F451A-10C3-3040-96B7-6377B4EEC7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927653" y="2505075"/>
            <a:ext cx="4638334" cy="368458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D7E6E0-3161-0046-8AC5-5CE76EDA5A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101985" y="1681163"/>
            <a:ext cx="466117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33CFD2-4587-324B-89BC-76B67E0510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101985" y="2505075"/>
            <a:ext cx="4661177" cy="368458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CF2140-26A6-A14B-BB92-9CEDECF72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D272F-CE34-DE4D-BD42-391716B39BC4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352FBD-B3D9-414E-B544-D11012525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EA4466-738C-A341-BAA8-760FDE228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0CB2F-0DD9-A749-B345-89F1D0248F27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BDD0DCD-A676-C949-BCF2-23C015BAAC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33686" y="-1"/>
            <a:ext cx="2151380" cy="83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266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94FF7-205F-404D-AAB1-E636E664A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441" y="-1"/>
            <a:ext cx="9195245" cy="1080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15AB4A-B874-C34C-A926-EA69D3FFB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D272F-CE34-DE4D-BD42-391716B39BC4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D95358-0225-884D-8256-C62F00D18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13D5C5-41A4-B142-9365-A7BA439A7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0CB2F-0DD9-A749-B345-89F1D0248F27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E0C774-1A6E-AD42-895A-CE7E92DAC2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33686" y="-1"/>
            <a:ext cx="2151380" cy="83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85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858923-350F-9948-945C-6CB32D51F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D272F-CE34-DE4D-BD42-391716B39BC4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0E878E-AAC2-7F4C-ACCE-DF363BF32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AFA02C-D9CB-9141-A588-58F28A256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0CB2F-0DD9-A749-B345-89F1D0248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810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7927B-039D-9044-AF4D-D07149B52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7200"/>
            <a:ext cx="496947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C3E25-90F5-124A-940A-136919A662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0670" y="987425"/>
            <a:ext cx="5621856" cy="4873625"/>
          </a:xfrm>
        </p:spPr>
        <p:txBody>
          <a:bodyPr/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91AB3A-D949-834F-8B75-5282D231A0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2057400"/>
            <a:ext cx="4969476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944910-14B9-2049-B530-2DC38627A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D272F-CE34-DE4D-BD42-391716B39BC4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DB072F-DC74-E349-8CC0-B37080708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4B0567-AD16-AF40-978E-097F8221F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0CB2F-0DD9-A749-B345-89F1D0248F2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898DAB-9D46-DC4B-ABD2-8F0783116F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33686" y="-1"/>
            <a:ext cx="2151380" cy="83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541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E8C00-2B6D-FC46-9E8F-3D9C65CCB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7200"/>
            <a:ext cx="506833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FE5318-518E-1842-82EF-3E6E0453B2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1881" y="987425"/>
            <a:ext cx="5560072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2766AB-7F45-824E-A2F7-F6CDE96ADD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2057400"/>
            <a:ext cx="5068330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0F0305-B130-DD4E-9DBF-BCB93625D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D272F-CE34-DE4D-BD42-391716B39BC4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FE65C5-1181-5540-B98F-D6CCFFFF0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346D3B-FF3A-4D4E-90B7-6F43C0F84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0CB2F-0DD9-A749-B345-89F1D0248F2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31AC55D-F41F-514D-984B-5723B0980C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33686" y="-1"/>
            <a:ext cx="2151380" cy="83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628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05E5F5-EC75-B84E-A8BE-A85ECCCE3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441" y="-1"/>
            <a:ext cx="9195245" cy="108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84B65E-765A-8148-A8DA-E1A5B24CBC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272746"/>
            <a:ext cx="10863649" cy="49042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CC54A3-227E-2849-8E08-9BC32BBE84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D272F-CE34-DE4D-BD42-391716B39BC4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F7B392-AD89-B048-AC0A-343EA28E64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94FE7D-8EEA-AA47-A378-B7800DA8BB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0CB2F-0DD9-A749-B345-89F1D0248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533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BC Sans" pitchFamily="2" charset="0"/>
          <a:ea typeface="BC Sans" pitchFamily="2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BC Sans" pitchFamily="2" charset="0"/>
          <a:ea typeface="BC Sans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BC Sans" pitchFamily="2" charset="0"/>
          <a:ea typeface="BC Sans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BC Sans" pitchFamily="2" charset="0"/>
          <a:ea typeface="BC Sans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BC Sans" pitchFamily="2" charset="0"/>
          <a:ea typeface="BC Sans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BC Sans" pitchFamily="2" charset="0"/>
          <a:ea typeface="BC Sans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6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6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6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2B9DA644-8258-4962-B5F4-98C28A6F2BDD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56965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9.png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9.png"/><Relationship Id="rId5" Type="http://schemas.openxmlformats.org/officeDocument/2006/relationships/hyperlink" Target="https://www2.gov.bc.ca/gov/content/environment/plants-animals-ecosystems/invasive-species/edrr" TargetMode="Externa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9.png"/><Relationship Id="rId5" Type="http://schemas.openxmlformats.org/officeDocument/2006/relationships/hyperlink" Target="https://www2.gov.bc.ca/gov/content/environment/plants-animals-ecosystems/invasive-species/edrr" TargetMode="Externa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9.png"/><Relationship Id="rId5" Type="http://schemas.openxmlformats.org/officeDocument/2006/relationships/hyperlink" Target="https://www2.gov.bc.ca/gov/content/environment/plants-animals-ecosystems/invasive-species/edrr" TargetMode="Externa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2.gov.bc.ca/gov/content/environment/plants-animals-ecosystems/invasive-species/edrr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SharedServices_PowerPoint_DkBkg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295"/>
            <a:ext cx="12191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6" descr="SharedServices_PowerPoint_BCmap"/>
          <p:cNvPicPr>
            <a:picLocks noChangeAspect="1" noChangeArrowheads="1"/>
          </p:cNvPicPr>
          <p:nvPr/>
        </p:nvPicPr>
        <p:blipFill>
          <a:blip r:embed="rId4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688" y="1440752"/>
            <a:ext cx="6357938" cy="541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9" descr="Generic_PowerPoint_0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12192000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13" descr="BCID_H_key_rgb_rev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88" y="61204"/>
            <a:ext cx="3124200" cy="129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75659" y="1751240"/>
            <a:ext cx="11840682" cy="2771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defRPr/>
            </a:pPr>
            <a:r>
              <a:rPr lang="en-US" sz="3800" b="1" dirty="0">
                <a:solidFill>
                  <a:srgbClr val="FFC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Managing Invasive Species in a Changing Province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  <a:defRPr/>
            </a:pPr>
            <a:endParaRPr lang="en-CA" sz="1000" b="1" dirty="0">
              <a:solidFill>
                <a:srgbClr val="FFC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  <a:defRPr/>
            </a:pPr>
            <a:r>
              <a:rPr lang="en-CA" sz="4400" b="1" i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Climate, Habitat and Site Type Modeling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  <a:defRPr/>
            </a:pPr>
            <a:r>
              <a:rPr lang="en-CA" sz="4000" b="1" i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Forecast Risk &amp; Prioritize Resources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5659" y="5009302"/>
            <a:ext cx="1186117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CA" sz="2400" dirty="0">
                <a:solidFill>
                  <a:schemeClr val="bg1"/>
                </a:solidFill>
                <a:latin typeface="Calibri" panose="020F0502020204030204" pitchFamily="34" charset="0"/>
              </a:rPr>
              <a:t>Presented by: </a:t>
            </a:r>
            <a:r>
              <a:rPr lang="en-CA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Becky Brown, </a:t>
            </a:r>
            <a:r>
              <a:rPr lang="en-CA" sz="24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P.Ag</a:t>
            </a:r>
            <a:r>
              <a:rPr lang="en-CA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CA" sz="2000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Invasive Plant Specialist Provincial Early Detection Rapid Response Coordinator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CA" sz="2000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B.C. Ministry of Forests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CA" sz="2000" dirty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CA" sz="2000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November 8, 2023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A58C65E-5E97-4EEF-9648-FD0A7D31DDC0}" type="slidenum">
              <a:rPr lang="en-CA">
                <a:solidFill>
                  <a:srgbClr val="000000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CA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C55F2F7-42F5-B555-C462-D93756E30A97}"/>
              </a:ext>
            </a:extLst>
          </p:cNvPr>
          <p:cNvCxnSpPr>
            <a:cxnSpLocks/>
          </p:cNvCxnSpPr>
          <p:nvPr/>
        </p:nvCxnSpPr>
        <p:spPr>
          <a:xfrm>
            <a:off x="4386943" y="2743199"/>
            <a:ext cx="3712028" cy="21772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64455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F84DC3E-0A37-47B7-A644-D98ADEF01B21}"/>
              </a:ext>
            </a:extLst>
          </p:cNvPr>
          <p:cNvSpPr txBox="1"/>
          <p:nvPr/>
        </p:nvSpPr>
        <p:spPr>
          <a:xfrm>
            <a:off x="502805" y="1372767"/>
            <a:ext cx="4682652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200" dirty="0"/>
              <a:t>Outputs: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200" dirty="0"/>
              <a:t>10+ climate variables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200" dirty="0"/>
              <a:t>Equal weight given to each variable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200" dirty="0"/>
              <a:t>Establish areas of potential range based on known range Max/Min values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200" dirty="0"/>
              <a:t>Using ‘current’ data of the same range globally then translated to BC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200" dirty="0"/>
              <a:t>Climate projections for current, 30’s, 50’s and 90’s.</a:t>
            </a:r>
          </a:p>
          <a:p>
            <a:endParaRPr lang="en-CA" sz="2200" dirty="0"/>
          </a:p>
          <a:p>
            <a:pPr algn="ctr"/>
            <a:r>
              <a:rPr lang="en-CA" sz="2200" dirty="0"/>
              <a:t>**Targeted Management for Isolated Areas of Concern**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2200" dirty="0"/>
          </a:p>
          <a:p>
            <a:endParaRPr lang="en-CA" sz="1000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en-CA" sz="1600" dirty="0"/>
          </a:p>
          <a:p>
            <a:pPr marL="742950" lvl="1" indent="-285750">
              <a:buFont typeface="Courier New" panose="02070309020205020404" pitchFamily="49" charset="0"/>
              <a:buChar char="o"/>
            </a:pPr>
            <a:endParaRPr lang="en-CA" sz="1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CA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CA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F4B84C-E8EA-466C-9DE2-7C8BB54DE380}"/>
              </a:ext>
            </a:extLst>
          </p:cNvPr>
          <p:cNvSpPr txBox="1"/>
          <p:nvPr/>
        </p:nvSpPr>
        <p:spPr>
          <a:xfrm>
            <a:off x="6389522" y="6445188"/>
            <a:ext cx="46826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b="1" dirty="0"/>
              <a:t>Yellow Floating Heart Current (1971 - 2000) High Risk Areas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1FCD02-787E-44FD-8D14-1194EA7E75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5457" y="1305963"/>
            <a:ext cx="6853271" cy="4652680"/>
          </a:xfrm>
          <a:prstGeom prst="rect">
            <a:avLst/>
          </a:prstGeom>
        </p:spPr>
      </p:pic>
      <p:pic>
        <p:nvPicPr>
          <p:cNvPr id="5" name="Picture 4" descr="Example of BC Mark">
            <a:extLst>
              <a:ext uri="{FF2B5EF4-FFF2-40B4-BE49-F238E27FC236}">
                <a16:creationId xmlns:a16="http://schemas.microsoft.com/office/drawing/2014/main" id="{3462DCEC-FC4F-05AD-BE5B-D41FEFA02E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89" t="41047" r="6064"/>
          <a:stretch/>
        </p:blipFill>
        <p:spPr bwMode="auto">
          <a:xfrm>
            <a:off x="9699171" y="133581"/>
            <a:ext cx="2307772" cy="769935"/>
          </a:xfrm>
          <a:prstGeom prst="rect">
            <a:avLst/>
          </a:prstGeom>
          <a:solidFill>
            <a:schemeClr val="bg1">
              <a:alpha val="20000"/>
            </a:schemeClr>
          </a:solidFill>
          <a:effectLst>
            <a:softEdge rad="1270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8B3245-BFAA-6A99-25BA-ADAD1DC285C2}"/>
              </a:ext>
            </a:extLst>
          </p:cNvPr>
          <p:cNvSpPr txBox="1"/>
          <p:nvPr/>
        </p:nvSpPr>
        <p:spPr>
          <a:xfrm>
            <a:off x="642047" y="69809"/>
            <a:ext cx="771818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800" b="1" i="1" cap="small" dirty="0">
                <a:solidFill>
                  <a:srgbClr val="003062"/>
                </a:solidFill>
                <a:latin typeface="Calibri" panose="020F0502020204030204" pitchFamily="34" charset="0"/>
              </a:rPr>
              <a:t>Invasive Species</a:t>
            </a:r>
          </a:p>
          <a:p>
            <a:r>
              <a:rPr lang="en-CA" sz="3600" b="1" i="1" cap="small" dirty="0">
                <a:solidFill>
                  <a:srgbClr val="003062"/>
                </a:solidFill>
                <a:latin typeface="Calibri" panose="020F0502020204030204" pitchFamily="34" charset="0"/>
              </a:rPr>
              <a:t>Tier 1: Climate </a:t>
            </a:r>
            <a:r>
              <a:rPr lang="en-CA" sz="3600" b="1" i="1" cap="small" dirty="0">
                <a:solidFill>
                  <a:srgbClr val="003062"/>
                </a:solidFill>
                <a:latin typeface="Calibri" panose="020F0502020204030204" pitchFamily="34" charset="0"/>
                <a:ea typeface="+mj-ea"/>
                <a:cs typeface="+mj-cs"/>
              </a:rPr>
              <a:t>Modeling</a:t>
            </a:r>
            <a:r>
              <a:rPr lang="en-CA" sz="3600" b="1" i="1" cap="small" dirty="0">
                <a:solidFill>
                  <a:srgbClr val="003062"/>
                </a:solidFill>
                <a:latin typeface="Calibri" panose="020F0502020204030204" pitchFamily="34" charset="0"/>
              </a:rPr>
              <a:t> Process</a:t>
            </a:r>
          </a:p>
        </p:txBody>
      </p:sp>
    </p:spTree>
    <p:extLst>
      <p:ext uri="{BB962C8B-B14F-4D97-AF65-F5344CB8AC3E}">
        <p14:creationId xmlns:p14="http://schemas.microsoft.com/office/powerpoint/2010/main" val="2111928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Example of BC Mark">
            <a:extLst>
              <a:ext uri="{FF2B5EF4-FFF2-40B4-BE49-F238E27FC236}">
                <a16:creationId xmlns:a16="http://schemas.microsoft.com/office/drawing/2014/main" id="{8BB262B7-8709-2FD3-E361-752EFF735E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89" t="41047" r="6064"/>
          <a:stretch/>
        </p:blipFill>
        <p:spPr bwMode="auto">
          <a:xfrm>
            <a:off x="9699171" y="133581"/>
            <a:ext cx="2307772" cy="769935"/>
          </a:xfrm>
          <a:prstGeom prst="rect">
            <a:avLst/>
          </a:prstGeom>
          <a:solidFill>
            <a:schemeClr val="bg1">
              <a:alpha val="20000"/>
            </a:schemeClr>
          </a:solidFill>
          <a:effectLst>
            <a:softEdge rad="127000"/>
          </a:effectLst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52B711A0-7962-43E7-CE80-8890F2CC23F7}"/>
              </a:ext>
            </a:extLst>
          </p:cNvPr>
          <p:cNvSpPr txBox="1">
            <a:spLocks/>
          </p:cNvSpPr>
          <p:nvPr/>
        </p:nvSpPr>
        <p:spPr>
          <a:xfrm>
            <a:off x="838200" y="259476"/>
            <a:ext cx="10949172" cy="1080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BC Sans" pitchFamily="2" charset="0"/>
                <a:ea typeface="BC Sans" pitchFamily="2" charset="0"/>
                <a:cs typeface="+mj-cs"/>
              </a:defRPr>
            </a:lvl1pPr>
          </a:lstStyle>
          <a:p>
            <a:r>
              <a:rPr lang="en-US" sz="2800" i="1" cap="small" dirty="0">
                <a:solidFill>
                  <a:srgbClr val="003062"/>
                </a:solidFill>
                <a:latin typeface="Calibri" panose="020F0502020204030204" pitchFamily="34" charset="0"/>
                <a:ea typeface="+mj-ea"/>
              </a:rPr>
              <a:t>Invasive Species </a:t>
            </a:r>
            <a:br>
              <a:rPr lang="en-US" sz="3600" i="1" cap="small" dirty="0">
                <a:solidFill>
                  <a:srgbClr val="003062"/>
                </a:solidFill>
                <a:latin typeface="Calibri" panose="020F0502020204030204" pitchFamily="34" charset="0"/>
                <a:ea typeface="+mj-ea"/>
              </a:rPr>
            </a:br>
            <a:r>
              <a:rPr lang="en-US" sz="3600" i="1" cap="small" dirty="0">
                <a:solidFill>
                  <a:srgbClr val="003062"/>
                </a:solidFill>
                <a:latin typeface="Calibri" panose="020F0502020204030204" pitchFamily="34" charset="0"/>
                <a:ea typeface="+mj-ea"/>
              </a:rPr>
              <a:t>Current &amp; Predictive Climate Range Modeling</a:t>
            </a:r>
            <a:endParaRPr lang="en-CA" sz="3600" i="1" cap="small" dirty="0">
              <a:solidFill>
                <a:srgbClr val="003062"/>
              </a:solidFill>
              <a:latin typeface="Calibri" panose="020F0502020204030204" pitchFamily="34" charset="0"/>
              <a:ea typeface="+mj-ea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A374A9E-E97D-FFEE-05F2-9F37DF764307}"/>
              </a:ext>
            </a:extLst>
          </p:cNvPr>
          <p:cNvGrpSpPr/>
          <p:nvPr/>
        </p:nvGrpSpPr>
        <p:grpSpPr>
          <a:xfrm>
            <a:off x="1883228" y="1300163"/>
            <a:ext cx="8425543" cy="5447198"/>
            <a:chOff x="1883228" y="1300163"/>
            <a:chExt cx="8425543" cy="544719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E922E56-560A-C8B9-E7D6-AEF23342B6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5000" t="15176" r="15893" b="5397"/>
            <a:stretch/>
          </p:blipFill>
          <p:spPr>
            <a:xfrm>
              <a:off x="1883228" y="1300163"/>
              <a:ext cx="8425543" cy="5447198"/>
            </a:xfrm>
            <a:prstGeom prst="rect">
              <a:avLst/>
            </a:prstGeom>
            <a:ln w="25400" cap="sq">
              <a:solidFill>
                <a:srgbClr val="000099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91722D0-902D-A1A2-B790-16B94FD8761E}"/>
                </a:ext>
              </a:extLst>
            </p:cNvPr>
            <p:cNvGrpSpPr/>
            <p:nvPr/>
          </p:nvGrpSpPr>
          <p:grpSpPr>
            <a:xfrm>
              <a:off x="1960908" y="3361494"/>
              <a:ext cx="4414052" cy="3318441"/>
              <a:chOff x="1960908" y="3361494"/>
              <a:chExt cx="4414052" cy="3318441"/>
            </a:xfrm>
          </p:grpSpPr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DDE80B0-9908-9ECE-5CBF-6218E2C0E11E}"/>
                  </a:ext>
                </a:extLst>
              </p:cNvPr>
              <p:cNvSpPr txBox="1"/>
              <p:nvPr/>
            </p:nvSpPr>
            <p:spPr>
              <a:xfrm>
                <a:off x="1960908" y="6029844"/>
                <a:ext cx="1197429" cy="6463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dirty="0"/>
                  <a:t>50 Year Projection</a:t>
                </a:r>
                <a:endParaRPr lang="en-US" dirty="0"/>
              </a:p>
            </p:txBody>
          </p:sp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967FF28-5D2D-B5C1-E3E3-620F767C1A4A}"/>
                  </a:ext>
                </a:extLst>
              </p:cNvPr>
              <p:cNvSpPr txBox="1"/>
              <p:nvPr/>
            </p:nvSpPr>
            <p:spPr>
              <a:xfrm>
                <a:off x="1960908" y="3638493"/>
                <a:ext cx="1113305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dirty="0"/>
                  <a:t>Current</a:t>
                </a:r>
                <a:endParaRPr lang="en-US" dirty="0"/>
              </a:p>
            </p:txBody>
          </p: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4E585A6-A37C-8C1F-8225-EAE4412E83F3}"/>
                  </a:ext>
                </a:extLst>
              </p:cNvPr>
              <p:cNvSpPr txBox="1"/>
              <p:nvPr/>
            </p:nvSpPr>
            <p:spPr>
              <a:xfrm>
                <a:off x="5177531" y="3361494"/>
                <a:ext cx="1197429" cy="6463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dirty="0"/>
                  <a:t>30 Year Projection</a:t>
                </a:r>
                <a:endParaRPr lang="en-US" dirty="0"/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539F6FB-AE8C-C0C8-AB41-D99B0BFF1FD9}"/>
                  </a:ext>
                </a:extLst>
              </p:cNvPr>
              <p:cNvSpPr txBox="1"/>
              <p:nvPr/>
            </p:nvSpPr>
            <p:spPr>
              <a:xfrm>
                <a:off x="5177531" y="6033604"/>
                <a:ext cx="1197429" cy="6463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dirty="0"/>
                  <a:t>90 Year Projection</a:t>
                </a:r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272350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F2455-880A-FCC1-B56F-2B6DAC267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9476"/>
            <a:ext cx="10949172" cy="1080000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2800" i="1" cap="small" dirty="0">
                <a:solidFill>
                  <a:srgbClr val="003062"/>
                </a:solidFill>
                <a:latin typeface="Calibri" panose="020F0502020204030204" pitchFamily="34" charset="0"/>
                <a:ea typeface="+mj-ea"/>
              </a:rPr>
              <a:t>Invasive Species </a:t>
            </a:r>
            <a:br>
              <a:rPr lang="en-US" sz="3600" i="1" cap="small" dirty="0">
                <a:solidFill>
                  <a:srgbClr val="003062"/>
                </a:solidFill>
                <a:latin typeface="Calibri" panose="020F0502020204030204" pitchFamily="34" charset="0"/>
                <a:ea typeface="+mj-ea"/>
              </a:rPr>
            </a:br>
            <a:r>
              <a:rPr lang="en-US" sz="3600" i="1" cap="small" dirty="0">
                <a:solidFill>
                  <a:srgbClr val="003062"/>
                </a:solidFill>
                <a:latin typeface="Calibri" panose="020F0502020204030204" pitchFamily="34" charset="0"/>
                <a:ea typeface="+mj-ea"/>
              </a:rPr>
              <a:t>Current &amp; Predictive Climate Range Modeling</a:t>
            </a:r>
            <a:endParaRPr lang="en-CA" sz="3600" i="1" cap="small" dirty="0">
              <a:solidFill>
                <a:srgbClr val="003062"/>
              </a:solidFill>
              <a:latin typeface="Calibri" panose="020F0502020204030204" pitchFamily="34" charset="0"/>
              <a:ea typeface="+mj-ea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924C4-1610-B101-83D4-4E60DB33B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2950" y="1812746"/>
            <a:ext cx="6213021" cy="4461054"/>
          </a:xfrm>
        </p:spPr>
        <p:txBody>
          <a:bodyPr>
            <a:normAutofit fontScale="25000" lnSpcReduction="20000"/>
          </a:bodyPr>
          <a:lstStyle/>
          <a:p>
            <a:pPr marL="342900" lvl="0" indent="-342900">
              <a:lnSpc>
                <a:spcPct val="120000"/>
              </a:lnSpc>
              <a:buFont typeface="Symbol" panose="05050102010706020507" pitchFamily="18" charset="2"/>
              <a:buChar char=""/>
            </a:pPr>
            <a:r>
              <a:rPr lang="en-US" sz="9600" dirty="0">
                <a:solidFill>
                  <a:schemeClr val="tx1"/>
                </a:solidFill>
                <a:latin typeface="Calibri"/>
                <a:ea typeface="+mn-ea"/>
              </a:rPr>
              <a:t>26 species climate range models based on 10+ climate variables for current, 2011-2040, 2041-2070, and 2071-2100</a:t>
            </a:r>
          </a:p>
          <a:p>
            <a:pPr marL="342900" lvl="0" indent="-342900">
              <a:lnSpc>
                <a:spcPct val="120000"/>
              </a:lnSpc>
              <a:buFont typeface="Symbol" panose="05050102010706020507" pitchFamily="18" charset="2"/>
              <a:buChar char=""/>
            </a:pPr>
            <a:endParaRPr lang="en-US" sz="9600" dirty="0">
              <a:solidFill>
                <a:schemeClr val="tx1"/>
              </a:solidFill>
              <a:latin typeface="Calibri"/>
              <a:ea typeface="+mn-ea"/>
            </a:endParaRPr>
          </a:p>
          <a:p>
            <a:pPr marL="342900" lvl="0" indent="-342900">
              <a:lnSpc>
                <a:spcPct val="120000"/>
              </a:lnSpc>
              <a:buFont typeface="Symbol" panose="05050102010706020507" pitchFamily="18" charset="2"/>
              <a:buChar char=""/>
            </a:pPr>
            <a:r>
              <a:rPr lang="en-CA" sz="9600" dirty="0">
                <a:solidFill>
                  <a:schemeClr val="tx1"/>
                </a:solidFill>
                <a:latin typeface="Calibri"/>
                <a:ea typeface="+mn-ea"/>
              </a:rPr>
              <a:t>Raster based suitability analysis using climate variables &amp; future projections</a:t>
            </a:r>
          </a:p>
          <a:p>
            <a:pPr marL="342900" lvl="0" indent="-342900">
              <a:lnSpc>
                <a:spcPct val="120000"/>
              </a:lnSpc>
              <a:buFont typeface="Symbol" panose="05050102010706020507" pitchFamily="18" charset="2"/>
              <a:buChar char=""/>
            </a:pPr>
            <a:endParaRPr lang="en-CA" sz="9600" dirty="0">
              <a:solidFill>
                <a:schemeClr val="tx1"/>
              </a:solidFill>
              <a:latin typeface="Calibri"/>
              <a:ea typeface="+mn-ea"/>
            </a:endParaRPr>
          </a:p>
          <a:p>
            <a:pPr marL="342900" lvl="0" indent="-342900">
              <a:lnSpc>
                <a:spcPct val="120000"/>
              </a:lnSpc>
              <a:buFont typeface="Symbol" panose="05050102010706020507" pitchFamily="18" charset="2"/>
              <a:buChar char=""/>
            </a:pPr>
            <a:r>
              <a:rPr lang="en-US" sz="9600" dirty="0">
                <a:solidFill>
                  <a:schemeClr val="tx1"/>
                </a:solidFill>
                <a:latin typeface="Calibri"/>
                <a:ea typeface="+mn-ea"/>
              </a:rPr>
              <a:t>Current &amp; predicted range incorporated into all risk assessments and species prioritization decision making</a:t>
            </a:r>
            <a:endParaRPr lang="en-CA" sz="14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CA" sz="14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CA" sz="14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CA" sz="14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CA" sz="14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CA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CA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CA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buFont typeface="Symbol" panose="05050102010706020507" pitchFamily="18" charset="2"/>
              <a:buChar char=""/>
            </a:pPr>
            <a:endParaRPr lang="en-CA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en-CA" sz="3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>
              <a:buNone/>
            </a:pPr>
            <a:endParaRPr lang="en-US" sz="35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lvl="0" indent="0">
              <a:buNone/>
            </a:pPr>
            <a:endParaRPr lang="en-US" sz="35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endParaRPr lang="en-US" sz="18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endParaRPr lang="en-CA" dirty="0"/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F6EB962D-0FEB-FE54-886A-293A99FF29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5591262"/>
              </p:ext>
            </p:extLst>
          </p:nvPr>
        </p:nvGraphicFramePr>
        <p:xfrm>
          <a:off x="7136440" y="1301376"/>
          <a:ext cx="4966660" cy="54837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3428">
                  <a:extLst>
                    <a:ext uri="{9D8B030D-6E8A-4147-A177-3AD203B41FA5}">
                      <a16:colId xmlns:a16="http://schemas.microsoft.com/office/drawing/2014/main" val="3813164848"/>
                    </a:ext>
                  </a:extLst>
                </a:gridCol>
                <a:gridCol w="2603232">
                  <a:extLst>
                    <a:ext uri="{9D8B030D-6E8A-4147-A177-3AD203B41FA5}">
                      <a16:colId xmlns:a16="http://schemas.microsoft.com/office/drawing/2014/main" val="1279956257"/>
                    </a:ext>
                  </a:extLst>
                </a:gridCol>
              </a:tblGrid>
              <a:tr h="387317">
                <a:tc gridSpan="2">
                  <a:txBody>
                    <a:bodyPr/>
                    <a:lstStyle/>
                    <a:p>
                      <a:r>
                        <a:rPr lang="en-CA" dirty="0"/>
                        <a:t>COMPLETED TO DATE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5505169"/>
                  </a:ext>
                </a:extLst>
              </a:tr>
              <a:tr h="387317">
                <a:tc>
                  <a:txBody>
                    <a:bodyPr/>
                    <a:lstStyle/>
                    <a:p>
                      <a:r>
                        <a:rPr lang="en-CA" dirty="0"/>
                        <a:t>Invasive Plants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Invasive Animals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060315"/>
                  </a:ext>
                </a:extLst>
              </a:tr>
              <a:tr h="274350">
                <a:tc>
                  <a:txBody>
                    <a:bodyPr/>
                    <a:lstStyle/>
                    <a:p>
                      <a:r>
                        <a:rPr lang="en-CA" sz="1300" dirty="0"/>
                        <a:t>Black Henbane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300" dirty="0"/>
                        <a:t>Eastern Newt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3488228"/>
                  </a:ext>
                </a:extLst>
              </a:tr>
              <a:tr h="274350">
                <a:tc>
                  <a:txBody>
                    <a:bodyPr/>
                    <a:lstStyle/>
                    <a:p>
                      <a:r>
                        <a:rPr lang="en-CA" sz="1300" dirty="0"/>
                        <a:t>Cheatgrass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300" dirty="0"/>
                        <a:t>Feral Pig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3518325"/>
                  </a:ext>
                </a:extLst>
              </a:tr>
              <a:tr h="274350">
                <a:tc>
                  <a:txBody>
                    <a:bodyPr/>
                    <a:lstStyle/>
                    <a:p>
                      <a:r>
                        <a:rPr lang="en-CA" sz="1300" dirty="0"/>
                        <a:t>Common Tansy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300" dirty="0"/>
                        <a:t>Nutria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6148031"/>
                  </a:ext>
                </a:extLst>
              </a:tr>
              <a:tr h="274350">
                <a:tc>
                  <a:txBody>
                    <a:bodyPr/>
                    <a:lstStyle/>
                    <a:p>
                      <a:r>
                        <a:rPr lang="en-CA" sz="1300" dirty="0" err="1"/>
                        <a:t>Eggleaf</a:t>
                      </a:r>
                      <a:r>
                        <a:rPr lang="en-CA" sz="1300" dirty="0"/>
                        <a:t> Spurge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300" dirty="0"/>
                        <a:t>Oriental weather loach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3499602"/>
                  </a:ext>
                </a:extLst>
              </a:tr>
              <a:tr h="2743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300" dirty="0"/>
                        <a:t>European Common Reed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300" dirty="0"/>
                        <a:t>Quagga Mussels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1988600"/>
                  </a:ext>
                </a:extLst>
              </a:tr>
              <a:tr h="274350">
                <a:tc>
                  <a:txBody>
                    <a:bodyPr/>
                    <a:lstStyle/>
                    <a:p>
                      <a:r>
                        <a:rPr lang="en-CA" sz="1300" dirty="0"/>
                        <a:t>Flowering Rush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300" dirty="0"/>
                        <a:t>Rosy Red Minnow/Fathead minnow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656478"/>
                  </a:ext>
                </a:extLst>
              </a:tr>
              <a:tr h="274350">
                <a:tc>
                  <a:txBody>
                    <a:bodyPr/>
                    <a:lstStyle/>
                    <a:p>
                      <a:r>
                        <a:rPr lang="en-CA" sz="1300" dirty="0"/>
                        <a:t>Garlic Mustard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300" dirty="0"/>
                        <a:t>Zebra Mussels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1762486"/>
                  </a:ext>
                </a:extLst>
              </a:tr>
              <a:tr h="274350">
                <a:tc>
                  <a:txBody>
                    <a:bodyPr/>
                    <a:lstStyle/>
                    <a:p>
                      <a:r>
                        <a:rPr lang="en-CA" sz="1300" dirty="0"/>
                        <a:t>Giant Hogweed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602721"/>
                  </a:ext>
                </a:extLst>
              </a:tr>
              <a:tr h="274350">
                <a:tc>
                  <a:txBody>
                    <a:bodyPr/>
                    <a:lstStyle/>
                    <a:p>
                      <a:r>
                        <a:rPr lang="en-CA" sz="1300" dirty="0"/>
                        <a:t>Marsh Plume Thistle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Invasive Insects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7992384"/>
                  </a:ext>
                </a:extLst>
              </a:tr>
              <a:tr h="274350">
                <a:tc>
                  <a:txBody>
                    <a:bodyPr/>
                    <a:lstStyle/>
                    <a:p>
                      <a:r>
                        <a:rPr lang="en-CA" sz="1300" dirty="0"/>
                        <a:t>Perennial </a:t>
                      </a:r>
                      <a:r>
                        <a:rPr lang="en-CA" sz="1300" dirty="0" err="1"/>
                        <a:t>Pepperweed</a:t>
                      </a:r>
                      <a:endParaRPr lang="en-CA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300" dirty="0"/>
                        <a:t>Japanese Beetle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7110069"/>
                  </a:ext>
                </a:extLst>
              </a:tr>
              <a:tr h="274350">
                <a:tc>
                  <a:txBody>
                    <a:bodyPr/>
                    <a:lstStyle/>
                    <a:p>
                      <a:r>
                        <a:rPr lang="en-CA" sz="1300" dirty="0"/>
                        <a:t>Poison Hemlock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300" dirty="0"/>
                        <a:t>Spongy Moth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7367558"/>
                  </a:ext>
                </a:extLst>
              </a:tr>
              <a:tr h="274350">
                <a:tc>
                  <a:txBody>
                    <a:bodyPr/>
                    <a:lstStyle/>
                    <a:p>
                      <a:r>
                        <a:rPr lang="en-CA" sz="1300" dirty="0"/>
                        <a:t>Shiny Geranium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300" dirty="0"/>
                        <a:t>Spotted Lantern Fly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4759284"/>
                  </a:ext>
                </a:extLst>
              </a:tr>
              <a:tr h="274350">
                <a:tc>
                  <a:txBody>
                    <a:bodyPr/>
                    <a:lstStyle/>
                    <a:p>
                      <a:r>
                        <a:rPr lang="en-CA" sz="1300" dirty="0"/>
                        <a:t>Spurge Flax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4342780"/>
                  </a:ext>
                </a:extLst>
              </a:tr>
              <a:tr h="274350">
                <a:tc>
                  <a:txBody>
                    <a:bodyPr/>
                    <a:lstStyle/>
                    <a:p>
                      <a:r>
                        <a:rPr lang="en-CA" sz="1300" dirty="0"/>
                        <a:t>Water Hyacinth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1522508"/>
                  </a:ext>
                </a:extLst>
              </a:tr>
              <a:tr h="274350">
                <a:tc>
                  <a:txBody>
                    <a:bodyPr/>
                    <a:lstStyle/>
                    <a:p>
                      <a:r>
                        <a:rPr lang="en-CA" sz="1300" dirty="0"/>
                        <a:t>Wild Chervil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4840927"/>
                  </a:ext>
                </a:extLst>
              </a:tr>
              <a:tr h="2743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300" dirty="0"/>
                        <a:t>Yellow Floating Heart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03481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20624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E191DA6-93F1-8FA1-6C8C-16772F5C0FFF}"/>
              </a:ext>
            </a:extLst>
          </p:cNvPr>
          <p:cNvSpPr/>
          <p:nvPr/>
        </p:nvSpPr>
        <p:spPr>
          <a:xfrm>
            <a:off x="0" y="-12702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DC4504-98C9-C62F-240F-BDAC869DA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2EED73D-08E4-C6F1-C135-583A795ED24D}"/>
              </a:ext>
            </a:extLst>
          </p:cNvPr>
          <p:cNvGrpSpPr/>
          <p:nvPr/>
        </p:nvGrpSpPr>
        <p:grpSpPr>
          <a:xfrm>
            <a:off x="0" y="-1"/>
            <a:ext cx="12193104" cy="6858000"/>
            <a:chOff x="0" y="-1"/>
            <a:chExt cx="12193104" cy="685800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CD7BF7F1-BEDC-9960-FD47-DEA8DBCDDB40}"/>
                </a:ext>
              </a:extLst>
            </p:cNvPr>
            <p:cNvGrpSpPr/>
            <p:nvPr/>
          </p:nvGrpSpPr>
          <p:grpSpPr>
            <a:xfrm>
              <a:off x="0" y="-1"/>
              <a:ext cx="10688444" cy="6858000"/>
              <a:chOff x="0" y="-1"/>
              <a:chExt cx="10688444" cy="6858000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BAE13699-7F03-E733-5D22-3F2B8B5563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-1"/>
                <a:ext cx="10688444" cy="6858000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F48CE93-DEDF-A4F2-9A7F-00DB39010E4F}"/>
                  </a:ext>
                </a:extLst>
              </p:cNvPr>
              <p:cNvSpPr txBox="1"/>
              <p:nvPr/>
            </p:nvSpPr>
            <p:spPr>
              <a:xfrm>
                <a:off x="152400" y="6114224"/>
                <a:ext cx="1197429" cy="6463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dirty="0"/>
                  <a:t>50 Year Projection</a:t>
                </a:r>
                <a:endParaRPr lang="en-US" dirty="0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68BF0C2-66EB-FDF1-9112-6F9E54EF35E1}"/>
                  </a:ext>
                </a:extLst>
              </p:cNvPr>
              <p:cNvSpPr txBox="1"/>
              <p:nvPr/>
            </p:nvSpPr>
            <p:spPr>
              <a:xfrm>
                <a:off x="152400" y="3037573"/>
                <a:ext cx="1113305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dirty="0"/>
                  <a:t>Current</a:t>
                </a:r>
                <a:endParaRPr lang="en-US" dirty="0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5139145-C43E-575E-441A-F1EE39753C68}"/>
                  </a:ext>
                </a:extLst>
              </p:cNvPr>
              <p:cNvSpPr txBox="1"/>
              <p:nvPr/>
            </p:nvSpPr>
            <p:spPr>
              <a:xfrm>
                <a:off x="4180931" y="2760574"/>
                <a:ext cx="1197429" cy="6463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dirty="0"/>
                  <a:t>30 Year Projection</a:t>
                </a:r>
                <a:endParaRPr lang="en-US" dirty="0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C7DE091-8BE8-7879-8EC2-EF287A4D2FEE}"/>
                  </a:ext>
                </a:extLst>
              </p:cNvPr>
              <p:cNvSpPr txBox="1"/>
              <p:nvPr/>
            </p:nvSpPr>
            <p:spPr>
              <a:xfrm>
                <a:off x="4180930" y="6117768"/>
                <a:ext cx="1197429" cy="6463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dirty="0"/>
                  <a:t>90 Year Projection</a:t>
                </a:r>
                <a:endParaRPr lang="en-US" dirty="0"/>
              </a:p>
            </p:txBody>
          </p:sp>
        </p:grpSp>
        <p:sp>
          <p:nvSpPr>
            <p:cNvPr id="19" name="Title 1">
              <a:extLst>
                <a:ext uri="{FF2B5EF4-FFF2-40B4-BE49-F238E27FC236}">
                  <a16:creationId xmlns:a16="http://schemas.microsoft.com/office/drawing/2014/main" id="{F23CC080-1750-92ED-91A2-F88B757E1405}"/>
                </a:ext>
              </a:extLst>
            </p:cNvPr>
            <p:cNvSpPr txBox="1">
              <a:spLocks/>
            </p:cNvSpPr>
            <p:nvPr/>
          </p:nvSpPr>
          <p:spPr>
            <a:xfrm>
              <a:off x="10580686" y="623843"/>
              <a:ext cx="1598027" cy="1080000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chemeClr val="tx1"/>
                  </a:solidFill>
                  <a:latin typeface="BC Sans" pitchFamily="2" charset="0"/>
                  <a:ea typeface="BC Sans" pitchFamily="2" charset="0"/>
                  <a:cs typeface="+mj-cs"/>
                </a:defRPr>
              </a:lvl1pPr>
            </a:lstStyle>
            <a:p>
              <a:pPr algn="ctr"/>
              <a:r>
                <a:rPr lang="en-US" sz="3000" i="1" cap="small" dirty="0">
                  <a:solidFill>
                    <a:srgbClr val="003062"/>
                  </a:solidFill>
                  <a:latin typeface="Calibri" panose="020F0502020204030204" pitchFamily="34" charset="0"/>
                  <a:ea typeface="+mj-ea"/>
                </a:rPr>
                <a:t>Using </a:t>
              </a:r>
            </a:p>
            <a:p>
              <a:pPr algn="ctr"/>
              <a:r>
                <a:rPr lang="en-US" sz="3000" i="1" cap="small" dirty="0">
                  <a:solidFill>
                    <a:srgbClr val="003062"/>
                  </a:solidFill>
                  <a:latin typeface="Calibri" panose="020F0502020204030204" pitchFamily="34" charset="0"/>
                  <a:ea typeface="+mj-ea"/>
                </a:rPr>
                <a:t>the Models</a:t>
              </a:r>
              <a:endParaRPr lang="en-CA" sz="3000" i="1" cap="small" dirty="0">
                <a:solidFill>
                  <a:srgbClr val="003062"/>
                </a:solidFill>
                <a:latin typeface="Calibri" panose="020F0502020204030204" pitchFamily="34" charset="0"/>
                <a:ea typeface="+mj-ea"/>
              </a:endParaRPr>
            </a:p>
          </p:txBody>
        </p:sp>
        <p:pic>
          <p:nvPicPr>
            <p:cNvPr id="10" name="Picture 9" descr="A close-up of a yellow flower&#10;&#10;Description automatically generated">
              <a:extLst>
                <a:ext uri="{FF2B5EF4-FFF2-40B4-BE49-F238E27FC236}">
                  <a16:creationId xmlns:a16="http://schemas.microsoft.com/office/drawing/2014/main" id="{BFF6634D-AA1D-7CAA-16B0-09D201E144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566293" y="2497136"/>
              <a:ext cx="1626811" cy="18637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483982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Example of BC Mark">
            <a:extLst>
              <a:ext uri="{FF2B5EF4-FFF2-40B4-BE49-F238E27FC236}">
                <a16:creationId xmlns:a16="http://schemas.microsoft.com/office/drawing/2014/main" id="{A394CB65-72A1-6959-C608-C817425931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89" t="41047" r="6064"/>
          <a:stretch/>
        </p:blipFill>
        <p:spPr bwMode="auto">
          <a:xfrm>
            <a:off x="9699171" y="133581"/>
            <a:ext cx="2307772" cy="769935"/>
          </a:xfrm>
          <a:prstGeom prst="rect">
            <a:avLst/>
          </a:prstGeom>
          <a:solidFill>
            <a:schemeClr val="bg1">
              <a:alpha val="20000"/>
            </a:schemeClr>
          </a:solidFill>
          <a:effectLst>
            <a:softEdge rad="127000"/>
          </a:effec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D7C9249D-00C8-5075-5244-123C826F67C9}"/>
              </a:ext>
            </a:extLst>
          </p:cNvPr>
          <p:cNvSpPr txBox="1">
            <a:spLocks/>
          </p:cNvSpPr>
          <p:nvPr/>
        </p:nvSpPr>
        <p:spPr>
          <a:xfrm>
            <a:off x="838200" y="259476"/>
            <a:ext cx="10949172" cy="1080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BC Sans" pitchFamily="2" charset="0"/>
                <a:ea typeface="BC Sans" pitchFamily="2" charset="0"/>
                <a:cs typeface="+mj-cs"/>
              </a:defRPr>
            </a:lvl1pPr>
          </a:lstStyle>
          <a:p>
            <a:r>
              <a:rPr lang="en-US" sz="2800" i="1" cap="small" dirty="0">
                <a:solidFill>
                  <a:srgbClr val="003062"/>
                </a:solidFill>
                <a:latin typeface="Calibri" panose="020F0502020204030204" pitchFamily="34" charset="0"/>
                <a:ea typeface="+mj-ea"/>
              </a:rPr>
              <a:t>Invasive Species </a:t>
            </a:r>
            <a:br>
              <a:rPr lang="en-US" sz="3600" i="1" cap="small" dirty="0">
                <a:solidFill>
                  <a:srgbClr val="003062"/>
                </a:solidFill>
                <a:latin typeface="Calibri" panose="020F0502020204030204" pitchFamily="34" charset="0"/>
                <a:ea typeface="+mj-ea"/>
              </a:rPr>
            </a:br>
            <a:r>
              <a:rPr lang="en-US" sz="3600" i="1" cap="small" dirty="0">
                <a:solidFill>
                  <a:srgbClr val="003062"/>
                </a:solidFill>
                <a:latin typeface="Calibri" panose="020F0502020204030204" pitchFamily="34" charset="0"/>
                <a:ea typeface="+mj-ea"/>
              </a:rPr>
              <a:t>Tier 2: Current &amp; Predictive Habitat Modeling</a:t>
            </a:r>
            <a:endParaRPr lang="en-CA" sz="3600" i="1" cap="small" dirty="0">
              <a:solidFill>
                <a:srgbClr val="003062"/>
              </a:solidFill>
              <a:latin typeface="Calibri" panose="020F0502020204030204" pitchFamily="34" charset="0"/>
              <a:ea typeface="+mj-ea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8D8929-D49A-CDF8-37CD-53412EC75142}"/>
              </a:ext>
            </a:extLst>
          </p:cNvPr>
          <p:cNvSpPr txBox="1">
            <a:spLocks/>
          </p:cNvSpPr>
          <p:nvPr/>
        </p:nvSpPr>
        <p:spPr>
          <a:xfrm>
            <a:off x="914400" y="1812746"/>
            <a:ext cx="10363200" cy="1496511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BC Sans" pitchFamily="2" charset="0"/>
                <a:ea typeface="BC Sans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BC Sans" pitchFamily="2" charset="0"/>
                <a:ea typeface="BC Sans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BC Sans" pitchFamily="2" charset="0"/>
                <a:ea typeface="BC Sans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BC Sans" pitchFamily="2" charset="0"/>
                <a:ea typeface="BC Sans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BC Sans" pitchFamily="2" charset="0"/>
                <a:ea typeface="BC Sans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20000"/>
              </a:lnSpc>
              <a:buFont typeface="Symbol" panose="05050102010706020507" pitchFamily="18" charset="2"/>
              <a:buChar char=""/>
            </a:pPr>
            <a:r>
              <a:rPr lang="en-CA" sz="9600" dirty="0">
                <a:solidFill>
                  <a:schemeClr val="tx1"/>
                </a:solidFill>
                <a:latin typeface="Calibri"/>
                <a:ea typeface="+mn-ea"/>
              </a:rPr>
              <a:t>Habitat modeling will further increase species range map accuracy</a:t>
            </a:r>
          </a:p>
          <a:p>
            <a:pPr marL="914400" lvl="1" indent="-457200">
              <a:lnSpc>
                <a:spcPct val="120000"/>
              </a:lnSpc>
              <a:buFont typeface="+mj-lt"/>
              <a:buAutoNum type="arabicPeriod"/>
            </a:pPr>
            <a:r>
              <a:rPr lang="en-CA" sz="9600" dirty="0">
                <a:solidFill>
                  <a:schemeClr val="tx1"/>
                </a:solidFill>
                <a:latin typeface="Calibri"/>
                <a:ea typeface="+mn-ea"/>
              </a:rPr>
              <a:t>Climatic requirements</a:t>
            </a:r>
          </a:p>
          <a:p>
            <a:pPr marL="457200" lvl="1" indent="0">
              <a:lnSpc>
                <a:spcPct val="120000"/>
              </a:lnSpc>
              <a:buNone/>
            </a:pPr>
            <a:r>
              <a:rPr lang="en-CA" sz="9600" dirty="0">
                <a:solidFill>
                  <a:schemeClr val="tx1"/>
                </a:solidFill>
                <a:latin typeface="Calibri"/>
                <a:ea typeface="+mn-ea"/>
              </a:rPr>
              <a:t>		</a:t>
            </a:r>
            <a:r>
              <a:rPr lang="en-CA" sz="11200" b="1" dirty="0">
                <a:solidFill>
                  <a:schemeClr val="tx1"/>
                </a:solidFill>
                <a:latin typeface="Calibri"/>
                <a:ea typeface="+mn-ea"/>
              </a:rPr>
              <a:t>+</a:t>
            </a:r>
          </a:p>
          <a:p>
            <a:pPr marL="457200" lvl="1" indent="0">
              <a:lnSpc>
                <a:spcPct val="120000"/>
              </a:lnSpc>
              <a:buNone/>
            </a:pPr>
            <a:r>
              <a:rPr lang="en-CA" sz="9600" dirty="0">
                <a:solidFill>
                  <a:schemeClr val="tx1"/>
                </a:solidFill>
                <a:latin typeface="Calibri"/>
                <a:ea typeface="+mn-ea"/>
              </a:rPr>
              <a:t>2.    Growth limiting factors:</a:t>
            </a:r>
            <a:endParaRPr lang="en-US" sz="18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en-US" sz="18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endParaRPr lang="en-CA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ABCCF13-5387-01FA-7FB2-16BDF0234B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7359019"/>
              </p:ext>
            </p:extLst>
          </p:nvPr>
        </p:nvGraphicFramePr>
        <p:xfrm>
          <a:off x="2005229" y="3611484"/>
          <a:ext cx="4064000" cy="298704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4734091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CA" sz="2200" b="0" dirty="0"/>
                        <a:t>Terrestrial vs aquatic</a:t>
                      </a:r>
                      <a:endParaRPr lang="en-US" sz="2200" b="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6861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CA" sz="2200" dirty="0"/>
                        <a:t>Water depth, temp. pH, salinity</a:t>
                      </a:r>
                      <a:endParaRPr lang="en-US" sz="2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44549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CA" sz="2200" dirty="0"/>
                        <a:t>Soil type, pH, nutrients</a:t>
                      </a:r>
                      <a:endParaRPr lang="en-US" sz="2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7068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CA" sz="2200" dirty="0"/>
                        <a:t>Canopy cover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70522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CA" sz="2200" b="0" dirty="0"/>
                        <a:t>Aspect</a:t>
                      </a:r>
                      <a:endParaRPr lang="en-US" sz="2200" b="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91158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CA" sz="2200" dirty="0"/>
                        <a:t>Latitude</a:t>
                      </a:r>
                      <a:endParaRPr lang="en-US" sz="2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8587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CA" sz="2200" dirty="0"/>
                        <a:t>Elevation</a:t>
                      </a:r>
                      <a:endParaRPr lang="en-US" sz="2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6475744"/>
                  </a:ext>
                </a:extLst>
              </a:tr>
            </a:tbl>
          </a:graphicData>
        </a:graphic>
      </p:graphicFrame>
      <p:grpSp>
        <p:nvGrpSpPr>
          <p:cNvPr id="14" name="Group 13">
            <a:extLst>
              <a:ext uri="{FF2B5EF4-FFF2-40B4-BE49-F238E27FC236}">
                <a16:creationId xmlns:a16="http://schemas.microsoft.com/office/drawing/2014/main" id="{8521172A-4087-CCDC-0B22-9DDB3B2BF150}"/>
              </a:ext>
            </a:extLst>
          </p:cNvPr>
          <p:cNvGrpSpPr/>
          <p:nvPr/>
        </p:nvGrpSpPr>
        <p:grpSpPr>
          <a:xfrm>
            <a:off x="6361338" y="2360946"/>
            <a:ext cx="5694157" cy="4352914"/>
            <a:chOff x="6312786" y="2303878"/>
            <a:chExt cx="5694157" cy="435291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A937CB9-0115-6849-EDEE-DABF430D9DA0}"/>
                </a:ext>
              </a:extLst>
            </p:cNvPr>
            <p:cNvGrpSpPr/>
            <p:nvPr/>
          </p:nvGrpSpPr>
          <p:grpSpPr>
            <a:xfrm>
              <a:off x="6312786" y="2303878"/>
              <a:ext cx="5694157" cy="4352914"/>
              <a:chOff x="6312786" y="2303878"/>
              <a:chExt cx="5694157" cy="4352914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E021FF06-CBE8-3C0E-C7DE-E81451866BE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786" t="38889" r="68750" b="25888"/>
              <a:stretch/>
            </p:blipFill>
            <p:spPr>
              <a:xfrm>
                <a:off x="6312786" y="2827766"/>
                <a:ext cx="5694157" cy="3829026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0286941-7C97-7F2E-2333-3CDFFFC92732}"/>
                  </a:ext>
                </a:extLst>
              </p:cNvPr>
              <p:cNvSpPr txBox="1"/>
              <p:nvPr/>
            </p:nvSpPr>
            <p:spPr>
              <a:xfrm>
                <a:off x="7044976" y="2303878"/>
                <a:ext cx="446815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sz="2000" b="1" dirty="0">
                    <a:solidFill>
                      <a:srgbClr val="3333CC"/>
                    </a:solidFill>
                    <a:latin typeface="Comic Sans MS" panose="030F0702030302020204" pitchFamily="66" charset="0"/>
                  </a:rPr>
                  <a:t>Right Management </a:t>
                </a:r>
                <a:r>
                  <a:rPr lang="en-CA" sz="2000" b="1" dirty="0">
                    <a:solidFill>
                      <a:srgbClr val="3333CC"/>
                    </a:solidFill>
                    <a:latin typeface="Comic Sans MS" panose="030F0702030302020204" pitchFamily="66" charset="0"/>
                    <a:sym typeface="Wingdings" panose="05000000000000000000" pitchFamily="2" charset="2"/>
                  </a:rPr>
                  <a:t> </a:t>
                </a:r>
                <a:r>
                  <a:rPr lang="en-CA" sz="2000" b="1" dirty="0">
                    <a:solidFill>
                      <a:srgbClr val="3333CC"/>
                    </a:solidFill>
                    <a:latin typeface="Comic Sans MS" panose="030F0702030302020204" pitchFamily="66" charset="0"/>
                  </a:rPr>
                  <a:t>Right Place</a:t>
                </a:r>
                <a:r>
                  <a:rPr lang="en-CA" b="1" dirty="0">
                    <a:solidFill>
                      <a:srgbClr val="3333CC"/>
                    </a:solidFill>
                    <a:latin typeface="Comic Sans MS" panose="030F0702030302020204" pitchFamily="66" charset="0"/>
                  </a:rPr>
                  <a:t>!</a:t>
                </a:r>
                <a:endParaRPr lang="en-US" b="1" dirty="0">
                  <a:solidFill>
                    <a:srgbClr val="3333CC"/>
                  </a:solidFill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2039952-CDC2-0B57-E28B-802281918A4C}"/>
                </a:ext>
              </a:extLst>
            </p:cNvPr>
            <p:cNvSpPr txBox="1"/>
            <p:nvPr/>
          </p:nvSpPr>
          <p:spPr>
            <a:xfrm>
              <a:off x="9889671" y="6168478"/>
              <a:ext cx="192677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CA" sz="1600" dirty="0">
                  <a:solidFill>
                    <a:schemeClr val="bg1"/>
                  </a:solidFill>
                </a:rPr>
                <a:t>Getty Images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4499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A872C00-30FA-4BA1-B8D1-DEC4C63BDB99}"/>
              </a:ext>
            </a:extLst>
          </p:cNvPr>
          <p:cNvSpPr txBox="1"/>
          <p:nvPr/>
        </p:nvSpPr>
        <p:spPr>
          <a:xfrm>
            <a:off x="1524000" y="6517639"/>
            <a:ext cx="91440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7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https://www2.gov.bc.ca/gov/content/environment/plants-animals-ecosystems/invasive-species/edrr</a:t>
            </a:r>
            <a:endParaRPr lang="en-CA" sz="1700" u="sng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 descr="Example of BC Mark">
            <a:extLst>
              <a:ext uri="{FF2B5EF4-FFF2-40B4-BE49-F238E27FC236}">
                <a16:creationId xmlns:a16="http://schemas.microsoft.com/office/drawing/2014/main" id="{A394CB65-72A1-6959-C608-C817425931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89" t="41047" r="6064"/>
          <a:stretch/>
        </p:blipFill>
        <p:spPr bwMode="auto">
          <a:xfrm>
            <a:off x="9699171" y="133581"/>
            <a:ext cx="2307772" cy="769935"/>
          </a:xfrm>
          <a:prstGeom prst="rect">
            <a:avLst/>
          </a:prstGeom>
          <a:solidFill>
            <a:schemeClr val="bg1">
              <a:alpha val="20000"/>
            </a:schemeClr>
          </a:solidFill>
          <a:effectLst>
            <a:softEdge rad="127000"/>
          </a:effec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D7C9249D-00C8-5075-5244-123C826F67C9}"/>
              </a:ext>
            </a:extLst>
          </p:cNvPr>
          <p:cNvSpPr txBox="1">
            <a:spLocks/>
          </p:cNvSpPr>
          <p:nvPr/>
        </p:nvSpPr>
        <p:spPr>
          <a:xfrm>
            <a:off x="801313" y="395712"/>
            <a:ext cx="10949172" cy="1080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BC Sans" pitchFamily="2" charset="0"/>
                <a:ea typeface="BC Sans" pitchFamily="2" charset="0"/>
                <a:cs typeface="+mj-cs"/>
              </a:defRPr>
            </a:lvl1pPr>
          </a:lstStyle>
          <a:p>
            <a:r>
              <a:rPr lang="en-US" sz="2800" i="1" cap="small" dirty="0">
                <a:solidFill>
                  <a:srgbClr val="003062"/>
                </a:solidFill>
                <a:latin typeface="Calibri" panose="020F0502020204030204" pitchFamily="34" charset="0"/>
                <a:ea typeface="+mj-ea"/>
              </a:rPr>
              <a:t>Invasive Species </a:t>
            </a:r>
            <a:br>
              <a:rPr lang="en-US" sz="3600" i="1" cap="small" dirty="0">
                <a:solidFill>
                  <a:srgbClr val="003062"/>
                </a:solidFill>
                <a:latin typeface="Calibri" panose="020F0502020204030204" pitchFamily="34" charset="0"/>
                <a:ea typeface="+mj-ea"/>
              </a:rPr>
            </a:br>
            <a:r>
              <a:rPr lang="en-US" sz="3600" i="1" cap="small" dirty="0">
                <a:solidFill>
                  <a:srgbClr val="003062"/>
                </a:solidFill>
                <a:latin typeface="Calibri" panose="020F0502020204030204" pitchFamily="34" charset="0"/>
                <a:ea typeface="+mj-ea"/>
              </a:rPr>
              <a:t>Tier 3: Site Type Modeling for Targeted Surveillance</a:t>
            </a:r>
            <a:endParaRPr lang="en-CA" sz="3600" i="1" cap="small" dirty="0">
              <a:solidFill>
                <a:srgbClr val="003062"/>
              </a:solidFill>
              <a:latin typeface="Calibri" panose="020F0502020204030204" pitchFamily="34" charset="0"/>
              <a:ea typeface="+mj-ea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21B3EFB-75A3-BED6-92E8-F46254A09FE5}"/>
              </a:ext>
            </a:extLst>
          </p:cNvPr>
          <p:cNvGrpSpPr/>
          <p:nvPr/>
        </p:nvGrpSpPr>
        <p:grpSpPr>
          <a:xfrm>
            <a:off x="778733" y="1814436"/>
            <a:ext cx="8995642" cy="4599085"/>
            <a:chOff x="1569972" y="1629015"/>
            <a:chExt cx="8995642" cy="4599085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8FC6985-C5C6-81F4-5D66-9702564DB90D}"/>
                </a:ext>
              </a:extLst>
            </p:cNvPr>
            <p:cNvGrpSpPr/>
            <p:nvPr/>
          </p:nvGrpSpPr>
          <p:grpSpPr>
            <a:xfrm>
              <a:off x="1569972" y="1629015"/>
              <a:ext cx="8995642" cy="4599085"/>
              <a:chOff x="16137" y="1998267"/>
              <a:chExt cx="8995642" cy="4599085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BCFC3A15-65B1-60CB-414C-BF003B502EE6}"/>
                  </a:ext>
                </a:extLst>
              </p:cNvPr>
              <p:cNvGrpSpPr/>
              <p:nvPr/>
            </p:nvGrpSpPr>
            <p:grpSpPr>
              <a:xfrm>
                <a:off x="16137" y="1998267"/>
                <a:ext cx="5137371" cy="4590083"/>
                <a:chOff x="16137" y="1998267"/>
                <a:chExt cx="5137371" cy="4590083"/>
              </a:xfrm>
            </p:grpSpPr>
            <p:pic>
              <p:nvPicPr>
                <p:cNvPr id="28" name="Picture 27">
                  <a:extLst>
                    <a:ext uri="{FF2B5EF4-FFF2-40B4-BE49-F238E27FC236}">
                      <a16:creationId xmlns:a16="http://schemas.microsoft.com/office/drawing/2014/main" id="{883A838A-50F2-3F91-116B-D6BC59B4AB9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l="15645" t="15998" r="58663" b="45269"/>
                <a:stretch/>
              </p:blipFill>
              <p:spPr>
                <a:xfrm>
                  <a:off x="102059" y="2304470"/>
                  <a:ext cx="5051449" cy="4283880"/>
                </a:xfrm>
                <a:prstGeom prst="rect">
                  <a:avLst/>
                </a:prstGeom>
                <a:ln w="25400" cap="sq">
                  <a:solidFill>
                    <a:srgbClr val="000099"/>
                  </a:solidFill>
                  <a:prstDash val="solid"/>
                  <a:miter lim="800000"/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p:spPr>
            </p:pic>
            <p:sp>
              <p:nvSpPr>
                <p:cNvPr id="2058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16137" y="1998267"/>
                  <a:ext cx="3415685" cy="369332"/>
                </a:xfrm>
                <a:prstGeom prst="rect">
                  <a:avLst/>
                </a:prstGeom>
                <a:solidFill>
                  <a:schemeClr val="bg1"/>
                </a:solidFill>
                <a:ln w="25400" cap="sq">
                  <a:solidFill>
                    <a:srgbClr val="000099"/>
                  </a:solidFill>
                  <a:prstDash val="solid"/>
                  <a:miter lim="800000"/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p:spPr>
              <p:txBody>
                <a:bodyPr wrap="square">
                  <a:spAutoFit/>
                </a:bodyPr>
                <a:lstStyle/>
                <a:p>
                  <a:r>
                    <a:rPr lang="en-CA" dirty="0">
                      <a:latin typeface="Calibri"/>
                    </a:rPr>
                    <a:t>Species-Specific Climate Modeling</a:t>
                  </a:r>
                  <a:endParaRPr lang="en-US" dirty="0">
                    <a:latin typeface="Calibri"/>
                  </a:endParaRPr>
                </a:p>
              </p:txBody>
            </p:sp>
          </p:grpSp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CF421B22-E960-986F-63E4-4E71FAA80AD6}"/>
                  </a:ext>
                </a:extLst>
              </p:cNvPr>
              <p:cNvGrpSpPr/>
              <p:nvPr/>
            </p:nvGrpSpPr>
            <p:grpSpPr>
              <a:xfrm>
                <a:off x="2627784" y="3195772"/>
                <a:ext cx="6383995" cy="3401580"/>
                <a:chOff x="2627784" y="3195772"/>
                <a:chExt cx="6383995" cy="3401580"/>
              </a:xfrm>
            </p:grpSpPr>
            <p:sp>
              <p:nvSpPr>
                <p:cNvPr id="26" name="Text Box 10">
                  <a:extLst>
                    <a:ext uri="{FF2B5EF4-FFF2-40B4-BE49-F238E27FC236}">
                      <a16:creationId xmlns:a16="http://schemas.microsoft.com/office/drawing/2014/main" id="{F350397C-A0E1-1728-FB37-F1F18DEA9EB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703173" y="3195772"/>
                  <a:ext cx="3308606" cy="369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r>
                    <a:rPr lang="en-CA" dirty="0">
                      <a:latin typeface="Calibri"/>
                    </a:rPr>
                    <a:t>High-Risk Site Type Modeling</a:t>
                  </a:r>
                  <a:endParaRPr lang="en-US" dirty="0">
                    <a:latin typeface="Calibri"/>
                  </a:endParaRPr>
                </a:p>
              </p:txBody>
            </p:sp>
            <p:grpSp>
              <p:nvGrpSpPr>
                <p:cNvPr id="25" name="Group 24">
                  <a:extLst>
                    <a:ext uri="{FF2B5EF4-FFF2-40B4-BE49-F238E27FC236}">
                      <a16:creationId xmlns:a16="http://schemas.microsoft.com/office/drawing/2014/main" id="{3C23848E-3F61-4EFF-2C65-48A4C8B491C8}"/>
                    </a:ext>
                  </a:extLst>
                </p:cNvPr>
                <p:cNvGrpSpPr/>
                <p:nvPr/>
              </p:nvGrpSpPr>
              <p:grpSpPr>
                <a:xfrm>
                  <a:off x="2627784" y="3645024"/>
                  <a:ext cx="6383995" cy="2952328"/>
                  <a:chOff x="2627784" y="3645024"/>
                  <a:chExt cx="6383995" cy="2952328"/>
                </a:xfrm>
              </p:grpSpPr>
              <p:grpSp>
                <p:nvGrpSpPr>
                  <p:cNvPr id="23" name="Group 22">
                    <a:extLst>
                      <a:ext uri="{FF2B5EF4-FFF2-40B4-BE49-F238E27FC236}">
                        <a16:creationId xmlns:a16="http://schemas.microsoft.com/office/drawing/2014/main" id="{F9EA19F8-4BB7-1813-0C08-EA6EC26EF08E}"/>
                      </a:ext>
                    </a:extLst>
                  </p:cNvPr>
                  <p:cNvGrpSpPr/>
                  <p:nvPr/>
                </p:nvGrpSpPr>
                <p:grpSpPr>
                  <a:xfrm>
                    <a:off x="3271928" y="3645024"/>
                    <a:ext cx="5739851" cy="2781802"/>
                    <a:chOff x="3271928" y="3645024"/>
                    <a:chExt cx="5739851" cy="2781802"/>
                  </a:xfrm>
                </p:grpSpPr>
                <p:grpSp>
                  <p:nvGrpSpPr>
                    <p:cNvPr id="17" name="Group 16">
                      <a:extLst>
                        <a:ext uri="{FF2B5EF4-FFF2-40B4-BE49-F238E27FC236}">
                          <a16:creationId xmlns:a16="http://schemas.microsoft.com/office/drawing/2014/main" id="{7A81079E-EB31-D421-1925-6BE338DD571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195355" y="3645024"/>
                      <a:ext cx="3816424" cy="2781802"/>
                      <a:chOff x="-432556" y="1556791"/>
                      <a:chExt cx="4680520" cy="3539337"/>
                    </a:xfrm>
                  </p:grpSpPr>
                  <p:pic>
                    <p:nvPicPr>
                      <p:cNvPr id="16" name="Picture 15">
                        <a:extLst>
                          <a:ext uri="{FF2B5EF4-FFF2-40B4-BE49-F238E27FC236}">
                            <a16:creationId xmlns:a16="http://schemas.microsoft.com/office/drawing/2014/main" id="{95DCCA53-18A2-1570-F750-DA673E20F54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8"/>
                      <a:srcRect l="34249" t="11760" r="14564" b="19429"/>
                      <a:stretch/>
                    </p:blipFill>
                    <p:spPr>
                      <a:xfrm>
                        <a:off x="-432556" y="1556791"/>
                        <a:ext cx="4680520" cy="3539337"/>
                      </a:xfrm>
                      <a:prstGeom prst="ellipse">
                        <a:avLst/>
                      </a:prstGeom>
                      <a:ln w="63500" cap="rnd">
                        <a:solidFill>
                          <a:srgbClr val="FF0000"/>
                        </a:solidFill>
                      </a:ln>
                      <a:effectLst>
                        <a:outerShdw blurRad="381000" dist="292100" dir="5400000" sx="-80000" sy="-18000" rotWithShape="0">
                          <a:srgbClr val="000000">
                            <a:alpha val="22000"/>
                          </a:srgbClr>
                        </a:outerShdw>
                      </a:effectLst>
                      <a:scene3d>
                        <a:camera prst="orthographicFront"/>
                        <a:lightRig rig="contrasting" dir="t">
                          <a:rot lat="0" lon="0" rev="3000000"/>
                        </a:lightRig>
                      </a:scene3d>
                      <a:sp3d contourW="7620">
                        <a:bevelT w="95250" h="31750"/>
                        <a:contourClr>
                          <a:srgbClr val="333333"/>
                        </a:contourClr>
                      </a:sp3d>
                    </p:spPr>
                  </p:pic>
                  <p:grpSp>
                    <p:nvGrpSpPr>
                      <p:cNvPr id="14" name="Group 13">
                        <a:extLst>
                          <a:ext uri="{FF2B5EF4-FFF2-40B4-BE49-F238E27FC236}">
                            <a16:creationId xmlns:a16="http://schemas.microsoft.com/office/drawing/2014/main" id="{F99D290E-154F-A4C4-F5E5-ED208E3CBAB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-432556" y="1562263"/>
                        <a:ext cx="4680520" cy="3528392"/>
                        <a:chOff x="3131840" y="1412776"/>
                        <a:chExt cx="4680520" cy="3528392"/>
                      </a:xfrm>
                    </p:grpSpPr>
                    <p:cxnSp>
                      <p:nvCxnSpPr>
                        <p:cNvPr id="9" name="Straight Connector 8">
                          <a:extLst>
                            <a:ext uri="{FF2B5EF4-FFF2-40B4-BE49-F238E27FC236}">
                              <a16:creationId xmlns:a16="http://schemas.microsoft.com/office/drawing/2014/main" id="{7DEC1A27-3FEF-6723-243A-997BD18580AA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 bwMode="auto">
                        <a:xfrm>
                          <a:off x="5472100" y="1412776"/>
                          <a:ext cx="0" cy="3528392"/>
                        </a:xfrm>
                        <a:prstGeom prst="line">
                          <a:avLst/>
                        </a:prstGeom>
                        <a:noFill/>
                        <a:ln w="5715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</p:cxnSp>
                    <p:cxnSp>
                      <p:nvCxnSpPr>
                        <p:cNvPr id="11" name="Straight Connector 10">
                          <a:extLst>
                            <a:ext uri="{FF2B5EF4-FFF2-40B4-BE49-F238E27FC236}">
                              <a16:creationId xmlns:a16="http://schemas.microsoft.com/office/drawing/2014/main" id="{DD63C156-44D9-A21D-393D-9720253D40AB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 bwMode="auto">
                        <a:xfrm flipH="1">
                          <a:off x="3131840" y="3140968"/>
                          <a:ext cx="4680520" cy="36004"/>
                        </a:xfrm>
                        <a:prstGeom prst="line">
                          <a:avLst/>
                        </a:prstGeom>
                        <a:noFill/>
                        <a:ln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</p:cxnSp>
                  </p:grpSp>
                </p:grpSp>
                <p:cxnSp>
                  <p:nvCxnSpPr>
                    <p:cNvPr id="21" name="Straight Connector 20">
                      <a:extLst>
                        <a:ext uri="{FF2B5EF4-FFF2-40B4-BE49-F238E27FC236}">
                          <a16:creationId xmlns:a16="http://schemas.microsoft.com/office/drawing/2014/main" id="{B88E0428-2708-09CC-E8CB-F1DEB7617C37}"/>
                        </a:ext>
                      </a:extLst>
                    </p:cNvPr>
                    <p:cNvCxnSpPr>
                      <a:cxnSpLocks/>
                      <a:stCxn id="16" idx="2"/>
                    </p:cNvCxnSpPr>
                    <p:nvPr/>
                  </p:nvCxnSpPr>
                  <p:spPr bwMode="auto">
                    <a:xfrm flipH="1">
                      <a:off x="3271928" y="5035925"/>
                      <a:ext cx="1923427" cy="1127770"/>
                    </a:xfrm>
                    <a:prstGeom prst="line">
                      <a:avLst/>
                    </a:prstGeom>
                    <a:noFill/>
                    <a:ln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</p:grpSp>
              <p:sp>
                <p:nvSpPr>
                  <p:cNvPr id="24" name="Oval 23">
                    <a:extLst>
                      <a:ext uri="{FF2B5EF4-FFF2-40B4-BE49-F238E27FC236}">
                        <a16:creationId xmlns:a16="http://schemas.microsoft.com/office/drawing/2014/main" id="{C7965DCE-8157-D587-EA66-DB6EC80D23E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627784" y="6059810"/>
                    <a:ext cx="720080" cy="537542"/>
                  </a:xfrm>
                  <a:prstGeom prst="ellipse">
                    <a:avLst/>
                  </a:prstGeom>
                  <a:noFill/>
                  <a:ln w="57150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342900" indent="-342900" algn="ctr"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en-US" sz="2400" b="1">
                      <a:solidFill>
                        <a:srgbClr val="003062"/>
                      </a:solidFill>
                      <a:latin typeface="Arial" charset="0"/>
                      <a:cs typeface="Arial" charset="0"/>
                    </a:endParaRPr>
                  </a:p>
                </p:txBody>
              </p:sp>
            </p:grpSp>
          </p:grp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A18F3D4-F90A-A8A7-BAA9-7130F6C4039A}"/>
                </a:ext>
              </a:extLst>
            </p:cNvPr>
            <p:cNvSpPr txBox="1"/>
            <p:nvPr/>
          </p:nvSpPr>
          <p:spPr>
            <a:xfrm>
              <a:off x="5246067" y="2062672"/>
              <a:ext cx="135067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Shiny geranium</a:t>
              </a:r>
              <a:endParaRPr lang="en-US" sz="11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C7AD1B8-04D3-7E6E-D1FB-EBDD9D13A981}"/>
              </a:ext>
            </a:extLst>
          </p:cNvPr>
          <p:cNvSpPr txBox="1">
            <a:spLocks/>
          </p:cNvSpPr>
          <p:nvPr/>
        </p:nvSpPr>
        <p:spPr>
          <a:xfrm>
            <a:off x="6275899" y="1465371"/>
            <a:ext cx="5511474" cy="124709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BC Sans" pitchFamily="2" charset="0"/>
                <a:ea typeface="BC Sans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BC Sans" pitchFamily="2" charset="0"/>
                <a:ea typeface="BC Sans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BC Sans" pitchFamily="2" charset="0"/>
                <a:ea typeface="BC Sans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BC Sans" pitchFamily="2" charset="0"/>
                <a:ea typeface="BC Sans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BC Sans" pitchFamily="2" charset="0"/>
                <a:ea typeface="BC Sans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CA" sz="3400" dirty="0">
                <a:solidFill>
                  <a:schemeClr val="tx1"/>
                </a:solidFill>
                <a:latin typeface="Calibri"/>
                <a:ea typeface="+mn-ea"/>
              </a:rPr>
              <a:t>Site type modeling makes priority setting easier</a:t>
            </a:r>
            <a:endParaRPr lang="en-US" sz="34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719971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6396F12-76C9-E423-2FE8-B57B6EB00A7D}"/>
              </a:ext>
            </a:extLst>
          </p:cNvPr>
          <p:cNvSpPr/>
          <p:nvPr/>
        </p:nvSpPr>
        <p:spPr>
          <a:xfrm>
            <a:off x="0" y="-12702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684D25-538D-99EF-F7FA-52208552D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7D11CC5-5115-655C-1243-CBD1AB9A57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483" y="12703"/>
            <a:ext cx="10601864" cy="6845298"/>
          </a:xfr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43213D4-AB10-4AE6-7A19-E89319DCAC3C}"/>
              </a:ext>
            </a:extLst>
          </p:cNvPr>
          <p:cNvGrpSpPr/>
          <p:nvPr/>
        </p:nvGrpSpPr>
        <p:grpSpPr>
          <a:xfrm>
            <a:off x="152400" y="2742121"/>
            <a:ext cx="5225959" cy="3991965"/>
            <a:chOff x="152400" y="2742121"/>
            <a:chExt cx="5225959" cy="399196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B652449-A536-249A-BAE9-07553DA79A28}"/>
                </a:ext>
              </a:extLst>
            </p:cNvPr>
            <p:cNvSpPr txBox="1"/>
            <p:nvPr/>
          </p:nvSpPr>
          <p:spPr>
            <a:xfrm>
              <a:off x="152400" y="6087755"/>
              <a:ext cx="1197429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CA" dirty="0"/>
                <a:t>50 Year Projection</a:t>
              </a:r>
              <a:endParaRPr lang="en-US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EE0FD5D-76AE-99A1-1FB4-B9F464FBF06C}"/>
                </a:ext>
              </a:extLst>
            </p:cNvPr>
            <p:cNvSpPr txBox="1"/>
            <p:nvPr/>
          </p:nvSpPr>
          <p:spPr>
            <a:xfrm>
              <a:off x="152400" y="3027146"/>
              <a:ext cx="1113305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CA" dirty="0"/>
                <a:t>Current</a:t>
              </a:r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AA57C2B-488F-381F-9F5C-0CA742896C98}"/>
                </a:ext>
              </a:extLst>
            </p:cNvPr>
            <p:cNvSpPr txBox="1"/>
            <p:nvPr/>
          </p:nvSpPr>
          <p:spPr>
            <a:xfrm>
              <a:off x="4180929" y="2742121"/>
              <a:ext cx="1197429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CA" dirty="0"/>
                <a:t>30 Year Projection</a:t>
              </a:r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3B605F2-FF5F-9EED-F0B4-972731A5FE4B}"/>
                </a:ext>
              </a:extLst>
            </p:cNvPr>
            <p:cNvSpPr txBox="1"/>
            <p:nvPr/>
          </p:nvSpPr>
          <p:spPr>
            <a:xfrm>
              <a:off x="4180930" y="6084123"/>
              <a:ext cx="1197429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CA" dirty="0"/>
                <a:t>90 Year Projection</a:t>
              </a:r>
              <a:endParaRPr lang="en-US" dirty="0"/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5D81664F-5744-5306-7A60-3B38A6C17E21}"/>
              </a:ext>
            </a:extLst>
          </p:cNvPr>
          <p:cNvSpPr txBox="1">
            <a:spLocks/>
          </p:cNvSpPr>
          <p:nvPr/>
        </p:nvSpPr>
        <p:spPr>
          <a:xfrm>
            <a:off x="10522375" y="230245"/>
            <a:ext cx="1643246" cy="1080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BC Sans" pitchFamily="2" charset="0"/>
                <a:ea typeface="BC Sans" pitchFamily="2" charset="0"/>
                <a:cs typeface="+mj-cs"/>
              </a:defRPr>
            </a:lvl1pPr>
          </a:lstStyle>
          <a:p>
            <a:pPr algn="ctr"/>
            <a:r>
              <a:rPr lang="en-US" sz="3000" i="1" cap="small" dirty="0">
                <a:solidFill>
                  <a:srgbClr val="003062"/>
                </a:solidFill>
                <a:latin typeface="Calibri" panose="020F0502020204030204" pitchFamily="34" charset="0"/>
                <a:ea typeface="+mj-ea"/>
              </a:rPr>
              <a:t>Using </a:t>
            </a:r>
          </a:p>
          <a:p>
            <a:pPr algn="ctr"/>
            <a:r>
              <a:rPr lang="en-US" sz="3000" i="1" cap="small" dirty="0">
                <a:solidFill>
                  <a:srgbClr val="003062"/>
                </a:solidFill>
                <a:latin typeface="Calibri" panose="020F0502020204030204" pitchFamily="34" charset="0"/>
                <a:ea typeface="+mj-ea"/>
              </a:rPr>
              <a:t>the Models</a:t>
            </a:r>
          </a:p>
          <a:p>
            <a:pPr algn="ctr"/>
            <a:endParaRPr lang="en-US" sz="2400" dirty="0">
              <a:latin typeface="Calibri"/>
              <a:ea typeface="+mn-ea"/>
              <a:cs typeface="+mn-cs"/>
            </a:endParaRPr>
          </a:p>
          <a:p>
            <a:pPr algn="ctr"/>
            <a:r>
              <a:rPr lang="en-US" sz="2200" b="0" dirty="0">
                <a:latin typeface="Calibri"/>
                <a:ea typeface="+mn-ea"/>
                <a:cs typeface="+mn-cs"/>
              </a:rPr>
              <a:t>*Species Occurrence Data</a:t>
            </a:r>
          </a:p>
          <a:p>
            <a:pPr algn="ctr"/>
            <a:endParaRPr lang="en-US" sz="2400" dirty="0">
              <a:latin typeface="Calibri"/>
              <a:ea typeface="+mn-ea"/>
              <a:cs typeface="+mn-cs"/>
            </a:endParaRPr>
          </a:p>
          <a:p>
            <a:pPr algn="ctr"/>
            <a:r>
              <a:rPr lang="en-US" sz="2200" b="0" dirty="0">
                <a:latin typeface="Calibri"/>
                <a:ea typeface="+mn-ea"/>
                <a:cs typeface="+mn-cs"/>
              </a:rPr>
              <a:t>*Identifying Opportunity</a:t>
            </a:r>
            <a:endParaRPr lang="en-CA" sz="2200" b="0" dirty="0"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 descr="A close-up of a yellow flower&#10;&#10;Description automatically generated">
            <a:extLst>
              <a:ext uri="{FF2B5EF4-FFF2-40B4-BE49-F238E27FC236}">
                <a16:creationId xmlns:a16="http://schemas.microsoft.com/office/drawing/2014/main" id="{EBB0590A-DF08-8B6F-6F00-22FDAEF665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2375" y="4224030"/>
            <a:ext cx="1626811" cy="186372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AD882D8-454C-0956-8F90-31867D274669}"/>
              </a:ext>
            </a:extLst>
          </p:cNvPr>
          <p:cNvSpPr txBox="1"/>
          <p:nvPr/>
        </p:nvSpPr>
        <p:spPr>
          <a:xfrm>
            <a:off x="10522375" y="6028266"/>
            <a:ext cx="16946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200" b="1" dirty="0"/>
              <a:t>Common tansy</a:t>
            </a:r>
          </a:p>
        </p:txBody>
      </p:sp>
    </p:spTree>
    <p:extLst>
      <p:ext uri="{BB962C8B-B14F-4D97-AF65-F5344CB8AC3E}">
        <p14:creationId xmlns:p14="http://schemas.microsoft.com/office/powerpoint/2010/main" val="34075940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B0E6A-E179-6ADD-35A9-29181E8D7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348" y="81712"/>
            <a:ext cx="9195245" cy="1080000"/>
          </a:xfrm>
        </p:spPr>
        <p:txBody>
          <a:bodyPr>
            <a:normAutofit/>
          </a:bodyPr>
          <a:lstStyle/>
          <a:p>
            <a:r>
              <a:rPr lang="en-CA" sz="3600" i="1" cap="small" dirty="0">
                <a:solidFill>
                  <a:srgbClr val="003062"/>
                </a:solidFill>
                <a:latin typeface="Calibri" panose="020F0502020204030204" pitchFamily="34" charset="0"/>
                <a:ea typeface="+mj-ea"/>
              </a:rPr>
              <a:t>Climate Change Adaptation &amp; Predictive Mapping </a:t>
            </a:r>
          </a:p>
        </p:txBody>
      </p:sp>
      <p:pic>
        <p:nvPicPr>
          <p:cNvPr id="17" name="Content Placeholder 16" descr="A close-up of a plant&#10;&#10;Description automatically generated">
            <a:extLst>
              <a:ext uri="{FF2B5EF4-FFF2-40B4-BE49-F238E27FC236}">
                <a16:creationId xmlns:a16="http://schemas.microsoft.com/office/drawing/2014/main" id="{A50F4FE7-A6EF-D4F1-3FBC-7BC4CD00A2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344244" y="4243141"/>
            <a:ext cx="2847756" cy="1993147"/>
          </a:xfrm>
          <a:ln>
            <a:solidFill>
              <a:schemeClr val="bg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3E64A83-8E9C-ABDD-0AD5-7E855D3891B2}"/>
              </a:ext>
            </a:extLst>
          </p:cNvPr>
          <p:cNvSpPr txBox="1"/>
          <p:nvPr/>
        </p:nvSpPr>
        <p:spPr>
          <a:xfrm>
            <a:off x="9731944" y="1193631"/>
            <a:ext cx="20997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200" b="1" dirty="0"/>
              <a:t>Cheatgrass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414CDEC-8387-3081-C91D-E189D8EADCE8}"/>
              </a:ext>
            </a:extLst>
          </p:cNvPr>
          <p:cNvGrpSpPr/>
          <p:nvPr/>
        </p:nvGrpSpPr>
        <p:grpSpPr>
          <a:xfrm>
            <a:off x="436310" y="1055914"/>
            <a:ext cx="8893743" cy="5756423"/>
            <a:chOff x="511470" y="1055914"/>
            <a:chExt cx="8893743" cy="575642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55D4483-2A28-A4BC-31C7-BCB238431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1470" y="1055914"/>
              <a:ext cx="8893743" cy="5756423"/>
            </a:xfrm>
            <a:prstGeom prst="rect">
              <a:avLst/>
            </a:prstGeom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A41F137D-A7BC-3EEC-B748-72CDC72FA437}"/>
                </a:ext>
              </a:extLst>
            </p:cNvPr>
            <p:cNvGrpSpPr/>
            <p:nvPr/>
          </p:nvGrpSpPr>
          <p:grpSpPr>
            <a:xfrm>
              <a:off x="665508" y="3237367"/>
              <a:ext cx="4560451" cy="3449309"/>
              <a:chOff x="665508" y="3237367"/>
              <a:chExt cx="4560451" cy="3449309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80A2E65-9A67-6A0B-3327-56DC32798183}"/>
                  </a:ext>
                </a:extLst>
              </p:cNvPr>
              <p:cNvSpPr txBox="1"/>
              <p:nvPr/>
            </p:nvSpPr>
            <p:spPr>
              <a:xfrm>
                <a:off x="665508" y="6033255"/>
                <a:ext cx="1197429" cy="6463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dirty="0"/>
                  <a:t>50 Year Projection</a:t>
                </a:r>
                <a:endParaRPr lang="en-US" dirty="0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888777A-B730-33DF-20E8-76C78D2E025A}"/>
                  </a:ext>
                </a:extLst>
              </p:cNvPr>
              <p:cNvSpPr txBox="1"/>
              <p:nvPr/>
            </p:nvSpPr>
            <p:spPr>
              <a:xfrm>
                <a:off x="665508" y="3514366"/>
                <a:ext cx="1113305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dirty="0"/>
                  <a:t>Current</a:t>
                </a:r>
                <a:endParaRPr lang="en-US" dirty="0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57E27BB-1FB4-EAE6-8516-8EF4AF9A1593}"/>
                  </a:ext>
                </a:extLst>
              </p:cNvPr>
              <p:cNvSpPr txBox="1"/>
              <p:nvPr/>
            </p:nvSpPr>
            <p:spPr>
              <a:xfrm>
                <a:off x="4028530" y="3237367"/>
                <a:ext cx="1197429" cy="6463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dirty="0"/>
                  <a:t>30 Year Projection</a:t>
                </a:r>
                <a:endParaRPr lang="en-US" dirty="0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C13B186-0855-0380-7996-8A59CC49BC51}"/>
                  </a:ext>
                </a:extLst>
              </p:cNvPr>
              <p:cNvSpPr txBox="1"/>
              <p:nvPr/>
            </p:nvSpPr>
            <p:spPr>
              <a:xfrm>
                <a:off x="4028529" y="6040345"/>
                <a:ext cx="1197429" cy="6463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dirty="0"/>
                  <a:t>90 Year Projection</a:t>
                </a:r>
                <a:endParaRPr lang="en-US" dirty="0"/>
              </a:p>
            </p:txBody>
          </p:sp>
        </p:grpSp>
      </p:grpSp>
      <p:pic>
        <p:nvPicPr>
          <p:cNvPr id="19" name="Picture 18" descr="Close-up of a wheat stalk&#10;&#10;Description automatically generated">
            <a:extLst>
              <a:ext uri="{FF2B5EF4-FFF2-40B4-BE49-F238E27FC236}">
                <a16:creationId xmlns:a16="http://schemas.microsoft.com/office/drawing/2014/main" id="{5EA3DE34-C2B1-DA9F-BF58-AB5057C70C6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360"/>
          <a:stretch/>
        </p:blipFill>
        <p:spPr>
          <a:xfrm>
            <a:off x="9330053" y="1799065"/>
            <a:ext cx="2847756" cy="2166257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0138566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B0E6A-E179-6ADD-35A9-29181E8D7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653" y="69688"/>
            <a:ext cx="9195245" cy="1080000"/>
          </a:xfrm>
        </p:spPr>
        <p:txBody>
          <a:bodyPr>
            <a:normAutofit fontScale="90000"/>
          </a:bodyPr>
          <a:lstStyle/>
          <a:p>
            <a:r>
              <a:rPr lang="en-CA" sz="4000" i="1" cap="small" dirty="0">
                <a:solidFill>
                  <a:srgbClr val="003062"/>
                </a:solidFill>
                <a:latin typeface="Calibri" panose="020F0502020204030204" pitchFamily="34" charset="0"/>
                <a:ea typeface="+mj-ea"/>
              </a:rPr>
              <a:t>Climate Change Adaptation &amp; Predictive Mapping </a:t>
            </a:r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370F13-379F-31E5-59AF-2DE0E449CC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107" y="1063195"/>
            <a:ext cx="8820150" cy="57251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E758719-7BAA-0035-9233-035F646E0F6F}"/>
              </a:ext>
            </a:extLst>
          </p:cNvPr>
          <p:cNvSpPr txBox="1"/>
          <p:nvPr/>
        </p:nvSpPr>
        <p:spPr>
          <a:xfrm>
            <a:off x="9658351" y="1135916"/>
            <a:ext cx="22193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200" b="1" dirty="0"/>
              <a:t>Garlic Mustard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CC76B7C-2048-B207-918D-1BA7B600D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8930084" y="2149344"/>
            <a:ext cx="3675857" cy="275689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7" name="Picture 6" descr="C:\Users\BNBROWN\AppData\Local\Microsoft\Windows\Temporary Internet Files\Content.Word\L_GM_flwrhead11_April27_11_4385.jpg">
            <a:extLst>
              <a:ext uri="{FF2B5EF4-FFF2-40B4-BE49-F238E27FC236}">
                <a16:creationId xmlns:a16="http://schemas.microsoft.com/office/drawing/2014/main" id="{3FD7DB4E-E3EB-26C2-40B6-E91C2B8AF6B0}"/>
              </a:ext>
            </a:extLst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93829" y="4550229"/>
            <a:ext cx="1544046" cy="2167315"/>
          </a:xfrm>
          <a:prstGeom prst="rect">
            <a:avLst/>
          </a:prstGeom>
          <a:ln w="9525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807257-CA2A-9B73-B397-F0979EC7E858}"/>
              </a:ext>
            </a:extLst>
          </p:cNvPr>
          <p:cNvSpPr txBox="1"/>
          <p:nvPr/>
        </p:nvSpPr>
        <p:spPr>
          <a:xfrm>
            <a:off x="590348" y="6033255"/>
            <a:ext cx="1197429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50 Year Projection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91D5A4-5776-71ED-6D61-F48F8221C11F}"/>
              </a:ext>
            </a:extLst>
          </p:cNvPr>
          <p:cNvSpPr txBox="1"/>
          <p:nvPr/>
        </p:nvSpPr>
        <p:spPr>
          <a:xfrm>
            <a:off x="590348" y="3514366"/>
            <a:ext cx="111330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Current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557DC9-CF8D-0E6A-198E-B0D1F2DB2937}"/>
              </a:ext>
            </a:extLst>
          </p:cNvPr>
          <p:cNvSpPr txBox="1"/>
          <p:nvPr/>
        </p:nvSpPr>
        <p:spPr>
          <a:xfrm>
            <a:off x="3953370" y="3237367"/>
            <a:ext cx="1197429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30 Year Projection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2C10F5-6BC1-9609-0A48-7BDE35357F48}"/>
              </a:ext>
            </a:extLst>
          </p:cNvPr>
          <p:cNvSpPr txBox="1"/>
          <p:nvPr/>
        </p:nvSpPr>
        <p:spPr>
          <a:xfrm>
            <a:off x="3953369" y="6040345"/>
            <a:ext cx="1197429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90 Year Projection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8342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DA7A4-011A-4742-2058-FFDFBF157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801" y="152400"/>
            <a:ext cx="9195245" cy="927599"/>
          </a:xfrm>
        </p:spPr>
        <p:txBody>
          <a:bodyPr>
            <a:normAutofit fontScale="90000"/>
          </a:bodyPr>
          <a:lstStyle/>
          <a:p>
            <a:r>
              <a:rPr lang="en-CA" sz="4000" i="1" cap="small" dirty="0">
                <a:solidFill>
                  <a:srgbClr val="003062"/>
                </a:solidFill>
                <a:latin typeface="Calibri" panose="020F0502020204030204" pitchFamily="34" charset="0"/>
                <a:ea typeface="+mj-ea"/>
              </a:rPr>
              <a:t>Climate Change Adaptation &amp; Predictive Mapping </a:t>
            </a:r>
            <a:endParaRPr lang="en-CA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7C79265-B94E-5D3D-9F90-AEB1A8E0E3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33629" y="1079999"/>
            <a:ext cx="8899525" cy="5741177"/>
          </a:xfrm>
        </p:spPr>
      </p:pic>
      <p:pic>
        <p:nvPicPr>
          <p:cNvPr id="1026" name="Picture 2" descr="water hyacinth - Wiktionary">
            <a:extLst>
              <a:ext uri="{FF2B5EF4-FFF2-40B4-BE49-F238E27FC236}">
                <a16:creationId xmlns:a16="http://schemas.microsoft.com/office/drawing/2014/main" id="{B844B218-A238-D80D-5942-0EACB125C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7068" y="3076449"/>
            <a:ext cx="2804932" cy="374472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04E7C7-B505-3A55-3AA6-EBCC141D10EF}"/>
              </a:ext>
            </a:extLst>
          </p:cNvPr>
          <p:cNvSpPr txBox="1"/>
          <p:nvPr/>
        </p:nvSpPr>
        <p:spPr>
          <a:xfrm>
            <a:off x="9387068" y="1455695"/>
            <a:ext cx="2804932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dirty="0"/>
              <a:t>*Aquatic plant</a:t>
            </a:r>
          </a:p>
          <a:p>
            <a:pPr algn="ctr"/>
            <a:endParaRPr lang="en-CA" sz="1500" dirty="0"/>
          </a:p>
          <a:p>
            <a:pPr algn="ctr"/>
            <a:r>
              <a:rPr lang="en-CA" sz="2000" dirty="0"/>
              <a:t>*Habitat modeling important = accurate range &amp; risk projection </a:t>
            </a:r>
            <a:endParaRPr 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7F3DFF-89BD-85C6-D93D-A406FC096F02}"/>
              </a:ext>
            </a:extLst>
          </p:cNvPr>
          <p:cNvSpPr txBox="1"/>
          <p:nvPr/>
        </p:nvSpPr>
        <p:spPr>
          <a:xfrm>
            <a:off x="9539045" y="881382"/>
            <a:ext cx="23916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200" b="1" dirty="0"/>
              <a:t>Water hyacinth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9C020A-26C8-2075-4C06-C0611F5B866A}"/>
              </a:ext>
            </a:extLst>
          </p:cNvPr>
          <p:cNvSpPr txBox="1"/>
          <p:nvPr/>
        </p:nvSpPr>
        <p:spPr>
          <a:xfrm>
            <a:off x="590348" y="6033255"/>
            <a:ext cx="1197429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50 Year Projection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0EB7E8-E7AD-81E9-D94E-8A4F4E98C0BE}"/>
              </a:ext>
            </a:extLst>
          </p:cNvPr>
          <p:cNvSpPr txBox="1"/>
          <p:nvPr/>
        </p:nvSpPr>
        <p:spPr>
          <a:xfrm>
            <a:off x="590348" y="3514366"/>
            <a:ext cx="111330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Current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73A387-A2F5-62F1-4646-CB6531D4A918}"/>
              </a:ext>
            </a:extLst>
          </p:cNvPr>
          <p:cNvSpPr txBox="1"/>
          <p:nvPr/>
        </p:nvSpPr>
        <p:spPr>
          <a:xfrm>
            <a:off x="3953368" y="3237367"/>
            <a:ext cx="1197429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30 Year Projection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18F9F4-35EA-9DE6-5F24-B2160EF479CF}"/>
              </a:ext>
            </a:extLst>
          </p:cNvPr>
          <p:cNvSpPr txBox="1"/>
          <p:nvPr/>
        </p:nvSpPr>
        <p:spPr>
          <a:xfrm>
            <a:off x="3953369" y="6040345"/>
            <a:ext cx="1197429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90 Year Projection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81040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SharedServices_PowerPoint_DkBkg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295"/>
            <a:ext cx="12191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9" descr="Generic_PowerPoint_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12192000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13" descr="BCID_H_key_rgb_rev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88" y="61204"/>
            <a:ext cx="3124200" cy="129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A58C65E-5E97-4EEF-9648-FD0A7D31DDC0}" type="slidenum">
              <a:rPr lang="en-CA">
                <a:solidFill>
                  <a:srgbClr val="000000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CA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D55065-F9CE-A28B-7AEC-2E4D0FCD9787}"/>
              </a:ext>
            </a:extLst>
          </p:cNvPr>
          <p:cNvSpPr txBox="1"/>
          <p:nvPr/>
        </p:nvSpPr>
        <p:spPr>
          <a:xfrm>
            <a:off x="2327564" y="2873326"/>
            <a:ext cx="7481454" cy="1585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  <a:defRPr/>
            </a:pPr>
            <a:r>
              <a:rPr lang="en-CA" sz="2400" b="1" cap="small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WHY</a:t>
            </a:r>
            <a:r>
              <a:rPr lang="en-CA" sz="24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 climate modelling?</a:t>
            </a: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  <a:defRPr/>
            </a:pPr>
            <a:r>
              <a:rPr lang="en-CA" sz="2400" b="1" dirty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HOW? </a:t>
            </a:r>
            <a:r>
              <a:rPr lang="en-CA" sz="2400" dirty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– Our model development process</a:t>
            </a: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  <a:defRPr/>
            </a:pPr>
            <a:r>
              <a:rPr lang="en-CA" sz="2400" b="1" dirty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What? </a:t>
            </a:r>
            <a:r>
              <a:rPr lang="en-CA" sz="2400" dirty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– The outputs</a:t>
            </a:r>
            <a:endParaRPr lang="en-CA" sz="2800" dirty="0">
              <a:solidFill>
                <a:srgbClr val="BBE0E3">
                  <a:lumMod val="90000"/>
                </a:srgbClr>
              </a:solidFill>
              <a:latin typeface="Calibri" pitchFamily="34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CA" sz="2000" dirty="0">
              <a:solidFill>
                <a:srgbClr val="BBE0E3">
                  <a:lumMod val="90000"/>
                </a:srgbClr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B4E477-E6B6-A2CF-D09E-9BF2C7972213}"/>
              </a:ext>
            </a:extLst>
          </p:cNvPr>
          <p:cNvSpPr txBox="1"/>
          <p:nvPr/>
        </p:nvSpPr>
        <p:spPr>
          <a:xfrm>
            <a:off x="2906267" y="1561392"/>
            <a:ext cx="6379466" cy="692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defRPr/>
            </a:pPr>
            <a:r>
              <a:rPr lang="en-CA" sz="3600" b="1" i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CA" sz="3600" b="1" i="1" cap="small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verview</a:t>
            </a:r>
            <a:endParaRPr lang="en-CA" sz="3600" cap="small" dirty="0">
              <a:solidFill>
                <a:srgbClr val="FFC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82913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CBE6A5A-338E-4B62-A2E5-9B0D342CAAAF}"/>
              </a:ext>
            </a:extLst>
          </p:cNvPr>
          <p:cNvSpPr txBox="1"/>
          <p:nvPr/>
        </p:nvSpPr>
        <p:spPr>
          <a:xfrm>
            <a:off x="437440" y="1357343"/>
            <a:ext cx="4732193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200" dirty="0"/>
              <a:t>Two climate modeling approaches explored: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CA" sz="2000" dirty="0"/>
              <a:t>GBIF-WorldClim2-ClimateBC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CA" sz="2000" dirty="0"/>
              <a:t>GBIF-Koppen-Geiger-Gayton Script-BC BEC</a:t>
            </a:r>
          </a:p>
          <a:p>
            <a:pPr lvl="1"/>
            <a:endParaRPr lang="en-CA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200" dirty="0"/>
              <a:t>Purpose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2000" dirty="0"/>
              <a:t>Accurately map current and future potential range of high-risk invasive species that are present or absent with a high likelihood of introduction in B.C. </a:t>
            </a:r>
            <a:endParaRPr lang="en-CA" sz="2000" dirty="0">
              <a:latin typeface="Calibri"/>
            </a:endParaRPr>
          </a:p>
          <a:p>
            <a:pPr lvl="1"/>
            <a:endParaRPr lang="en-CA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200" dirty="0"/>
              <a:t>Rationale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2000" dirty="0"/>
              <a:t>Changing climate requires the use of time projected climate data to accurately predict potential ranges for invasive species in B.C.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2F6835F-91A4-07CC-7E9C-C4EC78829716}"/>
              </a:ext>
            </a:extLst>
          </p:cNvPr>
          <p:cNvGrpSpPr/>
          <p:nvPr/>
        </p:nvGrpSpPr>
        <p:grpSpPr>
          <a:xfrm>
            <a:off x="5342837" y="1354186"/>
            <a:ext cx="6444535" cy="2595576"/>
            <a:chOff x="5046562" y="1419077"/>
            <a:chExt cx="6444535" cy="259557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EBF7414-D76E-4907-9B0F-EEC1980506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46562" y="1478538"/>
              <a:ext cx="6366644" cy="2536115"/>
            </a:xfrm>
            <a:prstGeom prst="rect">
              <a:avLst/>
            </a:prstGeom>
            <a:ln w="25400" cap="sq">
              <a:solidFill>
                <a:srgbClr val="000099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1CAA5D8-748C-465C-AFA3-41743F5D18B2}"/>
                </a:ext>
              </a:extLst>
            </p:cNvPr>
            <p:cNvSpPr txBox="1"/>
            <p:nvPr/>
          </p:nvSpPr>
          <p:spPr>
            <a:xfrm>
              <a:off x="8429359" y="1419077"/>
              <a:ext cx="30617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b="1" dirty="0">
                  <a:solidFill>
                    <a:srgbClr val="234075"/>
                  </a:solidFill>
                </a:rPr>
                <a:t>Suitability Analysis Workflow 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389A417-AD18-5E27-5165-450FFC3D2E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1027" y="3935465"/>
            <a:ext cx="3340345" cy="2823357"/>
          </a:xfrm>
          <a:prstGeom prst="rect">
            <a:avLst/>
          </a:prstGeom>
          <a:ln w="25400" cap="sq">
            <a:solidFill>
              <a:srgbClr val="000099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FC6D7EF-3140-CAFC-4B57-24FCE7ABC1F7}"/>
              </a:ext>
            </a:extLst>
          </p:cNvPr>
          <p:cNvSpPr txBox="1">
            <a:spLocks/>
          </p:cNvSpPr>
          <p:nvPr/>
        </p:nvSpPr>
        <p:spPr>
          <a:xfrm>
            <a:off x="838200" y="259476"/>
            <a:ext cx="10949172" cy="1080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BC Sans" pitchFamily="2" charset="0"/>
                <a:ea typeface="BC Sans" pitchFamily="2" charset="0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800" i="1" cap="small" dirty="0">
                <a:solidFill>
                  <a:srgbClr val="003062"/>
                </a:solidFill>
                <a:latin typeface="Calibri" panose="020F0502020204030204" pitchFamily="34" charset="0"/>
                <a:ea typeface="+mj-ea"/>
              </a:rPr>
              <a:t>Invasive Species – Current &amp; Predictive Climate Change Modeling </a:t>
            </a:r>
            <a:br>
              <a:rPr lang="en-US" sz="2800" i="1" cap="small" dirty="0">
                <a:solidFill>
                  <a:srgbClr val="003062"/>
                </a:solidFill>
                <a:latin typeface="Calibri" panose="020F0502020204030204" pitchFamily="34" charset="0"/>
                <a:ea typeface="+mj-ea"/>
              </a:rPr>
            </a:br>
            <a:r>
              <a:rPr lang="en-US" sz="3600" i="1" cap="small" dirty="0">
                <a:solidFill>
                  <a:srgbClr val="003062"/>
                </a:solidFill>
                <a:latin typeface="Calibri" panose="020F0502020204030204" pitchFamily="34" charset="0"/>
                <a:ea typeface="+mj-ea"/>
              </a:rPr>
              <a:t>Conclusion</a:t>
            </a:r>
            <a:endParaRPr lang="en-CA" sz="3600" i="1" cap="small" dirty="0">
              <a:solidFill>
                <a:srgbClr val="003062"/>
              </a:solidFill>
              <a:latin typeface="Calibri" panose="020F0502020204030204" pitchFamily="34" charset="0"/>
              <a:ea typeface="+mj-ea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F8E18B-F496-3DD0-3A84-7B395AF5740B}"/>
              </a:ext>
            </a:extLst>
          </p:cNvPr>
          <p:cNvSpPr txBox="1"/>
          <p:nvPr/>
        </p:nvSpPr>
        <p:spPr>
          <a:xfrm>
            <a:off x="5238406" y="4789052"/>
            <a:ext cx="348262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200" dirty="0"/>
              <a:t>Next Steps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2000" dirty="0"/>
              <a:t>Tier 1 More Climate Modeling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2000" dirty="0"/>
              <a:t>Tier 2 Habitat Modeling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2000" dirty="0"/>
              <a:t>Tier 3 More Site Type Modeling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C06714-998E-3403-04D3-56F7388EBD6B}"/>
              </a:ext>
            </a:extLst>
          </p:cNvPr>
          <p:cNvSpPr txBox="1"/>
          <p:nvPr/>
        </p:nvSpPr>
        <p:spPr>
          <a:xfrm>
            <a:off x="2803537" y="783771"/>
            <a:ext cx="3292463" cy="555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4153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SharedServices_PowerPoint_DkBkg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295"/>
            <a:ext cx="12191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9" descr="Generic_PowerPoint_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12192000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13" descr="BCID_H_key_rgb_rev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88" y="61204"/>
            <a:ext cx="3124200" cy="129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A58C65E-5E97-4EEF-9648-FD0A7D31DDC0}" type="slidenum">
              <a:rPr lang="en-CA">
                <a:solidFill>
                  <a:srgbClr val="000000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en-CA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B18054-A75B-B846-BE52-6A206CCA3354}"/>
              </a:ext>
            </a:extLst>
          </p:cNvPr>
          <p:cNvSpPr txBox="1"/>
          <p:nvPr/>
        </p:nvSpPr>
        <p:spPr>
          <a:xfrm>
            <a:off x="1436913" y="1913973"/>
            <a:ext cx="9437915" cy="2116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defRPr/>
            </a:pPr>
            <a:r>
              <a:rPr lang="en-US" sz="3600" b="1" i="1" cap="small" dirty="0">
                <a:solidFill>
                  <a:srgbClr val="FFC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Current &amp; Predictive Climate Range Modeling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  <a:defRPr/>
            </a:pPr>
            <a:endParaRPr lang="en-CA" sz="3000" cap="small" dirty="0">
              <a:solidFill>
                <a:schemeClr val="bg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  <a:defRPr/>
            </a:pPr>
            <a:r>
              <a:rPr lang="en-CA" sz="36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Why?</a:t>
            </a:r>
          </a:p>
        </p:txBody>
      </p:sp>
    </p:spTree>
    <p:extLst>
      <p:ext uri="{BB962C8B-B14F-4D97-AF65-F5344CB8AC3E}">
        <p14:creationId xmlns:p14="http://schemas.microsoft.com/office/powerpoint/2010/main" val="37501100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SharedServices_PowerPoint_DkBkg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295"/>
            <a:ext cx="12191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9" descr="Generic_PowerPoint_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12192000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13" descr="BCID_H_key_rgb_rev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88" y="61204"/>
            <a:ext cx="3124200" cy="129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A58C65E-5E97-4EEF-9648-FD0A7D31DDC0}" type="slidenum">
              <a:rPr lang="en-CA">
                <a:solidFill>
                  <a:srgbClr val="000000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en-CA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2FF551-3795-3A86-5718-63CF9C483D66}"/>
              </a:ext>
            </a:extLst>
          </p:cNvPr>
          <p:cNvSpPr txBox="1"/>
          <p:nvPr/>
        </p:nvSpPr>
        <p:spPr>
          <a:xfrm>
            <a:off x="2906267" y="2277566"/>
            <a:ext cx="6379466" cy="692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defRPr/>
            </a:pPr>
            <a:r>
              <a:rPr lang="en-CA" sz="3600" b="1" i="1" cap="small" dirty="0">
                <a:solidFill>
                  <a:srgbClr val="FFC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Thank you!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68B8BA-FDDF-C423-6FB4-B18506C73CBE}"/>
              </a:ext>
            </a:extLst>
          </p:cNvPr>
          <p:cNvSpPr txBox="1"/>
          <p:nvPr/>
        </p:nvSpPr>
        <p:spPr>
          <a:xfrm>
            <a:off x="1782768" y="3620743"/>
            <a:ext cx="8663880" cy="220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CA" sz="2400" dirty="0">
                <a:solidFill>
                  <a:schemeClr val="bg1"/>
                </a:solidFill>
                <a:latin typeface="Calibri"/>
              </a:rPr>
              <a:t>Becky Brown, </a:t>
            </a:r>
            <a:r>
              <a:rPr lang="en-CA" sz="2400" dirty="0" err="1">
                <a:solidFill>
                  <a:schemeClr val="bg1"/>
                </a:solidFill>
                <a:latin typeface="Calibri"/>
              </a:rPr>
              <a:t>P.Ag</a:t>
            </a:r>
            <a:r>
              <a:rPr lang="en-CA" sz="2400" dirty="0">
                <a:solidFill>
                  <a:schemeClr val="bg1"/>
                </a:solidFill>
                <a:latin typeface="Calibri"/>
              </a:rPr>
              <a:t>.</a:t>
            </a:r>
          </a:p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CA" dirty="0">
                <a:solidFill>
                  <a:schemeClr val="bg1"/>
                </a:solidFill>
                <a:latin typeface="Calibri" panose="020F0502020204030204" pitchFamily="34" charset="0"/>
              </a:rPr>
              <a:t>Invasive Plant Specialist – Provincial EDRR Coordinator</a:t>
            </a:r>
          </a:p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CA" dirty="0">
                <a:solidFill>
                  <a:schemeClr val="bg1"/>
                </a:solidFill>
                <a:latin typeface="Calibri" panose="020F0502020204030204" pitchFamily="34" charset="0"/>
              </a:rPr>
              <a:t>B.C. Ministry of Forests</a:t>
            </a:r>
          </a:p>
          <a:p>
            <a:pPr algn="ctr"/>
            <a:endParaRPr lang="en-CA" u="sng" dirty="0">
              <a:solidFill>
                <a:schemeClr val="bg1"/>
              </a:solidFill>
              <a:latin typeface="Calibri"/>
            </a:endParaRPr>
          </a:p>
          <a:p>
            <a:pPr algn="ctr"/>
            <a:r>
              <a:rPr lang="en-CA" u="sng" dirty="0">
                <a:solidFill>
                  <a:schemeClr val="bg1"/>
                </a:solidFill>
                <a:latin typeface="Calibri"/>
              </a:rPr>
              <a:t>Becky.N.Brown@gov.bc.ca</a:t>
            </a:r>
          </a:p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CA" dirty="0">
                <a:solidFill>
                  <a:schemeClr val="bg1"/>
                </a:solidFill>
                <a:latin typeface="Calibri" panose="020F0502020204030204" pitchFamily="34" charset="0"/>
              </a:rPr>
              <a:t>250-739-8206 </a:t>
            </a:r>
          </a:p>
        </p:txBody>
      </p:sp>
    </p:spTree>
    <p:extLst>
      <p:ext uri="{BB962C8B-B14F-4D97-AF65-F5344CB8AC3E}">
        <p14:creationId xmlns:p14="http://schemas.microsoft.com/office/powerpoint/2010/main" val="8834173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SharedServices_PowerPoint_DkBkg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295"/>
            <a:ext cx="12191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9" descr="Generic_PowerPoint_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12192000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13" descr="BCID_H_key_rgb_rev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88" y="61204"/>
            <a:ext cx="3124200" cy="129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A58C65E-5E97-4EEF-9648-FD0A7D31DDC0}" type="slidenum">
              <a:rPr lang="en-CA">
                <a:solidFill>
                  <a:srgbClr val="000000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CA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DCA112-26B9-BA26-BA79-D6F1634B3948}"/>
              </a:ext>
            </a:extLst>
          </p:cNvPr>
          <p:cNvSpPr txBox="1"/>
          <p:nvPr/>
        </p:nvSpPr>
        <p:spPr>
          <a:xfrm>
            <a:off x="3596046" y="3619222"/>
            <a:ext cx="5272386" cy="554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defRPr/>
            </a:pPr>
            <a:r>
              <a:rPr lang="en-CA" sz="3000" dirty="0">
                <a:solidFill>
                  <a:srgbClr val="FFFFFF"/>
                </a:solidFill>
                <a:latin typeface="Amasis MT Pro Medium" panose="02040604050005020304" pitchFamily="18" charset="0"/>
                <a:cs typeface="Aldhabi" panose="01000000000000000000" pitchFamily="2" charset="-78"/>
              </a:rPr>
              <a:t>Fluid world travel &amp; trade</a:t>
            </a:r>
            <a:endParaRPr lang="en-CA" sz="3000" dirty="0">
              <a:solidFill>
                <a:srgbClr val="BBE0E3">
                  <a:lumMod val="90000"/>
                </a:srgbClr>
              </a:solidFill>
              <a:latin typeface="Amasis MT Pro Medium" panose="02040604050005020304" pitchFamily="18" charset="0"/>
              <a:cs typeface="Aldhabi" panose="01000000000000000000" pitchFamily="2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D1841E-50A9-F38B-9DCB-4D8DE8A13FE3}"/>
              </a:ext>
            </a:extLst>
          </p:cNvPr>
          <p:cNvSpPr txBox="1"/>
          <p:nvPr/>
        </p:nvSpPr>
        <p:spPr>
          <a:xfrm>
            <a:off x="2906266" y="1532616"/>
            <a:ext cx="6379466" cy="692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defRPr/>
            </a:pPr>
            <a:r>
              <a:rPr lang="en-CA" sz="3600" b="1" i="1" cap="small" dirty="0">
                <a:solidFill>
                  <a:srgbClr val="FFC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Why do climate modelling?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BB122B-6313-5375-9D70-CB108C1D1AB4}"/>
              </a:ext>
            </a:extLst>
          </p:cNvPr>
          <p:cNvSpPr txBox="1"/>
          <p:nvPr/>
        </p:nvSpPr>
        <p:spPr>
          <a:xfrm>
            <a:off x="729344" y="4620244"/>
            <a:ext cx="3876498" cy="487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defRPr/>
            </a:pPr>
            <a:r>
              <a:rPr lang="en-CA" sz="2400" dirty="0">
                <a:solidFill>
                  <a:srgbClr val="FFFFFF"/>
                </a:solidFill>
                <a:latin typeface="Segoe Print" panose="02000600000000000000" pitchFamily="2" charset="0"/>
                <a:cs typeface="Urdu Typesetting" panose="020F0502020204030204" pitchFamily="66" charset="-78"/>
              </a:rPr>
              <a:t>Increasing urbanization</a:t>
            </a:r>
            <a:endParaRPr lang="en-CA" sz="2800" dirty="0">
              <a:solidFill>
                <a:srgbClr val="BBE0E3">
                  <a:lumMod val="90000"/>
                </a:srgbClr>
              </a:solidFill>
              <a:latin typeface="Segoe Print" panose="02000600000000000000" pitchFamily="2" charset="0"/>
              <a:cs typeface="Urdu Typesetting" panose="020F0502020204030204" pitchFamily="66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269332-4338-68D5-D6C9-B12BF700F406}"/>
              </a:ext>
            </a:extLst>
          </p:cNvPr>
          <p:cNvSpPr txBox="1"/>
          <p:nvPr/>
        </p:nvSpPr>
        <p:spPr>
          <a:xfrm>
            <a:off x="6232239" y="2402237"/>
            <a:ext cx="4702628" cy="865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defRPr/>
            </a:pPr>
            <a:r>
              <a:rPr lang="en-CA" sz="2400" dirty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Increasing frequency &amp; severity of climate related disturbances</a:t>
            </a:r>
            <a:endParaRPr lang="en-CA" sz="2800" dirty="0">
              <a:solidFill>
                <a:srgbClr val="BBE0E3">
                  <a:lumMod val="90000"/>
                </a:srgbClr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D0872D-3A43-F1F1-4E7E-9EC1DC094973}"/>
              </a:ext>
            </a:extLst>
          </p:cNvPr>
          <p:cNvSpPr txBox="1"/>
          <p:nvPr/>
        </p:nvSpPr>
        <p:spPr>
          <a:xfrm>
            <a:off x="1924392" y="5523549"/>
            <a:ext cx="3534098" cy="586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defRPr/>
            </a:pPr>
            <a:r>
              <a:rPr lang="en-CA" sz="3000" dirty="0">
                <a:solidFill>
                  <a:srgbClr val="FFFFFF"/>
                </a:solidFill>
                <a:latin typeface="Modern Love Caps" panose="04070805081001020A01" pitchFamily="82" charset="0"/>
                <a:cs typeface="Times New Roman" panose="02020603050405020304" pitchFamily="18" charset="0"/>
              </a:rPr>
              <a:t>Wildfires</a:t>
            </a:r>
            <a:endParaRPr lang="en-CA" sz="3000" dirty="0">
              <a:solidFill>
                <a:srgbClr val="BBE0E3">
                  <a:lumMod val="90000"/>
                </a:srgbClr>
              </a:solidFill>
              <a:latin typeface="Modern Love Caps" panose="04070805081001020A01" pitchFamily="82" charset="0"/>
              <a:cs typeface="Arial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673298-E997-2AF8-F162-FA5379E6C764}"/>
              </a:ext>
            </a:extLst>
          </p:cNvPr>
          <p:cNvSpPr txBox="1"/>
          <p:nvPr/>
        </p:nvSpPr>
        <p:spPr>
          <a:xfrm>
            <a:off x="5529945" y="5871184"/>
            <a:ext cx="3534098" cy="495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defRPr/>
            </a:pPr>
            <a:r>
              <a:rPr lang="en-CA" sz="2600" dirty="0">
                <a:solidFill>
                  <a:srgbClr val="FFFFFF"/>
                </a:solidFill>
                <a:latin typeface="Felix Titling" panose="04060505060202020A04" pitchFamily="82" charset="0"/>
                <a:cs typeface="Times New Roman" panose="02020603050405020304" pitchFamily="18" charset="0"/>
              </a:rPr>
              <a:t>Floods</a:t>
            </a:r>
            <a:endParaRPr lang="en-CA" sz="2600" dirty="0">
              <a:solidFill>
                <a:srgbClr val="BBE0E3">
                  <a:lumMod val="90000"/>
                </a:srgbClr>
              </a:solidFill>
              <a:latin typeface="Felix Titling" panose="04060505060202020A04" pitchFamily="82" charset="0"/>
              <a:cs typeface="Arial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FD058C-08F2-4ECE-563C-698C76C104D4}"/>
              </a:ext>
            </a:extLst>
          </p:cNvPr>
          <p:cNvSpPr txBox="1"/>
          <p:nvPr/>
        </p:nvSpPr>
        <p:spPr>
          <a:xfrm>
            <a:off x="5519058" y="4668772"/>
            <a:ext cx="5618615" cy="857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defRPr/>
            </a:pPr>
            <a:r>
              <a:rPr lang="en-US" sz="2400" dirty="0">
                <a:solidFill>
                  <a:srgbClr val="FFFFFF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Introduction &amp; spread of invasive species at an all-time high</a:t>
            </a:r>
            <a:endParaRPr lang="en-CA" sz="2400" dirty="0">
              <a:solidFill>
                <a:srgbClr val="FFFFFF"/>
              </a:solidFill>
              <a:latin typeface="Cooper Black" panose="0208090404030B0204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D87612-221F-0CDA-F016-3A29C602BB12}"/>
              </a:ext>
            </a:extLst>
          </p:cNvPr>
          <p:cNvSpPr txBox="1"/>
          <p:nvPr/>
        </p:nvSpPr>
        <p:spPr>
          <a:xfrm>
            <a:off x="531033" y="2459528"/>
            <a:ext cx="4792862" cy="927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defRPr/>
            </a:pPr>
            <a:r>
              <a:rPr lang="en-CA" sz="2600" dirty="0">
                <a:solidFill>
                  <a:srgbClr val="FFFFFF"/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New incursions faster than natural adaptation</a:t>
            </a:r>
            <a:endParaRPr lang="en-CA" sz="2600" dirty="0">
              <a:solidFill>
                <a:srgbClr val="BBE0E3">
                  <a:lumMod val="90000"/>
                </a:srgbClr>
              </a:solidFill>
              <a:latin typeface="Consolas" panose="020B0609020204030204" pitchFamily="49" charset="0"/>
              <a:cs typeface="Arial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58697F-E3D5-6C35-E3B3-BDB996667590}"/>
              </a:ext>
            </a:extLst>
          </p:cNvPr>
          <p:cNvSpPr txBox="1"/>
          <p:nvPr/>
        </p:nvSpPr>
        <p:spPr>
          <a:xfrm rot="21355477">
            <a:off x="2979260" y="3012594"/>
            <a:ext cx="4806493" cy="1981889"/>
          </a:xfrm>
          <a:prstGeom prst="rect">
            <a:avLst/>
          </a:prstGeom>
          <a:solidFill>
            <a:schemeClr val="bg1"/>
          </a:solidFill>
          <a:ln w="38100" cap="sq" cmpd="thickThin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defRPr/>
            </a:pPr>
            <a:endParaRPr lang="en-CA" sz="2800" b="1" dirty="0">
              <a:solidFill>
                <a:srgbClr val="FF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defRPr/>
            </a:pPr>
            <a:r>
              <a:rPr lang="en-CA" sz="3000" b="1" dirty="0">
                <a:solidFill>
                  <a:srgbClr val="FF0000"/>
                </a:solidFill>
                <a:latin typeface="Gadugi" panose="020B0502040204020203" pitchFamily="34" charset="0"/>
                <a:ea typeface="Gadugi" panose="020B0502040204020203" pitchFamily="34" charset="0"/>
                <a:cs typeface="Angsana New" panose="020B0502040204020203" pitchFamily="18" charset="-34"/>
              </a:rPr>
              <a:t>Predict the risk and adapt before impacts realized</a:t>
            </a:r>
          </a:p>
          <a:p>
            <a:pPr algn="ctr">
              <a:lnSpc>
                <a:spcPct val="107000"/>
              </a:lnSpc>
              <a:defRPr/>
            </a:pPr>
            <a:endParaRPr lang="en-CA" sz="2800" b="1" dirty="0">
              <a:solidFill>
                <a:srgbClr val="FF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496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4" grpId="0"/>
      <p:bldP spid="7" grpId="0"/>
      <p:bldP spid="8" grpId="0"/>
      <p:bldP spid="9" grpId="0"/>
      <p:bldP spid="10" grpId="0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B850ECC-8931-4E11-BB89-4908F4219DA0}"/>
              </a:ext>
            </a:extLst>
          </p:cNvPr>
          <p:cNvSpPr txBox="1"/>
          <p:nvPr/>
        </p:nvSpPr>
        <p:spPr>
          <a:xfrm>
            <a:off x="1524000" y="6517639"/>
            <a:ext cx="91440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7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https://www2.gov.bc.ca/gov/content/environment/plants-animals-ecosystems/invasive-species/edrr</a:t>
            </a:r>
            <a:endParaRPr lang="en-CA" sz="1700" u="sng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 Box 9">
            <a:extLst>
              <a:ext uri="{FF2B5EF4-FFF2-40B4-BE49-F238E27FC236}">
                <a16:creationId xmlns:a16="http://schemas.microsoft.com/office/drawing/2014/main" id="{9D1391B5-49A8-1BED-8D82-729B5AF172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7151" y="391887"/>
            <a:ext cx="8352928" cy="6463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defTabSz="914400" eaLnBrk="1" latinLnBrk="0" hangingPunct="1">
              <a:spcBef>
                <a:spcPct val="0"/>
              </a:spcBef>
              <a:buNone/>
              <a:defRPr sz="3600" i="1" cap="small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l" defTabSz="914400" eaLnBrk="1" latinLnBrk="0" hangingPunct="1"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algn="l" defTabSz="914400" eaLnBrk="1" latinLnBrk="0" hangingPunct="1">
              <a:defRPr sz="1800">
                <a:solidFill>
                  <a:schemeClr val="tx1"/>
                </a:solidFill>
                <a:latin typeface="+mn-lt"/>
                <a:cs typeface="+mn-cs"/>
              </a:defRPr>
            </a:lvl3pPr>
            <a:lvl4pPr algn="l" defTabSz="914400" eaLnBrk="1" latinLnBrk="0" hangingPunct="1"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algn="l" defTabSz="914400" eaLnBrk="1" latinLnBrk="0" hangingPunct="1"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CA" sz="2800" b="1" dirty="0">
                <a:solidFill>
                  <a:srgbClr val="003062"/>
                </a:solidFill>
                <a:latin typeface="Calibri" panose="020F0502020204030204" pitchFamily="34" charset="0"/>
              </a:rPr>
              <a:t>Invasive Species</a:t>
            </a:r>
          </a:p>
          <a:p>
            <a:r>
              <a:rPr lang="en-CA" b="1" dirty="0">
                <a:solidFill>
                  <a:srgbClr val="003062"/>
                </a:solidFill>
                <a:latin typeface="Calibri" panose="020F0502020204030204" pitchFamily="34" charset="0"/>
              </a:rPr>
              <a:t>Climate, Habitat &amp; Site Type Modeling</a:t>
            </a:r>
          </a:p>
        </p:txBody>
      </p:sp>
      <p:sp>
        <p:nvSpPr>
          <p:cNvPr id="5" name="Text Box 10">
            <a:extLst>
              <a:ext uri="{FF2B5EF4-FFF2-40B4-BE49-F238E27FC236}">
                <a16:creationId xmlns:a16="http://schemas.microsoft.com/office/drawing/2014/main" id="{D896EED2-72EA-2836-1368-5021F7C02D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0110" y="1394983"/>
            <a:ext cx="9651780" cy="4647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CA" sz="2800" u="sng" dirty="0">
                <a:latin typeface="Calibri"/>
              </a:rPr>
              <a:t>Background</a:t>
            </a:r>
          </a:p>
          <a:p>
            <a:endParaRPr lang="en-CA" sz="2800" i="1" dirty="0">
              <a:latin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>
                <a:latin typeface="Calibri"/>
              </a:rPr>
              <a:t>(2008-2012) Manual potential range mapping, based on: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CA" sz="2400" dirty="0">
                <a:latin typeface="Calibri"/>
              </a:rPr>
              <a:t>Current BC and global distributions and literature</a:t>
            </a:r>
          </a:p>
          <a:p>
            <a:pPr lvl="1"/>
            <a:endParaRPr lang="en-CA" sz="2400" dirty="0">
              <a:latin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>
                <a:latin typeface="Calibri"/>
              </a:rPr>
              <a:t>(2012-2020) Semi-manual climate, BEC and Plant Hardiness Zone potential range mapping, based on: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CA" sz="2400" dirty="0">
                <a:latin typeface="Calibri"/>
              </a:rPr>
              <a:t>Global species distributions (GBIF)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CA" sz="2400" dirty="0">
                <a:latin typeface="Calibri"/>
              </a:rPr>
              <a:t>Koppen-Geiger Climate Classification System correlated to BC BEC System (ClimateBC)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CA" sz="2400" dirty="0">
                <a:latin typeface="Calibri"/>
              </a:rPr>
              <a:t>Global Plant Hardiness Zones (NAPPFAST) correlated to CAN and US Plant Hardiness Zones </a:t>
            </a:r>
            <a:r>
              <a:rPr lang="en-CA" sz="2400" i="1" dirty="0">
                <a:latin typeface="Calibri"/>
              </a:rPr>
              <a:t>(for plants only)</a:t>
            </a:r>
          </a:p>
        </p:txBody>
      </p:sp>
      <p:pic>
        <p:nvPicPr>
          <p:cNvPr id="11" name="Picture 10" descr="Example of BC Mark">
            <a:extLst>
              <a:ext uri="{FF2B5EF4-FFF2-40B4-BE49-F238E27FC236}">
                <a16:creationId xmlns:a16="http://schemas.microsoft.com/office/drawing/2014/main" id="{2F6A9E82-D065-F3C6-3621-B58030939C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89" t="41047" r="6064"/>
          <a:stretch/>
        </p:blipFill>
        <p:spPr bwMode="auto">
          <a:xfrm>
            <a:off x="9699171" y="133581"/>
            <a:ext cx="2307772" cy="769935"/>
          </a:xfrm>
          <a:prstGeom prst="rect">
            <a:avLst/>
          </a:prstGeom>
          <a:solidFill>
            <a:schemeClr val="bg1">
              <a:alpha val="20000"/>
            </a:schemeClr>
          </a:solidFill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8605455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BF1C80F-32FB-25BA-92D6-44908AFF5B20}"/>
              </a:ext>
            </a:extLst>
          </p:cNvPr>
          <p:cNvSpPr/>
          <p:nvPr/>
        </p:nvSpPr>
        <p:spPr>
          <a:xfrm>
            <a:off x="558800" y="1457100"/>
            <a:ext cx="11366500" cy="535762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 Box 9">
            <a:extLst>
              <a:ext uri="{FF2B5EF4-FFF2-40B4-BE49-F238E27FC236}">
                <a16:creationId xmlns:a16="http://schemas.microsoft.com/office/drawing/2014/main" id="{C6FF2C61-52DF-5B9A-A31F-5349B47DEA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252" y="211408"/>
            <a:ext cx="8352928" cy="6463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defTabSz="914400" eaLnBrk="1" latinLnBrk="0" hangingPunct="1">
              <a:spcBef>
                <a:spcPct val="0"/>
              </a:spcBef>
              <a:buNone/>
              <a:defRPr sz="3600" i="1" cap="small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l" defTabSz="914400" eaLnBrk="1" latinLnBrk="0" hangingPunct="1"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algn="l" defTabSz="914400" eaLnBrk="1" latinLnBrk="0" hangingPunct="1">
              <a:defRPr sz="1800">
                <a:solidFill>
                  <a:schemeClr val="tx1"/>
                </a:solidFill>
                <a:latin typeface="+mn-lt"/>
                <a:cs typeface="+mn-cs"/>
              </a:defRPr>
            </a:lvl3pPr>
            <a:lvl4pPr algn="l" defTabSz="914400" eaLnBrk="1" latinLnBrk="0" hangingPunct="1"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algn="l" defTabSz="914400" eaLnBrk="1" latinLnBrk="0" hangingPunct="1"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CA" b="1" dirty="0">
                <a:solidFill>
                  <a:srgbClr val="003062"/>
                </a:solidFill>
                <a:latin typeface="Calibri" panose="020F0502020204030204" pitchFamily="34" charset="0"/>
              </a:rPr>
              <a:t>Climate Change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5DA9B9C-AF19-388F-CF96-B519E895AABC}"/>
              </a:ext>
            </a:extLst>
          </p:cNvPr>
          <p:cNvGrpSpPr/>
          <p:nvPr/>
        </p:nvGrpSpPr>
        <p:grpSpPr>
          <a:xfrm>
            <a:off x="625253" y="1496673"/>
            <a:ext cx="11248797" cy="3442114"/>
            <a:chOff x="947570" y="2312708"/>
            <a:chExt cx="11061040" cy="301412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E768924-61CF-08E4-AC13-DE2A326BE5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7403" t="21152" r="40546" b="49540"/>
            <a:stretch/>
          </p:blipFill>
          <p:spPr>
            <a:xfrm>
              <a:off x="947570" y="2312708"/>
              <a:ext cx="4031713" cy="301412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D9D9E6B-1B1C-FCCC-3A20-B19B6778C7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7310" t="51312" r="40639" b="19989"/>
            <a:stretch/>
          </p:blipFill>
          <p:spPr>
            <a:xfrm>
              <a:off x="7976897" y="2350944"/>
              <a:ext cx="4031713" cy="295150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687D6D5-344E-982F-A910-2DF4EBE630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4329" t="42136" r="62619" b="43558"/>
            <a:stretch/>
          </p:blipFill>
          <p:spPr>
            <a:xfrm>
              <a:off x="4979283" y="2580679"/>
              <a:ext cx="939936" cy="2478179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E65D75F-D38B-882C-F2BE-6C76356204CA}"/>
                </a:ext>
              </a:extLst>
            </p:cNvPr>
            <p:cNvSpPr txBox="1"/>
            <p:nvPr/>
          </p:nvSpPr>
          <p:spPr>
            <a:xfrm>
              <a:off x="5919219" y="3464421"/>
              <a:ext cx="1899654" cy="80852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CA" dirty="0"/>
                <a:t>Note: White areas indicate new K-G climate zone.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02A491E-2E15-0B25-A896-7C14A40B7210}"/>
              </a:ext>
            </a:extLst>
          </p:cNvPr>
          <p:cNvSpPr txBox="1"/>
          <p:nvPr/>
        </p:nvSpPr>
        <p:spPr>
          <a:xfrm>
            <a:off x="625252" y="939800"/>
            <a:ext cx="11300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/>
              <a:t>Difference in Koppen-Geiger Classification data sets 1961-1990 to 1990-2014, South OK.</a:t>
            </a:r>
            <a:endParaRPr lang="en-US" sz="2400" dirty="0"/>
          </a:p>
        </p:txBody>
      </p:sp>
      <p:sp>
        <p:nvSpPr>
          <p:cNvPr id="5" name="Text Box 10">
            <a:extLst>
              <a:ext uri="{FF2B5EF4-FFF2-40B4-BE49-F238E27FC236}">
                <a16:creationId xmlns:a16="http://schemas.microsoft.com/office/drawing/2014/main" id="{D896EED2-72EA-2836-1368-5021F7C02D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300" y="4985391"/>
            <a:ext cx="11264000" cy="1723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>
                <a:latin typeface="Calibri"/>
              </a:rPr>
              <a:t>(Winter 2019/20) K-G Climate Classification System time range shift (1961-1990 to 1991-2014) = 30 noticeable shifts in classification zone extents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1000" dirty="0">
              <a:latin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>
                <a:latin typeface="Calibri"/>
              </a:rPr>
              <a:t>(Winter 2020/21) Update to global-BC climate correlation tables = ClimateBC data updated and significant shift in species suitable climate zones in BC</a:t>
            </a:r>
          </a:p>
        </p:txBody>
      </p:sp>
    </p:spTree>
    <p:extLst>
      <p:ext uri="{BB962C8B-B14F-4D97-AF65-F5344CB8AC3E}">
        <p14:creationId xmlns:p14="http://schemas.microsoft.com/office/powerpoint/2010/main" val="22073989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Text Box 10"/>
          <p:cNvSpPr txBox="1">
            <a:spLocks noChangeArrowheads="1"/>
          </p:cNvSpPr>
          <p:nvPr/>
        </p:nvSpPr>
        <p:spPr bwMode="auto">
          <a:xfrm>
            <a:off x="1137151" y="1454215"/>
            <a:ext cx="9483678" cy="4647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CA" sz="2800" u="sng" dirty="0">
                <a:latin typeface="Calibri"/>
              </a:rPr>
              <a:t>Project Development</a:t>
            </a:r>
            <a:r>
              <a:rPr lang="en-CA" sz="2800" dirty="0">
                <a:latin typeface="Calibri"/>
              </a:rPr>
              <a:t> (Winter 2021/22)</a:t>
            </a:r>
          </a:p>
          <a:p>
            <a:endParaRPr lang="en-CA" sz="2800" dirty="0">
              <a:latin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>
                <a:latin typeface="Calibri"/>
              </a:rPr>
              <a:t>Goal: To more accurately quantify and prepare for current and potential risks to the province.</a:t>
            </a:r>
          </a:p>
          <a:p>
            <a:endParaRPr lang="en-CA" sz="2400" dirty="0">
              <a:latin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>
                <a:latin typeface="Calibri"/>
              </a:rPr>
              <a:t>Objectives: </a:t>
            </a:r>
          </a:p>
          <a:p>
            <a:pPr marL="914400" lvl="1" indent="-457200">
              <a:buAutoNum type="arabicPeriod"/>
            </a:pPr>
            <a:r>
              <a:rPr lang="en-CA" sz="2400" dirty="0">
                <a:latin typeface="Calibri"/>
              </a:rPr>
              <a:t>Identify potential species range in B.C. based on climate, habitat and/or site type requirements.</a:t>
            </a:r>
          </a:p>
          <a:p>
            <a:pPr marL="914400" lvl="1" indent="-457200">
              <a:buAutoNum type="arabicPeriod"/>
            </a:pPr>
            <a:r>
              <a:rPr lang="en-CA" sz="2400" dirty="0">
                <a:latin typeface="Calibri"/>
              </a:rPr>
              <a:t>Select accurate and current global and provincial datasets.</a:t>
            </a:r>
          </a:p>
          <a:p>
            <a:pPr marL="914400" lvl="1" indent="-457200">
              <a:buAutoNum type="arabicPeriod"/>
            </a:pPr>
            <a:r>
              <a:rPr lang="en-CA" sz="2400" dirty="0">
                <a:latin typeface="Calibri"/>
              </a:rPr>
              <a:t>Identify a robust global climate model platform.</a:t>
            </a:r>
          </a:p>
          <a:p>
            <a:pPr marL="914400" lvl="1" indent="-457200">
              <a:buAutoNum type="arabicPeriod"/>
            </a:pPr>
            <a:r>
              <a:rPr lang="en-CA" sz="2400" dirty="0">
                <a:latin typeface="Calibri"/>
              </a:rPr>
              <a:t>Model outputs consistent with on-ground observations of subject matter experts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850ECC-8931-4E11-BB89-4908F4219DA0}"/>
              </a:ext>
            </a:extLst>
          </p:cNvPr>
          <p:cNvSpPr txBox="1"/>
          <p:nvPr/>
        </p:nvSpPr>
        <p:spPr>
          <a:xfrm>
            <a:off x="1524000" y="6517639"/>
            <a:ext cx="91440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7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https://www2.gov.bc.ca/gov/content/environment/plants-animals-ecosystems/invasive-species/edrr</a:t>
            </a:r>
            <a:endParaRPr lang="en-CA" sz="1700" u="sng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Example of BC Mark">
            <a:extLst>
              <a:ext uri="{FF2B5EF4-FFF2-40B4-BE49-F238E27FC236}">
                <a16:creationId xmlns:a16="http://schemas.microsoft.com/office/drawing/2014/main" id="{3573453F-DDAB-81A0-13D4-90BC10706C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89" t="41047" r="6064"/>
          <a:stretch/>
        </p:blipFill>
        <p:spPr bwMode="auto">
          <a:xfrm>
            <a:off x="9699171" y="133581"/>
            <a:ext cx="2307772" cy="769935"/>
          </a:xfrm>
          <a:prstGeom prst="rect">
            <a:avLst/>
          </a:prstGeom>
          <a:solidFill>
            <a:schemeClr val="bg1">
              <a:alpha val="20000"/>
            </a:schemeClr>
          </a:solidFill>
          <a:effectLst>
            <a:softEdge rad="127000"/>
          </a:effectLst>
        </p:spPr>
      </p:pic>
      <p:sp>
        <p:nvSpPr>
          <p:cNvPr id="9" name="Text Box 9">
            <a:extLst>
              <a:ext uri="{FF2B5EF4-FFF2-40B4-BE49-F238E27FC236}">
                <a16:creationId xmlns:a16="http://schemas.microsoft.com/office/drawing/2014/main" id="{6EF5A7EA-B27E-D891-DB55-5F791D7B6E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7151" y="391887"/>
            <a:ext cx="8352928" cy="6463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defTabSz="914400" eaLnBrk="1" latinLnBrk="0" hangingPunct="1">
              <a:spcBef>
                <a:spcPct val="0"/>
              </a:spcBef>
              <a:buNone/>
              <a:defRPr sz="3600" i="1" cap="small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l" defTabSz="914400" eaLnBrk="1" latinLnBrk="0" hangingPunct="1"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algn="l" defTabSz="914400" eaLnBrk="1" latinLnBrk="0" hangingPunct="1">
              <a:defRPr sz="1800">
                <a:solidFill>
                  <a:schemeClr val="tx1"/>
                </a:solidFill>
                <a:latin typeface="+mn-lt"/>
                <a:cs typeface="+mn-cs"/>
              </a:defRPr>
            </a:lvl3pPr>
            <a:lvl4pPr algn="l" defTabSz="914400" eaLnBrk="1" latinLnBrk="0" hangingPunct="1"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algn="l" defTabSz="914400" eaLnBrk="1" latinLnBrk="0" hangingPunct="1"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CA" sz="2800" b="1" dirty="0">
                <a:solidFill>
                  <a:srgbClr val="003062"/>
                </a:solidFill>
                <a:latin typeface="Calibri" panose="020F0502020204030204" pitchFamily="34" charset="0"/>
              </a:rPr>
              <a:t>Invasive Species</a:t>
            </a:r>
          </a:p>
          <a:p>
            <a:r>
              <a:rPr lang="en-CA" b="1" dirty="0">
                <a:solidFill>
                  <a:srgbClr val="003062"/>
                </a:solidFill>
                <a:latin typeface="Calibri" panose="020F0502020204030204" pitchFamily="34" charset="0"/>
              </a:rPr>
              <a:t>Climate, Habitat &amp; Site Type Modeling</a:t>
            </a:r>
          </a:p>
        </p:txBody>
      </p:sp>
    </p:spTree>
    <p:extLst>
      <p:ext uri="{BB962C8B-B14F-4D97-AF65-F5344CB8AC3E}">
        <p14:creationId xmlns:p14="http://schemas.microsoft.com/office/powerpoint/2010/main" val="42874864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Text Box 10"/>
          <p:cNvSpPr txBox="1">
            <a:spLocks noChangeArrowheads="1"/>
          </p:cNvSpPr>
          <p:nvPr/>
        </p:nvSpPr>
        <p:spPr bwMode="auto">
          <a:xfrm>
            <a:off x="1137150" y="1454215"/>
            <a:ext cx="10788149" cy="492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CA" sz="2800" u="sng" dirty="0">
                <a:latin typeface="Calibri"/>
              </a:rPr>
              <a:t>Project Development</a:t>
            </a:r>
            <a:endParaRPr lang="en-CA" sz="2800" dirty="0">
              <a:latin typeface="Calibri"/>
            </a:endParaRPr>
          </a:p>
          <a:p>
            <a:endParaRPr lang="en-CA" sz="2800" dirty="0">
              <a:latin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>
                <a:latin typeface="Calibri"/>
              </a:rPr>
              <a:t>Methods: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CA" sz="2400" dirty="0">
                <a:latin typeface="Calibri"/>
              </a:rPr>
              <a:t>Critically assessed current and potential datasets.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CA" sz="2400" dirty="0">
                <a:latin typeface="Calibri"/>
              </a:rPr>
              <a:t>Consulted provincial and international climate specialists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CA" sz="2400" dirty="0">
                <a:latin typeface="Calibri"/>
              </a:rPr>
              <a:t>Tested two model approaches for priority invasive plants, animals and insects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CA" sz="2400" b="1" dirty="0"/>
              <a:t>GBIF-WorldClim2-ClimateBC *preferred*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CA" sz="2400" dirty="0"/>
              <a:t>GBIF-Koppen-Geiger-Gayton Script-BC BEC</a:t>
            </a:r>
            <a:endParaRPr lang="en-CA" sz="2400" dirty="0">
              <a:latin typeface="Calibri"/>
            </a:endParaRPr>
          </a:p>
          <a:p>
            <a:pPr lvl="1"/>
            <a:endParaRPr lang="en-CA" dirty="0">
              <a:latin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>
                <a:latin typeface="Calibri"/>
              </a:rPr>
              <a:t>Results: 3-tier modeling: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CA" sz="2400" dirty="0">
                <a:latin typeface="Calibri"/>
              </a:rPr>
              <a:t>Climate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CA" sz="2400" dirty="0">
                <a:latin typeface="Calibri"/>
              </a:rPr>
              <a:t>Habitat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CA" sz="2400" dirty="0">
                <a:latin typeface="Calibri"/>
              </a:rPr>
              <a:t>Site Type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850ECC-8931-4E11-BB89-4908F4219DA0}"/>
              </a:ext>
            </a:extLst>
          </p:cNvPr>
          <p:cNvSpPr txBox="1"/>
          <p:nvPr/>
        </p:nvSpPr>
        <p:spPr>
          <a:xfrm>
            <a:off x="1524000" y="6517639"/>
            <a:ext cx="91440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7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https://www2.gov.bc.ca/gov/content/environment/plants-animals-ecosystems/invasive-species/edrr</a:t>
            </a:r>
            <a:endParaRPr lang="en-CA" sz="1700" u="sng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Example of BC Mark">
            <a:extLst>
              <a:ext uri="{FF2B5EF4-FFF2-40B4-BE49-F238E27FC236}">
                <a16:creationId xmlns:a16="http://schemas.microsoft.com/office/drawing/2014/main" id="{3573453F-DDAB-81A0-13D4-90BC10706C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89" t="41047" r="6064"/>
          <a:stretch/>
        </p:blipFill>
        <p:spPr bwMode="auto">
          <a:xfrm>
            <a:off x="9699171" y="133581"/>
            <a:ext cx="2307772" cy="769935"/>
          </a:xfrm>
          <a:prstGeom prst="rect">
            <a:avLst/>
          </a:prstGeom>
          <a:solidFill>
            <a:schemeClr val="bg1">
              <a:alpha val="20000"/>
            </a:schemeClr>
          </a:solidFill>
          <a:effectLst>
            <a:softEdge rad="127000"/>
          </a:effectLst>
        </p:spPr>
      </p:pic>
      <p:sp>
        <p:nvSpPr>
          <p:cNvPr id="9" name="Text Box 9">
            <a:extLst>
              <a:ext uri="{FF2B5EF4-FFF2-40B4-BE49-F238E27FC236}">
                <a16:creationId xmlns:a16="http://schemas.microsoft.com/office/drawing/2014/main" id="{6EF5A7EA-B27E-D891-DB55-5F791D7B6E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7151" y="391887"/>
            <a:ext cx="8352928" cy="6463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defTabSz="914400" eaLnBrk="1" latinLnBrk="0" hangingPunct="1">
              <a:spcBef>
                <a:spcPct val="0"/>
              </a:spcBef>
              <a:buNone/>
              <a:defRPr sz="3600" i="1" cap="small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l" defTabSz="914400" eaLnBrk="1" latinLnBrk="0" hangingPunct="1"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algn="l" defTabSz="914400" eaLnBrk="1" latinLnBrk="0" hangingPunct="1">
              <a:defRPr sz="1800">
                <a:solidFill>
                  <a:schemeClr val="tx1"/>
                </a:solidFill>
                <a:latin typeface="+mn-lt"/>
                <a:cs typeface="+mn-cs"/>
              </a:defRPr>
            </a:lvl3pPr>
            <a:lvl4pPr algn="l" defTabSz="914400" eaLnBrk="1" latinLnBrk="0" hangingPunct="1"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algn="l" defTabSz="914400" eaLnBrk="1" latinLnBrk="0" hangingPunct="1"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CA" sz="2800" b="1" dirty="0">
                <a:solidFill>
                  <a:srgbClr val="003062"/>
                </a:solidFill>
                <a:latin typeface="Calibri" panose="020F0502020204030204" pitchFamily="34" charset="0"/>
              </a:rPr>
              <a:t>Invasive Species</a:t>
            </a:r>
          </a:p>
          <a:p>
            <a:r>
              <a:rPr lang="en-CA" b="1" dirty="0">
                <a:solidFill>
                  <a:srgbClr val="003062"/>
                </a:solidFill>
                <a:latin typeface="Calibri" panose="020F0502020204030204" pitchFamily="34" charset="0"/>
              </a:rPr>
              <a:t>Climate, Habitat &amp; Site Type Modeling</a:t>
            </a:r>
          </a:p>
        </p:txBody>
      </p:sp>
    </p:spTree>
    <p:extLst>
      <p:ext uri="{BB962C8B-B14F-4D97-AF65-F5344CB8AC3E}">
        <p14:creationId xmlns:p14="http://schemas.microsoft.com/office/powerpoint/2010/main" val="27566840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F0B166E-0FCC-41EE-9C5B-281EA1BF6F71}"/>
              </a:ext>
            </a:extLst>
          </p:cNvPr>
          <p:cNvSpPr txBox="1"/>
          <p:nvPr/>
        </p:nvSpPr>
        <p:spPr>
          <a:xfrm>
            <a:off x="838817" y="44272"/>
            <a:ext cx="687915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800" b="1" i="1" cap="small" dirty="0">
                <a:solidFill>
                  <a:srgbClr val="003062"/>
                </a:solidFill>
                <a:latin typeface="Calibri" panose="020F0502020204030204" pitchFamily="34" charset="0"/>
              </a:rPr>
              <a:t>Invasive Species</a:t>
            </a:r>
          </a:p>
          <a:p>
            <a:r>
              <a:rPr lang="en-CA" sz="3600" b="1" i="1" cap="small" dirty="0">
                <a:solidFill>
                  <a:srgbClr val="003062"/>
                </a:solidFill>
                <a:latin typeface="Calibri" panose="020F0502020204030204" pitchFamily="34" charset="0"/>
              </a:rPr>
              <a:t>Tier 1: Climate </a:t>
            </a:r>
            <a:r>
              <a:rPr lang="en-CA" sz="3600" b="1" i="1" cap="small" dirty="0">
                <a:solidFill>
                  <a:srgbClr val="003062"/>
                </a:solidFill>
                <a:latin typeface="Calibri" panose="020F0502020204030204" pitchFamily="34" charset="0"/>
                <a:ea typeface="+mj-ea"/>
                <a:cs typeface="+mj-cs"/>
              </a:rPr>
              <a:t>Modeling</a:t>
            </a:r>
            <a:r>
              <a:rPr lang="en-CA" sz="3600" b="1" i="1" cap="small" dirty="0">
                <a:solidFill>
                  <a:srgbClr val="003062"/>
                </a:solidFill>
                <a:latin typeface="Calibri" panose="020F0502020204030204" pitchFamily="34" charset="0"/>
              </a:rPr>
              <a:t> Process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84DC3E-0A37-47B7-A644-D98ADEF01B21}"/>
              </a:ext>
            </a:extLst>
          </p:cNvPr>
          <p:cNvSpPr txBox="1"/>
          <p:nvPr/>
        </p:nvSpPr>
        <p:spPr>
          <a:xfrm>
            <a:off x="1295400" y="1193664"/>
            <a:ext cx="10624457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1. GBIF known occurrence records for selected species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/>
          </a:p>
          <a:p>
            <a:r>
              <a:rPr lang="en-CA" dirty="0"/>
              <a:t>2. Append WorldClim2 data to BC Digital Elevation Model (high-res) to establish Max/Min climate ranges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000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en-CA" sz="1600" dirty="0"/>
          </a:p>
          <a:p>
            <a:pPr marL="742950" lvl="1" indent="-285750">
              <a:buFont typeface="Courier New" panose="02070309020205020404" pitchFamily="49" charset="0"/>
              <a:buChar char="o"/>
            </a:pPr>
            <a:endParaRPr lang="en-CA" sz="1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CA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DAC382-B513-4D1D-B013-C738142217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5192" y="1632449"/>
            <a:ext cx="7838708" cy="20624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983CB3-6306-4FAD-8512-6004A04E310B}"/>
              </a:ext>
            </a:extLst>
          </p:cNvPr>
          <p:cNvSpPr txBox="1"/>
          <p:nvPr/>
        </p:nvSpPr>
        <p:spPr>
          <a:xfrm>
            <a:off x="2628396" y="3301934"/>
            <a:ext cx="3341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Imported data into ArcMap 10.8</a:t>
            </a:r>
          </a:p>
        </p:txBody>
      </p:sp>
      <p:pic>
        <p:nvPicPr>
          <p:cNvPr id="10" name="Picture 9" descr="Example of BC Mark">
            <a:extLst>
              <a:ext uri="{FF2B5EF4-FFF2-40B4-BE49-F238E27FC236}">
                <a16:creationId xmlns:a16="http://schemas.microsoft.com/office/drawing/2014/main" id="{D0328BC6-2EDD-CEF8-9148-7F7A52F9EE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89" t="41047" r="6064"/>
          <a:stretch/>
        </p:blipFill>
        <p:spPr bwMode="auto">
          <a:xfrm>
            <a:off x="9699171" y="133581"/>
            <a:ext cx="2307772" cy="769935"/>
          </a:xfrm>
          <a:prstGeom prst="rect">
            <a:avLst/>
          </a:prstGeom>
          <a:solidFill>
            <a:schemeClr val="bg1">
              <a:alpha val="20000"/>
            </a:schemeClr>
          </a:solidFill>
          <a:effectLst>
            <a:softEdge rad="127000"/>
          </a:effec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B9171310-A537-1D43-1CFB-4060C8F5A867}"/>
              </a:ext>
            </a:extLst>
          </p:cNvPr>
          <p:cNvGrpSpPr/>
          <p:nvPr/>
        </p:nvGrpSpPr>
        <p:grpSpPr>
          <a:xfrm>
            <a:off x="1944081" y="4410548"/>
            <a:ext cx="8607910" cy="2313871"/>
            <a:chOff x="1944081" y="4410548"/>
            <a:chExt cx="8607910" cy="2313871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05F85D21-A0F6-392C-5265-C40C52DCCCDD}"/>
                </a:ext>
              </a:extLst>
            </p:cNvPr>
            <p:cNvGrpSpPr/>
            <p:nvPr/>
          </p:nvGrpSpPr>
          <p:grpSpPr>
            <a:xfrm>
              <a:off x="7812732" y="4442293"/>
              <a:ext cx="2739259" cy="2282126"/>
              <a:chOff x="7812732" y="4442293"/>
              <a:chExt cx="2739259" cy="2282126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C8D4DC47-B1D9-4077-BD51-89A1ACB32C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812732" y="4442293"/>
                <a:ext cx="2739259" cy="2282126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E53FE81-330E-404D-80D0-C28BCB4C2D16}"/>
                  </a:ext>
                </a:extLst>
              </p:cNvPr>
              <p:cNvSpPr txBox="1"/>
              <p:nvPr/>
            </p:nvSpPr>
            <p:spPr>
              <a:xfrm>
                <a:off x="7878711" y="6355087"/>
                <a:ext cx="182046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dirty="0">
                    <a:solidFill>
                      <a:schemeClr val="bg1">
                        <a:lumMod val="95000"/>
                      </a:schemeClr>
                    </a:solidFill>
                  </a:rPr>
                  <a:t>BC DEM 50m Res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77E081F-EDF6-6BB9-890B-ED5069D4F288}"/>
                </a:ext>
              </a:extLst>
            </p:cNvPr>
            <p:cNvGrpSpPr/>
            <p:nvPr/>
          </p:nvGrpSpPr>
          <p:grpSpPr>
            <a:xfrm>
              <a:off x="1944081" y="4410548"/>
              <a:ext cx="4290464" cy="2220946"/>
              <a:chOff x="1944081" y="4410548"/>
              <a:chExt cx="4290464" cy="2220946"/>
            </a:xfrm>
          </p:grpSpPr>
          <p:pic>
            <p:nvPicPr>
              <p:cNvPr id="1026" name="Picture 2" descr="Global coverage of the WPE as a map of population density where raster... |  Download Scientific Diagram">
                <a:extLst>
                  <a:ext uri="{FF2B5EF4-FFF2-40B4-BE49-F238E27FC236}">
                    <a16:creationId xmlns:a16="http://schemas.microsoft.com/office/drawing/2014/main" id="{A11533B7-AD1A-462E-A7D0-9BBDE4DEF14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44081" y="4410548"/>
                <a:ext cx="4290464" cy="22209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AF843E7-370C-458B-99A4-EDBE031254E5}"/>
                  </a:ext>
                </a:extLst>
              </p:cNvPr>
              <p:cNvSpPr txBox="1"/>
              <p:nvPr/>
            </p:nvSpPr>
            <p:spPr>
              <a:xfrm>
                <a:off x="3107610" y="6185899"/>
                <a:ext cx="215935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dirty="0">
                    <a:solidFill>
                      <a:schemeClr val="bg1">
                        <a:lumMod val="95000"/>
                      </a:schemeClr>
                    </a:solidFill>
                  </a:rPr>
                  <a:t>WorldClim 1km Res</a:t>
                </a:r>
              </a:p>
            </p:txBody>
          </p:sp>
        </p:grp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4DE5AFBC-6C23-F52F-541A-C39E21EA169F}"/>
                </a:ext>
              </a:extLst>
            </p:cNvPr>
            <p:cNvCxnSpPr/>
            <p:nvPr/>
          </p:nvCxnSpPr>
          <p:spPr>
            <a:xfrm>
              <a:off x="6455229" y="5521021"/>
              <a:ext cx="1088571" cy="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117432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F84DC3E-0A37-47B7-A644-D98ADEF01B21}"/>
              </a:ext>
            </a:extLst>
          </p:cNvPr>
          <p:cNvSpPr txBox="1"/>
          <p:nvPr/>
        </p:nvSpPr>
        <p:spPr>
          <a:xfrm>
            <a:off x="464636" y="1239831"/>
            <a:ext cx="11164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3. Append WorldClim2 (1km) &amp; BC DEM (50m) Max/Min climate range data based on location to </a:t>
            </a:r>
            <a:r>
              <a:rPr lang="en-C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GBIF known species occurrence records. Complete raster analysis to establish Max/Min high res. (50m) climate ranges in B.C. by species.</a:t>
            </a:r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547664-5F03-45DE-8BC8-A5AFA3060B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04" r="480" b="861"/>
          <a:stretch/>
        </p:blipFill>
        <p:spPr>
          <a:xfrm>
            <a:off x="611369" y="1886163"/>
            <a:ext cx="7309574" cy="229186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97B68439-6CEE-98A0-7455-9A849147D995}"/>
              </a:ext>
            </a:extLst>
          </p:cNvPr>
          <p:cNvGrpSpPr/>
          <p:nvPr/>
        </p:nvGrpSpPr>
        <p:grpSpPr>
          <a:xfrm>
            <a:off x="586937" y="4786148"/>
            <a:ext cx="5816502" cy="2023216"/>
            <a:chOff x="586937" y="4786148"/>
            <a:chExt cx="5816502" cy="202321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84503AB-2093-49DF-A89C-601FF3095B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6937" y="4786148"/>
              <a:ext cx="3843549" cy="2023216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A131E09-E309-403A-819B-5776072650DE}"/>
                </a:ext>
              </a:extLst>
            </p:cNvPr>
            <p:cNvSpPr txBox="1"/>
            <p:nvPr/>
          </p:nvSpPr>
          <p:spPr>
            <a:xfrm>
              <a:off x="4465782" y="6286144"/>
              <a:ext cx="1937657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CA" sz="1400" dirty="0"/>
                <a:t>Example: Mean Annual Temperature Range</a:t>
              </a:r>
            </a:p>
          </p:txBody>
        </p:sp>
      </p:grpSp>
      <p:pic>
        <p:nvPicPr>
          <p:cNvPr id="5" name="Picture 4" descr="Example of BC Mark">
            <a:extLst>
              <a:ext uri="{FF2B5EF4-FFF2-40B4-BE49-F238E27FC236}">
                <a16:creationId xmlns:a16="http://schemas.microsoft.com/office/drawing/2014/main" id="{F3D87A5D-95F8-C37E-234F-57D3026562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89" t="41047" r="6064"/>
          <a:stretch/>
        </p:blipFill>
        <p:spPr bwMode="auto">
          <a:xfrm>
            <a:off x="9699171" y="133581"/>
            <a:ext cx="2307772" cy="769935"/>
          </a:xfrm>
          <a:prstGeom prst="rect">
            <a:avLst/>
          </a:prstGeom>
          <a:solidFill>
            <a:schemeClr val="bg1">
              <a:alpha val="20000"/>
            </a:schemeClr>
          </a:solidFill>
          <a:effectLst>
            <a:softEdge rad="1270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C868DE-7339-EC81-CDA4-4FC3B11368E7}"/>
              </a:ext>
            </a:extLst>
          </p:cNvPr>
          <p:cNvSpPr txBox="1"/>
          <p:nvPr/>
        </p:nvSpPr>
        <p:spPr>
          <a:xfrm>
            <a:off x="838817" y="48636"/>
            <a:ext cx="744521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3600" b="1" i="1" cap="small" dirty="0">
                <a:solidFill>
                  <a:srgbClr val="003062"/>
                </a:solidFill>
                <a:latin typeface="Calibri" panose="020F0502020204030204" pitchFamily="34" charset="0"/>
              </a:rPr>
              <a:t>Invasive Species</a:t>
            </a:r>
          </a:p>
          <a:p>
            <a:r>
              <a:rPr lang="en-CA" sz="3600" b="1" i="1" cap="small" dirty="0">
                <a:solidFill>
                  <a:srgbClr val="003062"/>
                </a:solidFill>
                <a:latin typeface="Calibri" panose="020F0502020204030204" pitchFamily="34" charset="0"/>
              </a:rPr>
              <a:t>Tier 1: Climate </a:t>
            </a:r>
            <a:r>
              <a:rPr lang="en-CA" sz="3600" b="1" i="1" cap="small" dirty="0">
                <a:solidFill>
                  <a:srgbClr val="003062"/>
                </a:solidFill>
                <a:latin typeface="Calibri" panose="020F0502020204030204" pitchFamily="34" charset="0"/>
                <a:ea typeface="+mj-ea"/>
                <a:cs typeface="+mj-cs"/>
              </a:rPr>
              <a:t>Modeling</a:t>
            </a:r>
            <a:r>
              <a:rPr lang="en-CA" sz="3600" b="1" i="1" cap="small" dirty="0">
                <a:solidFill>
                  <a:srgbClr val="003062"/>
                </a:solidFill>
                <a:latin typeface="Calibri" panose="020F0502020204030204" pitchFamily="34" charset="0"/>
              </a:rPr>
              <a:t> Process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4D55A28-7338-7CF5-6968-C267E2858421}"/>
              </a:ext>
            </a:extLst>
          </p:cNvPr>
          <p:cNvGrpSpPr/>
          <p:nvPr/>
        </p:nvGrpSpPr>
        <p:grpSpPr>
          <a:xfrm>
            <a:off x="7920943" y="3047980"/>
            <a:ext cx="4173086" cy="3739821"/>
            <a:chOff x="2949467" y="1380372"/>
            <a:chExt cx="4173086" cy="373982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D822733-8277-D794-936D-1C95A6C1255E}"/>
                </a:ext>
              </a:extLst>
            </p:cNvPr>
            <p:cNvGrpSpPr/>
            <p:nvPr/>
          </p:nvGrpSpPr>
          <p:grpSpPr>
            <a:xfrm>
              <a:off x="2949467" y="1399086"/>
              <a:ext cx="4173086" cy="3721107"/>
              <a:chOff x="2949466" y="1207689"/>
              <a:chExt cx="4173086" cy="3721107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5EA3196B-68F7-594B-1EA8-5172B43CD7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84762" y="1207689"/>
                <a:ext cx="4137790" cy="3721107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B23C964-7525-6574-92D9-E270C001EE73}"/>
                  </a:ext>
                </a:extLst>
              </p:cNvPr>
              <p:cNvSpPr txBox="1"/>
              <p:nvPr/>
            </p:nvSpPr>
            <p:spPr>
              <a:xfrm>
                <a:off x="2949466" y="4463482"/>
                <a:ext cx="175987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sz="1200" dirty="0">
                    <a:solidFill>
                      <a:schemeClr val="bg1">
                        <a:lumMod val="95000"/>
                      </a:schemeClr>
                    </a:solidFill>
                  </a:rPr>
                  <a:t>Raster Reclass done in QGIS with Grass </a:t>
                </a:r>
                <a:r>
                  <a:rPr lang="en-CA" sz="1200" dirty="0" err="1">
                    <a:solidFill>
                      <a:schemeClr val="bg1">
                        <a:lumMod val="95000"/>
                      </a:schemeClr>
                    </a:solidFill>
                  </a:rPr>
                  <a:t>r.reclass</a:t>
                </a:r>
                <a:endParaRPr lang="en-CA" sz="1200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8FAD699-4CB8-D6D5-C3B6-62EF850B542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87306" y="1380372"/>
              <a:ext cx="2635247" cy="728376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3FDA4FB1-735A-47E1-2659-146E58F2C163}"/>
              </a:ext>
            </a:extLst>
          </p:cNvPr>
          <p:cNvSpPr txBox="1"/>
          <p:nvPr/>
        </p:nvSpPr>
        <p:spPr>
          <a:xfrm>
            <a:off x="517332" y="4178022"/>
            <a:ext cx="60140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4. ArcMap Geostatistical analysis was run to obtain Max/Min climate projections for current, 30’s, 50’s and 90’s.</a:t>
            </a:r>
            <a:endParaRPr lang="en-CA" sz="1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0872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C_PowerPoint_Template_D1" id="{4D5F6DA2-494A-F647-882F-3F433B22AE0E}" vid="{87F9C622-8302-AF4E-AF9A-564A45825799}"/>
    </a:ext>
  </a:extLst>
</a:theme>
</file>

<file path=ppt/theme/theme2.xml><?xml version="1.0" encoding="utf-8"?>
<a:theme xmlns:a="http://schemas.openxmlformats.org/drawingml/2006/main" name="Generic_BC_ppt template 2012">
  <a:themeElements>
    <a:clrScheme name="Generic_BC_PowerPoin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Generic_BC_PowerPoin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eneric_BC_PowerPoi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_BC_PowerPoin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_BC_PowerPoin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_BC_PowerPoin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_BC_PowerPoin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_BC_PowerPoin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ic_BC_PowerPoin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ic_BC_PowerPoin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ic_BC_PowerPoin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ic_BC_PowerPoin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ic_BC_PowerPoin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ic_BC_PowerPoin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0AD2FE404494B44B0677E8BCD7A7CDF" ma:contentTypeVersion="17" ma:contentTypeDescription="Create a new document." ma:contentTypeScope="" ma:versionID="0c3e2928a06ffbdf234855d38c4f7cea">
  <xsd:schema xmlns:xsd="http://www.w3.org/2001/XMLSchema" xmlns:xs="http://www.w3.org/2001/XMLSchema" xmlns:p="http://schemas.microsoft.com/office/2006/metadata/properties" xmlns:ns2="e162b463-9f14-4f01-84ef-a97839701bed" xmlns:ns3="8712cce9-0d1e-4fcc-9dc4-bf3bf67d40e8" targetNamespace="http://schemas.microsoft.com/office/2006/metadata/properties" ma:root="true" ma:fieldsID="836468a187a6350cffd6cc1d394f3f97" ns2:_="" ns3:_="">
    <xsd:import namespace="e162b463-9f14-4f01-84ef-a97839701bed"/>
    <xsd:import namespace="8712cce9-0d1e-4fcc-9dc4-bf3bf67d40e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MediaLengthInSeconds" minOccurs="0"/>
                <xsd:element ref="ns3:MediaServiceObjectDetectorVersions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62b463-9f14-4f01-84ef-a97839701be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ab0d37da-319d-44c4-9d5c-01c0c24804ba}" ma:internalName="TaxCatchAll" ma:showField="CatchAllData" ma:web="e162b463-9f14-4f01-84ef-a97839701be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12cce9-0d1e-4fcc-9dc4-bf3bf67d40e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0a5537b0-71d4-4c88-a909-2bdfd0144fa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162b463-9f14-4f01-84ef-a97839701bed" xsi:nil="true"/>
    <lcf76f155ced4ddcb4097134ff3c332f xmlns="8712cce9-0d1e-4fcc-9dc4-bf3bf67d40e8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215EEF6-584E-43A7-A623-CF41C4706151}"/>
</file>

<file path=customXml/itemProps2.xml><?xml version="1.0" encoding="utf-8"?>
<ds:datastoreItem xmlns:ds="http://schemas.openxmlformats.org/officeDocument/2006/customXml" ds:itemID="{836F6C45-FAFF-4208-8738-91EE75948376}"/>
</file>

<file path=customXml/itemProps3.xml><?xml version="1.0" encoding="utf-8"?>
<ds:datastoreItem xmlns:ds="http://schemas.openxmlformats.org/officeDocument/2006/customXml" ds:itemID="{96EB3110-6BF3-4949-9E47-AA88C690DFFD}"/>
</file>

<file path=docProps/app.xml><?xml version="1.0" encoding="utf-8"?>
<Properties xmlns="http://schemas.openxmlformats.org/officeDocument/2006/extended-properties" xmlns:vt="http://schemas.openxmlformats.org/officeDocument/2006/docPropsVTypes">
  <Template>bc-mountainvalley-ppt-template</Template>
  <TotalTime>5532</TotalTime>
  <Words>1213</Words>
  <Application>Microsoft Office PowerPoint</Application>
  <PresentationFormat>Widescreen</PresentationFormat>
  <Paragraphs>272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9" baseType="lpstr">
      <vt:lpstr>Amasis MT Pro Medium</vt:lpstr>
      <vt:lpstr>Arial</vt:lpstr>
      <vt:lpstr>BC Sans</vt:lpstr>
      <vt:lpstr>Calibri</vt:lpstr>
      <vt:lpstr>Calibri Light</vt:lpstr>
      <vt:lpstr>Comic Sans MS</vt:lpstr>
      <vt:lpstr>Consolas</vt:lpstr>
      <vt:lpstr>Cooper Black</vt:lpstr>
      <vt:lpstr>Courier New</vt:lpstr>
      <vt:lpstr>Felix Titling</vt:lpstr>
      <vt:lpstr>Gadugi</vt:lpstr>
      <vt:lpstr>Modern Love Caps</vt:lpstr>
      <vt:lpstr>Segoe Print</vt:lpstr>
      <vt:lpstr>Symbol</vt:lpstr>
      <vt:lpstr>Wingdings</vt:lpstr>
      <vt:lpstr>Office Theme</vt:lpstr>
      <vt:lpstr>Generic_BC_ppt template 2012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Invasive Species  Current &amp; Predictive Climate Range Modeling</vt:lpstr>
      <vt:lpstr>PowerPoint Presentation</vt:lpstr>
      <vt:lpstr>PowerPoint Presentation</vt:lpstr>
      <vt:lpstr>PowerPoint Presentation</vt:lpstr>
      <vt:lpstr>PowerPoint Presentation</vt:lpstr>
      <vt:lpstr>Climate Change Adaptation &amp; Predictive Mapping </vt:lpstr>
      <vt:lpstr>Climate Change Adaptation &amp; Predictive Mapping </vt:lpstr>
      <vt:lpstr>Climate Change Adaptation &amp; Predictive Mapping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Beck, Martina WLRS:EX</dc:creator>
  <cp:lastModifiedBy>Brown, Becky FOR:EX</cp:lastModifiedBy>
  <cp:revision>68</cp:revision>
  <cp:lastPrinted>2023-11-01T20:47:00Z</cp:lastPrinted>
  <dcterms:created xsi:type="dcterms:W3CDTF">2023-02-26T14:44:29Z</dcterms:created>
  <dcterms:modified xsi:type="dcterms:W3CDTF">2023-11-01T21:02:48Z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0x010100A0AD2FE404494B44B0677E8BCD7A7CDF</vt:lpwstr>
  </property>
  <property fmtid="{D5CDD505-2E9C-101B-9397-08002B2CF9AE}" pid="3" name="MediaServiceImageTags">
    <vt:lpwstr/>
  </property>
</Properties>
</file>