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6" r:id="rId6"/>
    <p:sldId id="459" r:id="rId7"/>
    <p:sldId id="458" r:id="rId8"/>
    <p:sldId id="460" r:id="rId9"/>
    <p:sldId id="438" r:id="rId10"/>
    <p:sldId id="466" r:id="rId11"/>
    <p:sldId id="453" r:id="rId12"/>
    <p:sldId id="468" r:id="rId13"/>
    <p:sldId id="469" r:id="rId14"/>
    <p:sldId id="457" r:id="rId15"/>
    <p:sldId id="467" r:id="rId16"/>
    <p:sldId id="455" r:id="rId17"/>
    <p:sldId id="441" r:id="rId18"/>
    <p:sldId id="452" r:id="rId19"/>
    <p:sldId id="461" r:id="rId20"/>
    <p:sldId id="462" r:id="rId21"/>
    <p:sldId id="463" r:id="rId22"/>
    <p:sldId id="471" r:id="rId23"/>
    <p:sldId id="464" r:id="rId24"/>
    <p:sldId id="446" r:id="rId25"/>
    <p:sldId id="454" r:id="rId26"/>
    <p:sldId id="283" r:id="rId27"/>
  </p:sldIdLst>
  <p:sldSz cx="9144000" cy="5143500" type="screen16x9"/>
  <p:notesSz cx="7010400" cy="9296400"/>
  <p:embeddedFontLst>
    <p:embeddedFont>
      <p:font typeface="Myriad Web Pro Condensed" panose="020B0604020202020204" charset="0"/>
      <p:regular r:id="rId30"/>
      <p:italic r:id="rId31"/>
    </p:embeddedFont>
    <p:embeddedFont>
      <p:font typeface="Myriad Web Pro" panose="020B0604020202020204" charset="0"/>
      <p:regular r:id="rId32"/>
      <p:bold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A8DC55-523F-4EEC-8BF6-78D63A134192}">
          <p14:sldIdLst>
            <p14:sldId id="257"/>
          </p14:sldIdLst>
        </p14:section>
        <p14:section name="Untitled Section" id="{80E92DFC-28FC-4CBB-86FB-46894B611EC6}">
          <p14:sldIdLst>
            <p14:sldId id="266"/>
            <p14:sldId id="459"/>
            <p14:sldId id="458"/>
            <p14:sldId id="460"/>
            <p14:sldId id="438"/>
            <p14:sldId id="466"/>
            <p14:sldId id="453"/>
            <p14:sldId id="468"/>
            <p14:sldId id="469"/>
            <p14:sldId id="457"/>
            <p14:sldId id="467"/>
            <p14:sldId id="455"/>
            <p14:sldId id="441"/>
            <p14:sldId id="452"/>
            <p14:sldId id="461"/>
            <p14:sldId id="462"/>
            <p14:sldId id="463"/>
            <p14:sldId id="471"/>
            <p14:sldId id="464"/>
            <p14:sldId id="446"/>
            <p14:sldId id="454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llan, Jonathan M ENV:EX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E2"/>
    <a:srgbClr val="FFCC00"/>
    <a:srgbClr val="00FFFF"/>
    <a:srgbClr val="DCF0FC"/>
    <a:srgbClr val="FCE9B2"/>
    <a:srgbClr val="ADDCF9"/>
    <a:srgbClr val="078EE9"/>
    <a:srgbClr val="00AEEF"/>
    <a:srgbClr val="D7E5F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54856" autoAdjust="0"/>
  </p:normalViewPr>
  <p:slideViewPr>
    <p:cSldViewPr>
      <p:cViewPr varScale="1">
        <p:scale>
          <a:sx n="46" d="100"/>
          <a:sy n="46" d="100"/>
        </p:scale>
        <p:origin x="-1992" y="-96"/>
      </p:cViewPr>
      <p:guideLst>
        <p:guide orient="horz" pos="5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70" d="100"/>
          <a:sy n="70" d="100"/>
        </p:scale>
        <p:origin x="-1314" y="-4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2C6CE0-90A4-4995-940C-12EABEC4761E}" type="datetimeFigureOut">
              <a:rPr lang="en-US" smtClean="0"/>
              <a:pPr/>
              <a:t>2016-11-09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C0F9BA-2BC4-44F5-B4E5-A56BAC7DB66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138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67360" y="256875"/>
            <a:ext cx="6075680" cy="2079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ctr">
              <a:defRPr sz="1200">
                <a:latin typeface="Myriad Web Pro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15950"/>
            <a:ext cx="5132388" cy="288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360" y="3682341"/>
            <a:ext cx="6075680" cy="505869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986280" y="8831580"/>
            <a:ext cx="3037840" cy="23241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1200">
                <a:latin typeface="Myriad Web Pro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175" y="689075"/>
            <a:ext cx="1168400" cy="69723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600">
                <a:latin typeface="Myriad Web Pro" pitchFamily="34" charset="0"/>
              </a:defRPr>
            </a:lvl1pPr>
          </a:lstStyle>
          <a:p>
            <a:r>
              <a:rPr lang="en-CA" dirty="0" smtClean="0"/>
              <a:t>slide</a:t>
            </a:r>
            <a:fld id="{4B3229AB-E154-4A07-8894-D62A9B84957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540196" y="1418607"/>
            <a:ext cx="933098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44C085-92C1-4F4E-9FC0-ED2CA68AB974}" type="datetimeFigureOut">
              <a:rPr lang="en-US" smtClean="0"/>
              <a:pPr/>
              <a:t>2016-11-09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63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Web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441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dirty="0" smtClean="0">
              <a:latin typeface="Myriad Web Pro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677007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0" y="615950"/>
            <a:ext cx="42672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064024"/>
            <a:ext cx="6075680" cy="5760640"/>
          </a:xfrm>
        </p:spPr>
        <p:txBody>
          <a:bodyPr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CA" smtClean="0"/>
              <a:t>slide</a:t>
            </a:r>
            <a:fld id="{4B3229AB-E154-4A07-8894-D62A9B84957D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901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395331" y="2343150"/>
            <a:ext cx="434340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icon to change picture or highlight and delete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0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/>
          </a:bodyPr>
          <a:lstStyle>
            <a:lvl1pPr algn="ctr">
              <a:defRPr sz="4800"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3714750"/>
            <a:ext cx="2743200" cy="85725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Myriad Web Pro Condensed" pitchFamily="34" charset="0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buFontTx/>
              <a:buNone/>
              <a:defRPr sz="1600"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Presented by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Contact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numCol="1" anchor="t" anchorCtr="0">
            <a:noAutofit/>
            <a:scene3d>
              <a:camera prst="orthographicFront"/>
              <a:lightRig rig="balanced" dir="t">
                <a:rot lat="0" lon="0" rev="17400000"/>
              </a:lightRig>
            </a:scene3d>
            <a:sp3d extrusionH="57150">
              <a:bevelT w="0" h="0"/>
            </a:sp3d>
          </a:bodyPr>
          <a:lstStyle>
            <a:lvl1pPr algn="ctr">
              <a:defRPr sz="4400"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885950"/>
            <a:ext cx="7772401" cy="291465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any to add media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7772400" cy="2228850"/>
          </a:xfrm>
          <a:prstGeom prst="rect">
            <a:avLst/>
          </a:prstGeom>
        </p:spPr>
        <p:txBody>
          <a:bodyPr lIns="0" tIns="0" rIns="0" bIns="0"/>
          <a:lstStyle>
            <a:lvl1pPr marL="347472" algn="ctr">
              <a:spcBef>
                <a:spcPts val="0"/>
              </a:spcBef>
              <a:buFontTx/>
              <a:buNone/>
              <a:defRPr sz="3000">
                <a:solidFill>
                  <a:schemeClr val="tx2"/>
                </a:solidFill>
                <a:latin typeface="Myriad Web Pro Condensed" pitchFamily="34" charset="0"/>
              </a:defRPr>
            </a:lvl1pPr>
            <a:lvl2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Click to edit level one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numCol="1" anchor="t" anchorCtr="0">
            <a:noAutofit/>
            <a:scene3d>
              <a:camera prst="orthographicFront"/>
              <a:lightRig rig="balanced" dir="t">
                <a:rot lat="0" lon="0" rev="17400000"/>
              </a:lightRig>
            </a:scene3d>
            <a:sp3d extrusionH="57150">
              <a:bevelT w="0" h="0"/>
            </a:sp3d>
          </a:bodyPr>
          <a:lstStyle>
            <a:lvl1pPr algn="ctr">
              <a:defRPr sz="4400"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for bulleted text single column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numCol="1" anchor="t" anchorCtr="0">
            <a:noAutofit/>
            <a:scene3d>
              <a:camera prst="orthographicFront"/>
              <a:lightRig rig="balanced" dir="t">
                <a:rot lat="0" lon="0" rev="17400000"/>
              </a:lightRig>
            </a:scene3d>
            <a:sp3d extrusionH="57150">
              <a:bevelT w="0" h="0"/>
            </a:sp3d>
          </a:bodyPr>
          <a:lstStyle>
            <a:lvl1pPr algn="ctr">
              <a:defRPr sz="4400"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7772400" cy="222885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3000" b="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640080"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tx2"/>
                </a:solidFill>
                <a:latin typeface="Myriad Web Pro Condensed" pitchFamily="34" charset="0"/>
              </a:defRPr>
            </a:lvl2pPr>
            <a:lvl3pPr marL="822960">
              <a:spcBef>
                <a:spcPts val="0"/>
              </a:spcBef>
              <a:defRPr b="0">
                <a:solidFill>
                  <a:schemeClr val="tx2"/>
                </a:solidFill>
                <a:latin typeface="Myriad Web Pro Condensed" pitchFamily="34" charset="0"/>
              </a:defRPr>
            </a:lvl3pPr>
            <a:lvl4pPr>
              <a:defRPr b="0">
                <a:solidFill>
                  <a:schemeClr val="bg1"/>
                </a:solidFill>
                <a:latin typeface="Myriad Web Pro Condensed" pitchFamily="34" charset="0"/>
              </a:defRPr>
            </a:lvl4pPr>
            <a:lvl5pPr>
              <a:defRPr b="0">
                <a:solidFill>
                  <a:schemeClr val="bg1"/>
                </a:solidFill>
                <a:latin typeface="Myriad Web Pro Condensed" pitchFamily="34" charset="0"/>
              </a:defRPr>
            </a:lvl5pPr>
          </a:lstStyle>
          <a:p>
            <a:pPr lvl="0"/>
            <a:r>
              <a:rPr lang="en-US" dirty="0" smtClean="0"/>
              <a:t>Click to add bulleted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for bulleted text two column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3657600" cy="2228850"/>
          </a:xfrm>
          <a:prstGeom prst="rect">
            <a:avLst/>
          </a:prstGeom>
        </p:spPr>
        <p:txBody>
          <a:bodyPr lIns="0" tIns="0" rIns="0" bIns="0" numCol="1" spcCol="182880"/>
          <a:lstStyle>
            <a:lvl1pPr>
              <a:spcBef>
                <a:spcPts val="0"/>
              </a:spcBef>
              <a:defRPr sz="300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64008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 typeface="Arial" pitchFamily="34" charset="0"/>
              <a:buChar char="•"/>
              <a:defRPr baseline="0">
                <a:solidFill>
                  <a:schemeClr val="tx2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numCol="1" anchor="t" anchorCtr="0">
            <a:noAutofit/>
            <a:scene3d>
              <a:camera prst="orthographicFront"/>
              <a:lightRig rig="balanced" dir="t">
                <a:rot lat="0" lon="0" rev="17400000"/>
              </a:lightRig>
            </a:scene3d>
            <a:sp3d extrusionH="57150">
              <a:bevelT w="0" h="0"/>
            </a:sp3d>
          </a:bodyPr>
          <a:lstStyle>
            <a:lvl1pPr algn="ctr">
              <a:defRPr sz="4400"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2571750"/>
            <a:ext cx="3657600" cy="2228850"/>
          </a:xfrm>
          <a:prstGeom prst="rect">
            <a:avLst/>
          </a:prstGeom>
        </p:spPr>
        <p:txBody>
          <a:bodyPr lIns="0" tIns="0" rIns="0" bIns="0" numCol="1" spcCol="182880"/>
          <a:lstStyle>
            <a:lvl1pPr>
              <a:spcBef>
                <a:spcPts val="0"/>
              </a:spcBef>
              <a:defRPr sz="300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64008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 typeface="Arial" pitchFamily="34" charset="0"/>
              <a:buChar char="•"/>
              <a:defRPr baseline="0">
                <a:solidFill>
                  <a:schemeClr val="tx2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5950"/>
            <a:ext cx="3657600" cy="6858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30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for bulleted text two column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28900"/>
            <a:ext cx="3657600" cy="2228850"/>
          </a:xfrm>
          <a:prstGeom prst="rect">
            <a:avLst/>
          </a:prstGeom>
        </p:spPr>
        <p:txBody>
          <a:bodyPr lIns="0" tIns="0" rIns="0" bIns="0" numCol="1" spcCol="182880"/>
          <a:lstStyle>
            <a:lvl1pPr>
              <a:spcBef>
                <a:spcPts val="0"/>
              </a:spcBef>
              <a:defRPr sz="300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64008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 typeface="Arial" pitchFamily="34" charset="0"/>
              <a:buChar char="•"/>
              <a:defRPr baseline="0">
                <a:solidFill>
                  <a:schemeClr val="tx2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50"/>
          </a:xfrm>
          <a:prstGeom prst="rect">
            <a:avLst/>
          </a:prstGeom>
          <a:effectLst/>
        </p:spPr>
        <p:txBody>
          <a:bodyPr wrap="square" lIns="0" tIns="0" rIns="0" bIns="0" numCol="1" anchor="t" anchorCtr="0">
            <a:noAutofit/>
            <a:scene3d>
              <a:camera prst="orthographicFront"/>
              <a:lightRig rig="balanced" dir="t">
                <a:rot lat="0" lon="0" rev="17400000"/>
              </a:lightRig>
            </a:scene3d>
            <a:sp3d extrusionH="57150">
              <a:bevelT w="0" h="0"/>
            </a:sp3d>
          </a:bodyPr>
          <a:lstStyle>
            <a:lvl1pPr algn="ctr">
              <a:defRPr sz="4400"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2628900"/>
            <a:ext cx="3657600" cy="2228850"/>
          </a:xfrm>
          <a:prstGeom prst="rect">
            <a:avLst/>
          </a:prstGeom>
        </p:spPr>
        <p:txBody>
          <a:bodyPr lIns="0" tIns="0" rIns="0" bIns="0" numCol="1" spcCol="182880"/>
          <a:lstStyle>
            <a:lvl1pPr>
              <a:spcBef>
                <a:spcPts val="0"/>
              </a:spcBef>
              <a:defRPr sz="3000">
                <a:solidFill>
                  <a:schemeClr val="tx2"/>
                </a:solidFill>
                <a:latin typeface="Myriad Web Pro Condensed" pitchFamily="34" charset="0"/>
              </a:defRPr>
            </a:lvl1pPr>
            <a:lvl2pPr marL="640080">
              <a:spcBef>
                <a:spcPts val="0"/>
              </a:spcBef>
              <a:buFont typeface="Arial" pitchFamily="34" charset="0"/>
              <a:buChar char="•"/>
              <a:defRPr>
                <a:solidFill>
                  <a:schemeClr val="tx2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 typeface="Arial" pitchFamily="34" charset="0"/>
              <a:buChar char="•"/>
              <a:defRPr baseline="0">
                <a:solidFill>
                  <a:schemeClr val="tx2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800600" y="1885950"/>
            <a:ext cx="3657600" cy="6858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wrap="square" lIns="0" tIns="0" rIns="0" bIns="0"/>
          <a:lstStyle>
            <a:lvl1pPr marL="0" indent="0" algn="ctr">
              <a:lnSpc>
                <a:spcPts val="2700"/>
              </a:lnSpc>
              <a:spcBef>
                <a:spcPts val="0"/>
              </a:spcBef>
              <a:buFontTx/>
              <a:buNone/>
              <a:defRPr sz="3000">
                <a:solidFill>
                  <a:srgbClr val="FCE9B2"/>
                </a:solidFill>
                <a:latin typeface="Myriad Web Pro Condensed" pitchFamily="34" charset="0"/>
              </a:defRPr>
            </a:lvl1pPr>
            <a:lvl2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Click to edit heading for bulleted text two column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49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  <a:scene3d>
              <a:camera prst="orthographicFront"/>
              <a:lightRig rig="balanced" dir="t">
                <a:rot lat="0" lon="0" rev="18000000"/>
              </a:lightRig>
            </a:scene3d>
            <a:sp3d extrusionH="57150">
              <a:bevelT w="0" h="0"/>
            </a:sp3d>
          </a:bodyPr>
          <a:lstStyle>
            <a:lvl1pPr algn="ctr">
              <a:defRPr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00602" y="2571750"/>
            <a:ext cx="3657599" cy="2228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>
            <a:lvl1pPr algn="ctr"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to change photo</a:t>
            </a:r>
            <a:endParaRPr lang="en-C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750"/>
            <a:ext cx="3886200" cy="2228850"/>
          </a:xfrm>
          <a:prstGeom prst="rect">
            <a:avLst/>
          </a:prstGeom>
        </p:spPr>
        <p:txBody>
          <a:bodyPr lIns="0" tIns="0" rIns="0" bIns="0"/>
          <a:lstStyle>
            <a:lvl1pPr marL="347472" algn="ctr">
              <a:spcBef>
                <a:spcPts val="0"/>
              </a:spcBef>
              <a:buFontTx/>
              <a:buNone/>
              <a:defRPr sz="3000">
                <a:solidFill>
                  <a:schemeClr val="tx2"/>
                </a:solidFill>
                <a:latin typeface="Myriad Web Pro Condensed" pitchFamily="34" charset="0"/>
              </a:defRPr>
            </a:lvl1pPr>
            <a:lvl2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Click to edit level one text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1"/>
            <a:ext cx="7772400" cy="514349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  <a:scene3d>
              <a:camera prst="orthographicFront"/>
              <a:lightRig rig="threePt" dir="t"/>
            </a:scene3d>
            <a:sp3d extrusionH="57150">
              <a:bevelT w="0" h="0"/>
            </a:sp3d>
          </a:bodyPr>
          <a:lstStyle>
            <a:lvl1pPr algn="ctr">
              <a:defRPr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6" name="Media Placeholder 8"/>
          <p:cNvSpPr>
            <a:spLocks noGrp="1"/>
          </p:cNvSpPr>
          <p:nvPr>
            <p:ph type="media" sz="quarter" idx="10" hasCustomPrompt="1"/>
          </p:nvPr>
        </p:nvSpPr>
        <p:spPr>
          <a:xfrm>
            <a:off x="1828801" y="2571750"/>
            <a:ext cx="5486399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>
            <a:lvl1pPr algn="ct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icon to add media, movie or video file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254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 hasCustomPrompt="1"/>
          </p:nvPr>
        </p:nvSpPr>
        <p:spPr>
          <a:xfrm>
            <a:off x="2286000" y="2571750"/>
            <a:ext cx="4572000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>
            <a:lvl1pPr algn="ctr"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icon to add a chart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200150"/>
            <a:ext cx="7772400" cy="514350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0" h="0"/>
            </a:sp3d>
          </a:bodyPr>
          <a:lstStyle>
            <a:lvl1pPr algn="ctr"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0"/>
            <a:ext cx="7772400" cy="514350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  <a:scene3d>
              <a:camera prst="orthographicFront"/>
              <a:lightRig rig="threePt" dir="t"/>
            </a:scene3d>
            <a:sp3d extrusionH="57150">
              <a:bevelT w="0" h="0"/>
            </a:sp3d>
          </a:bodyPr>
          <a:lstStyle>
            <a:lvl1pPr algn="ctr">
              <a:defRPr b="1" i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Headline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85950"/>
            <a:ext cx="7772400" cy="342900"/>
          </a:xfrm>
          <a:prstGeom prst="rect">
            <a:avLst/>
          </a:prstGeom>
          <a:effectLst>
            <a:outerShdw blurRad="38100" dist="12700" dir="2700000" algn="tl" rotWithShape="0">
              <a:schemeClr val="tx2">
                <a:alpha val="40000"/>
              </a:schemeClr>
            </a:outerShdw>
          </a:effectLst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CA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 hasCustomPrompt="1"/>
          </p:nvPr>
        </p:nvSpPr>
        <p:spPr>
          <a:xfrm>
            <a:off x="2286000" y="2571750"/>
            <a:ext cx="4572000" cy="222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>
            <a:lvl1pPr algn="ctr"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icon to add a table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>
                <a:tint val="40000"/>
                <a:satMod val="350000"/>
              </a:schemeClr>
            </a:gs>
            <a:gs pos="3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 flipH="1">
            <a:off x="0" y="0"/>
            <a:ext cx="9144000" cy="1005757"/>
          </a:xfrm>
          <a:prstGeom prst="rect">
            <a:avLst/>
          </a:prstGeom>
          <a:effectLst/>
        </p:spPr>
      </p:pic>
      <p:pic>
        <p:nvPicPr>
          <p:cNvPr id="15" name="Picture 14" descr="BCID_BPOE_H_RGB_rev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" y="0"/>
            <a:ext cx="2278589" cy="880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87855" y="27830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94A240-5F5D-4BEF-887F-329978B244BD}" type="slidenum">
              <a:rPr lang="en-CA" sz="1800" smtClean="0">
                <a:solidFill>
                  <a:schemeClr val="accent1"/>
                </a:solidFill>
                <a:latin typeface="Myriad Web Pro" pitchFamily="34" charset="0"/>
              </a:rPr>
              <a:pPr algn="r"/>
              <a:t>‹#›</a:t>
            </a:fld>
            <a:r>
              <a:rPr lang="en-CA" dirty="0" smtClean="0">
                <a:solidFill>
                  <a:schemeClr val="accent1"/>
                </a:solidFill>
              </a:rPr>
              <a:t> </a:t>
            </a:r>
            <a:endParaRPr lang="en-CA" sz="3000" b="1" dirty="0">
              <a:solidFill>
                <a:schemeClr val="accent1"/>
              </a:solidFill>
              <a:latin typeface="Myriad Web Pro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1" r:id="rId3"/>
    <p:sldLayoutId id="2147483668" r:id="rId4"/>
    <p:sldLayoutId id="2147483671" r:id="rId5"/>
    <p:sldLayoutId id="2147483662" r:id="rId6"/>
    <p:sldLayoutId id="2147483663" r:id="rId7"/>
    <p:sldLayoutId id="2147483664" r:id="rId8"/>
    <p:sldLayoutId id="2147483665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v.bc.ca/ess/sv/cad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gov.bc.ca/gov/content/environment/natural-resource-stewardship/consulting-with-first-nations/first-nations-negotiation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nathan.Mullan@gov.b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PMReporting@gov.bc.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mailto:IPMComplaints@gov.bc.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979712" y="3075806"/>
            <a:ext cx="5184576" cy="1352179"/>
          </a:xfrm>
        </p:spPr>
        <p:txBody>
          <a:bodyPr/>
          <a:lstStyle/>
          <a:p>
            <a:pPr algn="ctr"/>
            <a:endParaRPr lang="en-CA" sz="2000" dirty="0" smtClean="0">
              <a:solidFill>
                <a:srgbClr val="FEF7E2"/>
              </a:solidFill>
            </a:endParaRPr>
          </a:p>
          <a:p>
            <a:pPr algn="ctr"/>
            <a:r>
              <a:rPr lang="en-CA" sz="2000" dirty="0" smtClean="0">
                <a:solidFill>
                  <a:srgbClr val="FEF7E2"/>
                </a:solidFill>
              </a:rPr>
              <a:t>Jon </a:t>
            </a:r>
            <a:r>
              <a:rPr lang="en-CA" sz="2000" dirty="0" err="1" smtClean="0">
                <a:solidFill>
                  <a:srgbClr val="FEF7E2"/>
                </a:solidFill>
              </a:rPr>
              <a:t>Mullan</a:t>
            </a:r>
            <a:r>
              <a:rPr lang="en-CA" sz="2000" dirty="0" smtClean="0">
                <a:solidFill>
                  <a:srgbClr val="FEF7E2"/>
                </a:solidFill>
              </a:rPr>
              <a:t>, </a:t>
            </a:r>
            <a:r>
              <a:rPr lang="en-CA" sz="2000" dirty="0" err="1" smtClean="0">
                <a:solidFill>
                  <a:srgbClr val="FEF7E2"/>
                </a:solidFill>
              </a:rPr>
              <a:t>P.Ag</a:t>
            </a:r>
            <a:r>
              <a:rPr lang="en-CA" sz="2000" dirty="0" smtClean="0">
                <a:solidFill>
                  <a:srgbClr val="FEF7E2"/>
                </a:solidFill>
              </a:rPr>
              <a:t>., M.P.M.</a:t>
            </a:r>
          </a:p>
          <a:p>
            <a:pPr algn="ctr"/>
            <a:r>
              <a:rPr lang="en-CA" sz="2000" dirty="0" smtClean="0">
                <a:solidFill>
                  <a:srgbClr val="FEF7E2"/>
                </a:solidFill>
              </a:rPr>
              <a:t>Pesticides Officer – Large Industry Specialist</a:t>
            </a:r>
          </a:p>
          <a:p>
            <a:pPr algn="ctr"/>
            <a:r>
              <a:rPr lang="en-CA" sz="2000" dirty="0" smtClean="0">
                <a:solidFill>
                  <a:srgbClr val="FEF7E2"/>
                </a:solidFill>
              </a:rPr>
              <a:t>Ministry of Environment</a:t>
            </a:r>
          </a:p>
          <a:p>
            <a:pPr algn="ctr"/>
            <a:r>
              <a:rPr lang="en-CA" sz="2000" dirty="0" smtClean="0">
                <a:solidFill>
                  <a:srgbClr val="FEF7E2"/>
                </a:solidFill>
              </a:rPr>
              <a:t>Industrial Vegetation Management Association</a:t>
            </a:r>
          </a:p>
          <a:p>
            <a:pPr algn="ctr"/>
            <a:r>
              <a:rPr lang="en-CA" sz="2000" dirty="0" smtClean="0">
                <a:solidFill>
                  <a:srgbClr val="FEF7E2"/>
                </a:solidFill>
              </a:rPr>
              <a:t>November 10, 2016</a:t>
            </a:r>
            <a:endParaRPr lang="en-CA" sz="2000" dirty="0">
              <a:solidFill>
                <a:srgbClr val="FEF7E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Integrated Pest Management Program</a:t>
            </a:r>
            <a:endParaRPr lang="en-CA" sz="3200" dirty="0">
              <a:solidFill>
                <a:srgbClr val="FFC000"/>
              </a:solidFill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685800" y="1851670"/>
            <a:ext cx="7772400" cy="1296144"/>
          </a:xfrm>
        </p:spPr>
        <p:txBody>
          <a:bodyPr/>
          <a:lstStyle/>
          <a:p>
            <a:r>
              <a:rPr lang="en-CA" dirty="0" smtClean="0"/>
              <a:t>Turning the Page and Starting the Next Chapter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611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Lots of interest with PFZ reduction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IPMR S.18(3) allows for exemption to requirements (e.g., PFZ)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Can request any pesticide, any application method, any buffer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PUP requires $1000 plus consultation; max. 3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PUP is a statutory decision &amp; conditions can be appealed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Guidance document to understand process coming soon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>
                <a:solidFill>
                  <a:srgbClr val="FFC000"/>
                </a:solidFill>
              </a:rPr>
              <a:t>Pesticide Free Zones &amp; Pesticide Use Permits (PUP)</a:t>
            </a:r>
          </a:p>
        </p:txBody>
      </p:sp>
    </p:spTree>
    <p:extLst>
      <p:ext uri="{BB962C8B-B14F-4D97-AF65-F5344CB8AC3E}">
        <p14:creationId xmlns:p14="http://schemas.microsoft.com/office/powerpoint/2010/main" val="3059383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IPMP received request for label interpretation (end of 2014)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Response - </a:t>
            </a:r>
            <a:r>
              <a:rPr lang="en-US" sz="2400" dirty="0" smtClean="0">
                <a:solidFill>
                  <a:srgbClr val="FFFF00"/>
                </a:solidFill>
              </a:rPr>
              <a:t>application method not on label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Clarified not compliant &amp; PMRA HQ confirmed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7E2"/>
                </a:solidFill>
              </a:rPr>
              <a:t>Engaged in discussions with proponents &amp; manufacturers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7E2"/>
                </a:solidFill>
              </a:rPr>
              <a:t>Understand there is interest in label amendment within 1-2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IPM </a:t>
            </a:r>
            <a:r>
              <a:rPr lang="en-US" sz="2400" dirty="0">
                <a:solidFill>
                  <a:srgbClr val="FEF7E2"/>
                </a:solidFill>
              </a:rPr>
              <a:t>Regulation </a:t>
            </a:r>
            <a:r>
              <a:rPr lang="en-US" sz="2400" dirty="0" smtClean="0">
                <a:solidFill>
                  <a:srgbClr val="FEF7E2"/>
                </a:solidFill>
              </a:rPr>
              <a:t>does </a:t>
            </a:r>
            <a:r>
              <a:rPr lang="en-US" sz="2400" dirty="0">
                <a:solidFill>
                  <a:srgbClr val="FEF7E2"/>
                </a:solidFill>
              </a:rPr>
              <a:t>not </a:t>
            </a:r>
            <a:r>
              <a:rPr lang="en-US" sz="2400" dirty="0" smtClean="0">
                <a:solidFill>
                  <a:srgbClr val="FEF7E2"/>
                </a:solidFill>
              </a:rPr>
              <a:t>restrict this application if on label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IPMP supports selective application of pesticides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Stem Injection of Knotweed with Glyphosate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4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468052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Coming up on 12</a:t>
            </a:r>
            <a:r>
              <a:rPr lang="en-CA" sz="2400" baseline="30000" dirty="0" smtClean="0">
                <a:solidFill>
                  <a:srgbClr val="FEF7E2"/>
                </a:solidFill>
              </a:rPr>
              <a:t>th</a:t>
            </a:r>
            <a:r>
              <a:rPr lang="en-CA" sz="2400" dirty="0" smtClean="0">
                <a:solidFill>
                  <a:srgbClr val="FEF7E2"/>
                </a:solidFill>
              </a:rPr>
              <a:t> anniversary (IPMR)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3</a:t>
            </a:r>
            <a:r>
              <a:rPr lang="en-CA" sz="2400" baseline="30000" dirty="0" smtClean="0">
                <a:solidFill>
                  <a:srgbClr val="FEF7E2"/>
                </a:solidFill>
              </a:rPr>
              <a:t>rd</a:t>
            </a:r>
            <a:r>
              <a:rPr lang="en-CA" sz="2400" dirty="0" smtClean="0">
                <a:solidFill>
                  <a:srgbClr val="FEF7E2"/>
                </a:solidFill>
              </a:rPr>
              <a:t> go around for many of you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Increasing government attention in registration process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Submission</a:t>
            </a:r>
            <a:endParaRPr lang="en-CA" sz="24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PMP Issues in 2016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/>
          <a:stretch/>
        </p:blipFill>
        <p:spPr bwMode="auto">
          <a:xfrm>
            <a:off x="5436096" y="2053930"/>
            <a:ext cx="3437488" cy="28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3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marL="4572" indent="0" algn="l"/>
            <a:r>
              <a:rPr lang="en-CA" sz="2400" dirty="0" smtClean="0">
                <a:solidFill>
                  <a:srgbClr val="FFFF00"/>
                </a:solidFill>
              </a:rPr>
              <a:t>Process</a:t>
            </a:r>
            <a:r>
              <a:rPr lang="en-CA" sz="2400" dirty="0" smtClean="0">
                <a:solidFill>
                  <a:srgbClr val="FEF7E2"/>
                </a:solidFill>
              </a:rPr>
              <a:t>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FN consultation </a:t>
            </a:r>
          </a:p>
          <a:p>
            <a:pPr marL="4572" indent="0" algn="l"/>
            <a:r>
              <a:rPr lang="en-CA" sz="2400" dirty="0" smtClean="0">
                <a:solidFill>
                  <a:srgbClr val="FFFF00"/>
                </a:solidFill>
              </a:rPr>
              <a:t>Submission: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FN consultation summary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PMP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Wildlife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IPM Adoption</a:t>
            </a:r>
          </a:p>
          <a:p>
            <a:pPr marL="4572" indent="0" algn="l"/>
            <a:r>
              <a:rPr lang="en-CA" sz="2400" dirty="0">
                <a:solidFill>
                  <a:srgbClr val="FFFF00"/>
                </a:solidFill>
              </a:rPr>
              <a:t>Explanatory Notes</a:t>
            </a:r>
            <a:endParaRPr lang="en-CA" sz="2400" dirty="0" smtClean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PMP Issues in 2016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6148" name="Picture 4" descr="Image resul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6111" r="4289" b="8782"/>
          <a:stretch/>
        </p:blipFill>
        <p:spPr bwMode="auto">
          <a:xfrm>
            <a:off x="5292080" y="3708225"/>
            <a:ext cx="2489434" cy="13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95" y="1687221"/>
            <a:ext cx="4416161" cy="18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10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err="1" smtClean="0">
                <a:solidFill>
                  <a:srgbClr val="FEF7E2"/>
                </a:solidFill>
              </a:rPr>
              <a:t>SEAs</a:t>
            </a:r>
            <a:endParaRPr lang="en-CA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Protocol agreements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Tools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Must dos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Tips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err="1" smtClean="0">
                <a:solidFill>
                  <a:srgbClr val="FEF7E2"/>
                </a:solidFill>
              </a:rPr>
              <a:t>NITs</a:t>
            </a:r>
            <a:endParaRPr lang="en-CA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err="1" smtClean="0">
                <a:solidFill>
                  <a:srgbClr val="FFC000"/>
                </a:solidFill>
              </a:rPr>
              <a:t>FN</a:t>
            </a:r>
            <a:r>
              <a:rPr lang="en-CA" sz="3200" dirty="0" smtClean="0">
                <a:solidFill>
                  <a:srgbClr val="FFC000"/>
                </a:solidFill>
              </a:rPr>
              <a:t> Consultation &amp; Protocol Agreements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2"/>
          <a:stretch/>
        </p:blipFill>
        <p:spPr bwMode="auto">
          <a:xfrm>
            <a:off x="3995936" y="2320195"/>
            <a:ext cx="4396036" cy="1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0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New agreements with FNs are being developed (current=7)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Establishes new procedures  on how to engage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Supersede draft FN Consultation Guidelines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MUST follow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/>
              <a:t>May </a:t>
            </a:r>
            <a:r>
              <a:rPr lang="en-CA" sz="2400" dirty="0"/>
              <a:t>include </a:t>
            </a:r>
            <a:r>
              <a:rPr lang="en-CA" sz="2400" dirty="0" smtClean="0"/>
              <a:t>new requirements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timing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process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notifications (NITs)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Strategic Engagement Agreements (SEAs)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29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New kid on the block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Various names: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“protocol agreement”,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“new relationship &amp; reconciliation agreement (NRRA)”,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Mandatory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Usual structure by authorization type and sector-specific activity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FN Protocol Agreements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Draft</a:t>
            </a:r>
            <a:r>
              <a:rPr lang="en-CA" sz="2400" dirty="0" smtClean="0">
                <a:solidFill>
                  <a:srgbClr val="FFC000"/>
                </a:solidFill>
              </a:rPr>
              <a:t> Guidelines for Consulting with First Nations</a:t>
            </a:r>
            <a:endParaRPr lang="en-CA" sz="2400" dirty="0" smtClean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updated version coming soon (avail on IPMP website)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sets standard, can be different but not lower*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FC000"/>
                </a:solidFill>
              </a:rPr>
              <a:t>CAD Public </a:t>
            </a:r>
            <a:r>
              <a:rPr lang="en-CA" sz="2400" dirty="0">
                <a:solidFill>
                  <a:srgbClr val="FFC000"/>
                </a:solidFill>
              </a:rPr>
              <a:t>Map Service </a:t>
            </a:r>
            <a:r>
              <a:rPr lang="en-CA" sz="2400" dirty="0">
                <a:solidFill>
                  <a:srgbClr val="FEF7E2"/>
                </a:solidFill>
              </a:rPr>
              <a:t>(</a:t>
            </a:r>
            <a:r>
              <a:rPr lang="en-CA" sz="2400" dirty="0">
                <a:solidFill>
                  <a:schemeClr val="tx1"/>
                </a:solidFill>
                <a:hlinkClick r:id="rId3"/>
              </a:rPr>
              <a:t>http://maps.gov.bc.ca/ess/sv/cadb</a:t>
            </a:r>
            <a:r>
              <a:rPr lang="en-CA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CA" sz="2400" dirty="0" smtClean="0">
                <a:solidFill>
                  <a:srgbClr val="FEF7E2"/>
                </a:solidFill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identify which FNs have overlapping asserted territory with PMP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MARR`s </a:t>
            </a:r>
            <a:r>
              <a:rPr lang="en-CA" sz="2400" dirty="0" smtClean="0">
                <a:solidFill>
                  <a:srgbClr val="FFC000"/>
                </a:solidFill>
              </a:rPr>
              <a:t>First Nations Negotiations </a:t>
            </a:r>
            <a:r>
              <a:rPr lang="en-CA" sz="2400" dirty="0" smtClean="0">
                <a:solidFill>
                  <a:srgbClr val="FEF7E2"/>
                </a:solidFill>
              </a:rPr>
              <a:t>website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  <a:hlinkClick r:id="rId4"/>
              </a:rPr>
              <a:t>www2.gov.bc.ca/gov/content/environment/natural-resource-stewardship/consulting-with-first-nations/first-nations-negotiations</a:t>
            </a:r>
            <a:endParaRPr lang="en-CA" sz="22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FN Consultation - Tools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90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marL="4572" indent="0" algn="l"/>
            <a:r>
              <a:rPr lang="en-US" sz="2400" dirty="0" smtClean="0">
                <a:solidFill>
                  <a:srgbClr val="FEF7E2"/>
                </a:solidFill>
              </a:rPr>
              <a:t>Every time you are registering a PMP, you must: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confirm overlap </a:t>
            </a:r>
            <a:r>
              <a:rPr lang="en-US" sz="2400" dirty="0" smtClean="0">
                <a:solidFill>
                  <a:srgbClr val="FEF7E2"/>
                </a:solidFill>
              </a:rPr>
              <a:t>with PMP boundaries &amp; </a:t>
            </a:r>
            <a:r>
              <a:rPr lang="en-US" sz="2400" dirty="0" smtClean="0">
                <a:solidFill>
                  <a:schemeClr val="tx1"/>
                </a:solidFill>
              </a:rPr>
              <a:t>asserted</a:t>
            </a:r>
            <a:r>
              <a:rPr lang="en-CA" sz="2400" dirty="0">
                <a:solidFill>
                  <a:schemeClr val="tx1"/>
                </a:solidFill>
              </a:rPr>
              <a:t>\proven</a:t>
            </a:r>
            <a:r>
              <a:rPr lang="en-US" sz="2400" dirty="0" smtClean="0">
                <a:solidFill>
                  <a:srgbClr val="FEF7E2"/>
                </a:solidFill>
              </a:rPr>
              <a:t> territory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check for agreements </a:t>
            </a:r>
            <a:r>
              <a:rPr lang="en-US" sz="2400" dirty="0" smtClean="0">
                <a:solidFill>
                  <a:srgbClr val="FEF7E2"/>
                </a:solidFill>
              </a:rPr>
              <a:t>in place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7E2"/>
                </a:solidFill>
              </a:rPr>
              <a:t>d</a:t>
            </a:r>
            <a:r>
              <a:rPr lang="en-US" sz="2200" dirty="0" smtClean="0">
                <a:solidFill>
                  <a:srgbClr val="FEF7E2"/>
                </a:solidFill>
              </a:rPr>
              <a:t>on't assume - may </a:t>
            </a:r>
            <a:r>
              <a:rPr lang="en-US" sz="2200" dirty="0">
                <a:solidFill>
                  <a:srgbClr val="FEF7E2"/>
                </a:solidFill>
              </a:rPr>
              <a:t>have </a:t>
            </a:r>
            <a:r>
              <a:rPr lang="en-US" sz="2200" dirty="0" smtClean="0">
                <a:solidFill>
                  <a:srgbClr val="FEF7E2"/>
                </a:solidFill>
              </a:rPr>
              <a:t>changed</a:t>
            </a:r>
            <a:endParaRPr lang="en-US" sz="2200" dirty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7E2"/>
                </a:solidFill>
              </a:rPr>
              <a:t>several in </a:t>
            </a:r>
            <a:r>
              <a:rPr lang="en-US" sz="2200" dirty="0" smtClean="0">
                <a:solidFill>
                  <a:srgbClr val="FEF7E2"/>
                </a:solidFill>
              </a:rPr>
              <a:t>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nsure FNs have a </a:t>
            </a:r>
            <a:r>
              <a:rPr lang="en-US" sz="2400" dirty="0" smtClean="0">
                <a:solidFill>
                  <a:srgbClr val="FFFF00"/>
                </a:solidFill>
              </a:rPr>
              <a:t>response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summarize </a:t>
            </a:r>
            <a:r>
              <a:rPr lang="en-US" sz="2400" dirty="0" smtClean="0">
                <a:solidFill>
                  <a:srgbClr val="FEF7E2"/>
                </a:solidFill>
              </a:rPr>
              <a:t>detailed communication log</a:t>
            </a:r>
            <a:endParaRPr lang="en-US" sz="2400" dirty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FN Consultation – “Must Dos”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18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Ensure </a:t>
            </a:r>
            <a:r>
              <a:rPr lang="en-US" sz="2400" dirty="0" smtClean="0">
                <a:solidFill>
                  <a:srgbClr val="FFFF00"/>
                </a:solidFill>
              </a:rPr>
              <a:t>access to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Clarify </a:t>
            </a:r>
            <a:r>
              <a:rPr lang="en-US" sz="2400" dirty="0" smtClean="0">
                <a:solidFill>
                  <a:srgbClr val="FFFF00"/>
                </a:solidFill>
              </a:rPr>
              <a:t>scope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not discussing PMRA`s decision to register the pesticide or </a:t>
            </a:r>
            <a:r>
              <a:rPr lang="en-US" sz="2200" dirty="0">
                <a:solidFill>
                  <a:srgbClr val="FEF7E2"/>
                </a:solidFill>
              </a:rPr>
              <a:t> </a:t>
            </a:r>
            <a:r>
              <a:rPr lang="en-US" sz="2200" dirty="0" smtClean="0">
                <a:solidFill>
                  <a:srgbClr val="FEF7E2"/>
                </a:solidFill>
              </a:rPr>
              <a:t>      general use of pesticides</a:t>
            </a:r>
            <a:endParaRPr lang="en-US" sz="2200" dirty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Request </a:t>
            </a:r>
            <a:r>
              <a:rPr lang="en-CA" sz="2400" dirty="0" smtClean="0">
                <a:solidFill>
                  <a:srgbClr val="FFFF00"/>
                </a:solidFill>
              </a:rPr>
              <a:t>site-specific </a:t>
            </a:r>
            <a:r>
              <a:rPr lang="en-CA" sz="2400" dirty="0" smtClean="0">
                <a:solidFill>
                  <a:srgbClr val="FEF7E2"/>
                </a:solidFill>
              </a:rPr>
              <a:t>concern if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if not available, attempt to build solution into PMP standards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Connect concern to </a:t>
            </a:r>
            <a:r>
              <a:rPr lang="en-CA" sz="2400" dirty="0" smtClean="0">
                <a:solidFill>
                  <a:srgbClr val="FFFF00"/>
                </a:solidFill>
              </a:rPr>
              <a:t>asserted\proven right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FN Consultation – Tips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80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FC000"/>
                </a:solidFill>
              </a:rPr>
              <a:t>Better Communication</a:t>
            </a:r>
            <a:r>
              <a:rPr lang="en-CA" sz="2400" dirty="0" smtClean="0">
                <a:solidFill>
                  <a:schemeClr val="tx1"/>
                </a:solidFill>
              </a:rPr>
              <a:t>: clear &amp; consistent routes</a:t>
            </a:r>
            <a:endParaRPr lang="en-CA" sz="2400" dirty="0" smtClean="0">
              <a:solidFill>
                <a:srgbClr val="FFC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FC000"/>
                </a:solidFill>
              </a:rPr>
              <a:t>Key Messages</a:t>
            </a:r>
            <a:r>
              <a:rPr lang="en-CA" sz="2400" dirty="0" smtClean="0">
                <a:solidFill>
                  <a:schemeClr val="tx1"/>
                </a:solidFill>
              </a:rPr>
              <a:t>: issues</a:t>
            </a:r>
            <a:r>
              <a:rPr lang="en-CA" sz="2400" dirty="0">
                <a:solidFill>
                  <a:schemeClr val="tx1"/>
                </a:solidFill>
              </a:rPr>
              <a:t> </a:t>
            </a:r>
            <a:r>
              <a:rPr lang="en-CA" sz="2400" dirty="0" smtClean="0">
                <a:solidFill>
                  <a:schemeClr val="tx1"/>
                </a:solidFill>
              </a:rPr>
              <a:t>&amp; updates</a:t>
            </a:r>
            <a:endParaRPr lang="en-CA" sz="2400" dirty="0" smtClean="0">
              <a:solidFill>
                <a:srgbClr val="FFC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FC000"/>
                </a:solidFill>
              </a:rPr>
              <a:t>Avoiding the Potholes</a:t>
            </a:r>
            <a:r>
              <a:rPr lang="en-CA" sz="2400" dirty="0" smtClean="0">
                <a:solidFill>
                  <a:srgbClr val="FEF7E2"/>
                </a:solidFill>
              </a:rPr>
              <a:t>: lessons learned from 2016 </a:t>
            </a:r>
            <a:r>
              <a:rPr lang="en-CA" sz="2400" dirty="0" err="1" smtClean="0">
                <a:solidFill>
                  <a:srgbClr val="FEF7E2"/>
                </a:solidFill>
              </a:rPr>
              <a:t>PMPs</a:t>
            </a:r>
            <a:endParaRPr lang="en-CA" sz="24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FC000"/>
                </a:solidFill>
              </a:rPr>
              <a:t>Changing landscape</a:t>
            </a:r>
            <a:r>
              <a:rPr lang="en-CA" sz="2400" dirty="0" smtClean="0">
                <a:solidFill>
                  <a:srgbClr val="FEF7E2"/>
                </a:solidFill>
              </a:rPr>
              <a:t>: </a:t>
            </a:r>
            <a:r>
              <a:rPr lang="en-CA" sz="2400" dirty="0" err="1" smtClean="0">
                <a:solidFill>
                  <a:srgbClr val="FEF7E2"/>
                </a:solidFill>
              </a:rPr>
              <a:t>FN</a:t>
            </a:r>
            <a:r>
              <a:rPr lang="en-CA" sz="2400" dirty="0" smtClean="0">
                <a:solidFill>
                  <a:srgbClr val="FEF7E2"/>
                </a:solidFill>
              </a:rPr>
              <a:t> consultation &amp; protocol agreements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FC000"/>
                </a:solidFill>
              </a:rPr>
              <a:t>What’s coming down the pipe</a:t>
            </a:r>
            <a:r>
              <a:rPr lang="en-CA" sz="2400" dirty="0" smtClean="0">
                <a:solidFill>
                  <a:srgbClr val="FEF7E2"/>
                </a:solidFill>
              </a:rPr>
              <a:t>: </a:t>
            </a:r>
            <a:r>
              <a:rPr lang="en-CA" sz="2400" dirty="0" err="1" smtClean="0">
                <a:solidFill>
                  <a:srgbClr val="FEF7E2"/>
                </a:solidFill>
              </a:rPr>
              <a:t>IPMP</a:t>
            </a:r>
            <a:r>
              <a:rPr lang="en-CA" sz="2400" dirty="0" smtClean="0">
                <a:solidFill>
                  <a:srgbClr val="FEF7E2"/>
                </a:solidFill>
              </a:rPr>
              <a:t> work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Outline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1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marL="4572" indent="0" algn="l"/>
            <a:r>
              <a:rPr lang="en-CA" sz="2400" dirty="0" smtClean="0">
                <a:solidFill>
                  <a:srgbClr val="FFFF00"/>
                </a:solidFill>
              </a:rPr>
              <a:t>Deferred PMP consultation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different from NIT as notification only!</a:t>
            </a:r>
            <a:endParaRPr lang="en-CA" sz="2200" dirty="0" smtClean="0">
              <a:solidFill>
                <a:srgbClr val="FEF7E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only  </a:t>
            </a:r>
            <a:r>
              <a:rPr lang="en-US" sz="2200" dirty="0">
                <a:solidFill>
                  <a:srgbClr val="FEF7E2"/>
                </a:solidFill>
              </a:rPr>
              <a:t>occur if FN requests site specific /timing related </a:t>
            </a:r>
            <a:r>
              <a:rPr lang="en-US" sz="2200" dirty="0" smtClean="0">
                <a:solidFill>
                  <a:srgbClr val="FEF7E2"/>
                </a:solidFill>
              </a:rPr>
              <a:t>info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7E2"/>
                </a:solidFill>
              </a:rPr>
              <a:t>a</a:t>
            </a:r>
            <a:r>
              <a:rPr lang="en-US" sz="2200" dirty="0" smtClean="0">
                <a:solidFill>
                  <a:srgbClr val="FEF7E2"/>
                </a:solidFill>
              </a:rPr>
              <a:t>ttempt to handle concerns within PMP to avoid need</a:t>
            </a:r>
            <a:endParaRPr lang="en-US" sz="2200" dirty="0">
              <a:solidFill>
                <a:srgbClr val="FEF7E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7E2"/>
                </a:solidFill>
              </a:rPr>
              <a:t>s</a:t>
            </a:r>
            <a:r>
              <a:rPr lang="en-US" sz="2200" dirty="0" smtClean="0">
                <a:solidFill>
                  <a:srgbClr val="FEF7E2"/>
                </a:solidFill>
              </a:rPr>
              <a:t>hared decision - not unilaterally imposed by proponent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If necessary, must meet IPMR AND provide necessary info to FN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EF7E2"/>
                </a:solidFill>
              </a:rPr>
              <a:t>timelines for NIT consultation either draft guidelines or SEAs/</a:t>
            </a:r>
            <a:r>
              <a:rPr lang="en-US" sz="2200" dirty="0" err="1" smtClean="0">
                <a:solidFill>
                  <a:srgbClr val="FEF7E2"/>
                </a:solidFill>
              </a:rPr>
              <a:t>etc</a:t>
            </a:r>
            <a:endParaRPr lang="en-US" sz="2200" dirty="0" smtClean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FN Consultation – NITs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49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779662"/>
            <a:ext cx="7772400" cy="2804914"/>
          </a:xfrm>
        </p:spPr>
        <p:txBody>
          <a:bodyPr/>
          <a:lstStyle/>
          <a:p>
            <a:pPr marL="4572" indent="0" algn="l"/>
            <a:r>
              <a:rPr lang="en-CA" sz="2400" dirty="0">
                <a:solidFill>
                  <a:srgbClr val="FFFF00"/>
                </a:solidFill>
              </a:rPr>
              <a:t>Planned: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Data management &amp; analysis</a:t>
            </a:r>
            <a:endParaRPr lang="en-CA" sz="2400" dirty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AUS </a:t>
            </a:r>
            <a:r>
              <a:rPr lang="en-CA" sz="2200" dirty="0">
                <a:solidFill>
                  <a:srgbClr val="FEF7E2"/>
                </a:solidFill>
              </a:rPr>
              <a:t>submission </a:t>
            </a:r>
            <a:r>
              <a:rPr lang="en-CA" sz="2200" dirty="0" smtClean="0">
                <a:solidFill>
                  <a:srgbClr val="FEF7E2"/>
                </a:solidFill>
              </a:rPr>
              <a:t>verification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EF7E2"/>
                </a:solidFill>
              </a:rPr>
              <a:t>sales &amp; use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 err="1" smtClean="0">
                <a:solidFill>
                  <a:srgbClr val="FEF7E2"/>
                </a:solidFill>
              </a:rPr>
              <a:t>a.i</a:t>
            </a:r>
            <a:r>
              <a:rPr lang="en-CA" sz="2200" dirty="0" smtClean="0">
                <a:solidFill>
                  <a:srgbClr val="FEF7E2"/>
                </a:solidFill>
              </a:rPr>
              <a:t>.  risk  ranking</a:t>
            </a:r>
            <a:endParaRPr lang="en-CA" sz="2200" dirty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PMP assessment (e.g.,  IPM adoption)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Explanatory Notes Phase 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FEF7E2"/>
                </a:solidFill>
              </a:rPr>
              <a:t>P</a:t>
            </a:r>
            <a:r>
              <a:rPr lang="en-CA" sz="2400" dirty="0" smtClean="0">
                <a:solidFill>
                  <a:srgbClr val="FEF7E2"/>
                </a:solidFill>
              </a:rPr>
              <a:t>olicy prioritization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Schedule 2 review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CA" sz="1600" dirty="0" smtClean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What will the IPMP be working on?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8" y="1779662"/>
            <a:ext cx="3229322" cy="32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73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7772400" cy="2804914"/>
          </a:xfrm>
        </p:spPr>
        <p:txBody>
          <a:bodyPr/>
          <a:lstStyle/>
          <a:p>
            <a:pPr marL="346075" lvl="0" algn="l"/>
            <a:r>
              <a:rPr lang="en-CA" sz="2400" dirty="0" smtClean="0">
                <a:solidFill>
                  <a:srgbClr val="FFFF00"/>
                </a:solidFill>
              </a:rPr>
              <a:t>Regional Operations Update</a:t>
            </a:r>
            <a:r>
              <a:rPr lang="en-CA" sz="2400" dirty="0" smtClean="0">
                <a:solidFill>
                  <a:schemeClr val="tx1"/>
                </a:solidFill>
              </a:rPr>
              <a:t>:</a:t>
            </a:r>
          </a:p>
          <a:p>
            <a:pPr marL="346075" lvl="0"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V</a:t>
            </a:r>
            <a:r>
              <a:rPr lang="en-CA" sz="2400" dirty="0" smtClean="0">
                <a:solidFill>
                  <a:schemeClr val="tx1"/>
                </a:solidFill>
              </a:rPr>
              <a:t>erifying </a:t>
            </a:r>
            <a:r>
              <a:rPr lang="en-CA" sz="2400" dirty="0">
                <a:solidFill>
                  <a:schemeClr val="tx1"/>
                </a:solidFill>
              </a:rPr>
              <a:t>compliance with PFZ requirements on industrial </a:t>
            </a:r>
            <a:r>
              <a:rPr lang="en-CA" sz="2400" dirty="0" smtClean="0">
                <a:solidFill>
                  <a:schemeClr val="tx1"/>
                </a:solidFill>
              </a:rPr>
              <a:t>ROWs</a:t>
            </a:r>
          </a:p>
          <a:p>
            <a:pPr marL="346075" lvl="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Manny </a:t>
            </a:r>
            <a:r>
              <a:rPr lang="en-CA" sz="2400" dirty="0" err="1">
                <a:solidFill>
                  <a:schemeClr val="tx1"/>
                </a:solidFill>
              </a:rPr>
              <a:t>Mariotto</a:t>
            </a:r>
            <a:r>
              <a:rPr lang="en-CA" sz="2400" dirty="0">
                <a:solidFill>
                  <a:schemeClr val="tx1"/>
                </a:solidFill>
              </a:rPr>
              <a:t> (PG) leading 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346075" lvl="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No </a:t>
            </a:r>
            <a:r>
              <a:rPr lang="en-CA" sz="2400" dirty="0">
                <a:solidFill>
                  <a:schemeClr val="tx1"/>
                </a:solidFill>
              </a:rPr>
              <a:t>significant noncompliance in </a:t>
            </a:r>
            <a:r>
              <a:rPr lang="en-CA" sz="2400" dirty="0" smtClean="0">
                <a:solidFill>
                  <a:schemeClr val="tx1"/>
                </a:solidFill>
              </a:rPr>
              <a:t>2016</a:t>
            </a:r>
          </a:p>
          <a:p>
            <a:pPr marL="346075" lvl="0"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Work </a:t>
            </a:r>
            <a:r>
              <a:rPr lang="en-CA" sz="2400" dirty="0">
                <a:solidFill>
                  <a:schemeClr val="tx1"/>
                </a:solidFill>
              </a:rPr>
              <a:t>to continue into </a:t>
            </a:r>
            <a:r>
              <a:rPr lang="en-CA" sz="2400" dirty="0" smtClean="0">
                <a:solidFill>
                  <a:schemeClr val="tx1"/>
                </a:solidFill>
              </a:rPr>
              <a:t>2017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What will the IPMP be working on? 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3820" r="5508" b="11613"/>
          <a:stretch/>
        </p:blipFill>
        <p:spPr bwMode="auto">
          <a:xfrm>
            <a:off x="6444208" y="2859782"/>
            <a:ext cx="2448272" cy="20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43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redServices_PowerPoint_BC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736" y="897979"/>
            <a:ext cx="5181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688032" y="1121296"/>
            <a:ext cx="7772400" cy="370334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CC00"/>
                </a:solidFill>
              </a:rPr>
              <a:t>For More Information:</a:t>
            </a:r>
            <a:endParaRPr lang="en-CA" sz="3200" dirty="0">
              <a:solidFill>
                <a:srgbClr val="FFCC00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707654"/>
            <a:ext cx="7772400" cy="3092946"/>
          </a:xfrm>
        </p:spPr>
        <p:txBody>
          <a:bodyPr/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CA" sz="2000" kern="0" dirty="0"/>
              <a:t>Jon </a:t>
            </a:r>
            <a:r>
              <a:rPr lang="en-CA" sz="2000" kern="0" dirty="0" err="1"/>
              <a:t>Mullan</a:t>
            </a:r>
            <a:r>
              <a:rPr lang="en-CA" sz="2000" kern="0" dirty="0"/>
              <a:t> (Victoria)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CA" sz="2000" kern="0" dirty="0">
                <a:hlinkClick r:id="rId4"/>
              </a:rPr>
              <a:t>Jonathan.Mullan@gov.bc.ca</a:t>
            </a:r>
            <a:endParaRPr lang="en-CA" sz="2000" kern="0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CA" sz="2000" kern="0" dirty="0"/>
              <a:t>(250) 387-9416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CA" sz="2000" kern="0" dirty="0">
              <a:solidFill>
                <a:srgbClr val="003062"/>
              </a:solidFill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CA" sz="2000" kern="0" dirty="0"/>
              <a:t>	Explanatory Notes available on website.</a:t>
            </a:r>
          </a:p>
          <a:p>
            <a:pPr marL="342900" lvl="0" fontAlgn="base">
              <a:spcBef>
                <a:spcPts val="600"/>
              </a:spcBef>
              <a:spcAft>
                <a:spcPct val="0"/>
              </a:spcAft>
              <a:defRPr/>
            </a:pPr>
            <a:endParaRPr lang="en-CA" sz="2000" kern="0" dirty="0">
              <a:solidFill>
                <a:srgbClr val="FFFF00"/>
              </a:solidFill>
            </a:endParaRPr>
          </a:p>
          <a:p>
            <a:pPr marL="342900">
              <a:defRPr/>
            </a:pPr>
            <a:r>
              <a:rPr lang="en-US" sz="2000" i="1" dirty="0">
                <a:solidFill>
                  <a:srgbClr val="FFFF00"/>
                </a:solidFill>
              </a:rPr>
              <a:t>If you want to prosper for a year, grow rice. </a:t>
            </a:r>
          </a:p>
          <a:p>
            <a:pPr marL="342900">
              <a:defRPr/>
            </a:pPr>
            <a:r>
              <a:rPr lang="en-US" sz="2000" i="1" dirty="0">
                <a:solidFill>
                  <a:srgbClr val="FFFF00"/>
                </a:solidFill>
              </a:rPr>
              <a:t>If you want to prosper for a decade, plant trees. </a:t>
            </a:r>
          </a:p>
          <a:p>
            <a:pPr marL="342900">
              <a:defRPr/>
            </a:pPr>
            <a:r>
              <a:rPr lang="en-US" sz="2000" i="1" dirty="0">
                <a:solidFill>
                  <a:srgbClr val="FFFF00"/>
                </a:solidFill>
              </a:rPr>
              <a:t>If you want to prosper for a century, grow people</a:t>
            </a:r>
            <a:r>
              <a:rPr lang="en-US" sz="2000" i="1" dirty="0" smtClean="0">
                <a:solidFill>
                  <a:srgbClr val="FFFF00"/>
                </a:solidFill>
              </a:rPr>
              <a:t>.</a:t>
            </a:r>
            <a:endParaRPr lang="en-CA" sz="2000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4462264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Information Management Act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Call out for your email addresses!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New IPM Program email boxes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New Victoria physical address (coming soon)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Improving Communications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8963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7772400" cy="2804914"/>
          </a:xfrm>
        </p:spPr>
        <p:txBody>
          <a:bodyPr/>
          <a:lstStyle/>
          <a:p>
            <a:pPr marL="4572" indent="0" algn="l"/>
            <a:r>
              <a:rPr lang="en-US" sz="2400" i="1" dirty="0" smtClean="0">
                <a:solidFill>
                  <a:srgbClr val="FFFF00"/>
                </a:solidFill>
              </a:rPr>
              <a:t>Information Management Act </a:t>
            </a:r>
            <a:r>
              <a:rPr lang="en-US" sz="2400" dirty="0" smtClean="0">
                <a:solidFill>
                  <a:schemeClr val="tx1"/>
                </a:solidFill>
              </a:rPr>
              <a:t>(May 2015)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Requires government organizations to adopt: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digital records creation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information management practices</a:t>
            </a:r>
            <a:endParaRPr lang="en-CA" sz="2200" dirty="0">
              <a:solidFill>
                <a:schemeClr val="tx1"/>
              </a:solidFill>
            </a:endParaRPr>
          </a:p>
          <a:p>
            <a:pPr marL="365125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Shift from paper to digital</a:t>
            </a:r>
          </a:p>
          <a:p>
            <a:pPr marL="365125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2-3 year timeline but we are starting now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Improving Communications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16656"/>
          <a:stretch/>
        </p:blipFill>
        <p:spPr bwMode="auto">
          <a:xfrm>
            <a:off x="6012160" y="2786477"/>
            <a:ext cx="2800250" cy="21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03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Please provide your email address! (and keep it current)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Improving Communications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55" y="2490564"/>
            <a:ext cx="6915933" cy="238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\\SFP.IDIR.BCGOV\U140\JMMULLAN$\Profile\Desktop\na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8813"/>
            <a:ext cx="2664296" cy="16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3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7772400" cy="2804914"/>
          </a:xfrm>
        </p:spPr>
        <p:txBody>
          <a:bodyPr/>
          <a:lstStyle/>
          <a:p>
            <a:pPr marL="4572" indent="0" algn="l"/>
            <a:r>
              <a:rPr lang="en-CA" sz="2400" dirty="0" smtClean="0"/>
              <a:t>New email boxes:</a:t>
            </a:r>
            <a:endParaRPr lang="en-CA" sz="24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Report Submission = </a:t>
            </a:r>
            <a:r>
              <a:rPr lang="en-CA" sz="2400" dirty="0" smtClean="0">
                <a:solidFill>
                  <a:schemeClr val="tx1"/>
                </a:solidFill>
                <a:hlinkClick r:id="rId3"/>
              </a:rPr>
              <a:t>IPMReporting@gov.bc.ca</a:t>
            </a:r>
            <a:endParaRPr lang="en-CA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Notices of Intent to Treat (NIT)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Annual Use Submissions (</a:t>
            </a:r>
            <a:r>
              <a:rPr lang="en-CA" sz="2400" dirty="0" err="1" smtClean="0">
                <a:solidFill>
                  <a:schemeClr val="tx1"/>
                </a:solidFill>
              </a:rPr>
              <a:t>AUS</a:t>
            </a:r>
            <a:r>
              <a:rPr lang="en-CA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292100"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Complaints </a:t>
            </a:r>
            <a:r>
              <a:rPr lang="en-CA" sz="2400" dirty="0">
                <a:solidFill>
                  <a:schemeClr val="tx1"/>
                </a:solidFill>
              </a:rPr>
              <a:t>= </a:t>
            </a:r>
            <a:r>
              <a:rPr lang="en-CA" sz="2400" dirty="0" smtClean="0">
                <a:solidFill>
                  <a:schemeClr val="tx1"/>
                </a:solidFill>
                <a:hlinkClick r:id="rId4"/>
              </a:rPr>
              <a:t>IPMComplaints@gov.bc.ca</a:t>
            </a:r>
            <a:endParaRPr lang="en-CA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Includes self-reporting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Risk based response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Improving Communications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6388" r="7269" b="4278"/>
          <a:stretch/>
        </p:blipFill>
        <p:spPr bwMode="auto">
          <a:xfrm>
            <a:off x="6368121" y="1851245"/>
            <a:ext cx="2380343" cy="20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121833">
            <a:off x="3775482" y="1945283"/>
            <a:ext cx="2533066" cy="92333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 Hold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360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95686"/>
            <a:ext cx="5660924" cy="2804914"/>
          </a:xfrm>
        </p:spPr>
        <p:txBody>
          <a:bodyPr/>
          <a:lstStyle/>
          <a:p>
            <a:pPr marL="4572" indent="0" algn="l"/>
            <a:r>
              <a:rPr lang="en-US" sz="2400" dirty="0" smtClean="0">
                <a:solidFill>
                  <a:schemeClr val="tx1"/>
                </a:solidFill>
              </a:rPr>
              <a:t>New Victoria physical address coming soon: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ENV offices moving into one building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Capital Park = behind the legislature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Anticipated Summer/Fall 2017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Mailing address update will be sent out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Improving Communications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5" name="Picture 2" descr="https://d.justpo.st/media/images/2013/06/b55c77942ff3bb7713f239276b9683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24" y="1707654"/>
            <a:ext cx="2500155" cy="33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96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Annual Use Summaries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FEF7E2"/>
                </a:solidFill>
              </a:rPr>
              <a:t>PFZs and permits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EF7E2"/>
                </a:solidFill>
              </a:rPr>
              <a:t>Stem  injection of knotweed with glyphosate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EF7E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IPMP Messages</a:t>
            </a:r>
            <a:endParaRPr lang="en-CA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9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95686"/>
            <a:ext cx="7772400" cy="28049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Increased focus on data management &amp; analysis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January 31 is the deadline!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 </a:t>
            </a:r>
            <a:r>
              <a:rPr lang="en-CA" sz="2400" dirty="0" err="1" smtClean="0">
                <a:solidFill>
                  <a:srgbClr val="FFFF00"/>
                </a:solidFill>
              </a:rPr>
              <a:t>IPMReporting@gov</a:t>
            </a:r>
            <a:endParaRPr lang="en-CA" sz="2400" dirty="0" smtClean="0">
              <a:solidFill>
                <a:srgbClr val="FFFF00"/>
              </a:solidFill>
            </a:endParaRP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Good time to confirm </a:t>
            </a:r>
            <a:r>
              <a:rPr lang="en-CA" sz="2400" dirty="0" err="1" smtClean="0">
                <a:solidFill>
                  <a:srgbClr val="FEF7E2"/>
                </a:solidFill>
              </a:rPr>
              <a:t>a.i.s</a:t>
            </a:r>
            <a:r>
              <a:rPr lang="en-CA" sz="2400" dirty="0" smtClean="0">
                <a:solidFill>
                  <a:srgbClr val="FEF7E2"/>
                </a:solidFill>
              </a:rPr>
              <a:t> in PMP</a:t>
            </a:r>
          </a:p>
          <a:p>
            <a:pPr marL="347472" lvl="1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FEF7E2"/>
                </a:solidFill>
              </a:rPr>
              <a:t>Will be stopping annual reminders!</a:t>
            </a:r>
            <a:endParaRPr lang="en-CA" sz="1800" dirty="0" smtClean="0">
              <a:solidFill>
                <a:srgbClr val="FEF7E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FFC000"/>
                </a:solidFill>
              </a:rPr>
              <a:t>Annual Use Summaries</a:t>
            </a:r>
            <a:endParaRPr lang="en-CA" sz="3200" dirty="0">
              <a:solidFill>
                <a:srgbClr val="FFC000"/>
              </a:solidFill>
            </a:endParaRPr>
          </a:p>
        </p:txBody>
      </p:sp>
      <p:pic>
        <p:nvPicPr>
          <p:cNvPr id="5" name="Picture 2" descr="http://www.nationaldaycalendar.com/wp-content/uploads/2014/06/National-Backward-Day-January-311-1024x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r="3274" b="5446"/>
          <a:stretch/>
        </p:blipFill>
        <p:spPr bwMode="auto">
          <a:xfrm>
            <a:off x="5076056" y="2715766"/>
            <a:ext cx="39485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0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LightBlue_16x9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05091CAE08D4C9107426BE04E1AAE" ma:contentTypeVersion="1" ma:contentTypeDescription="Create a new document." ma:contentTypeScope="" ma:versionID="dd7c723600fad67b1cd206ccd3c736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E372DC-38C1-4DC8-A88E-243F9D9E5B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138A3-DBCC-427C-853C-FB377FB0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4B9E3C-BBB7-4744-90CE-D42CB1D02CB7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Corporate_LightBlue_16x9</Template>
  <TotalTime>18453</TotalTime>
  <Words>857</Words>
  <Application>Microsoft Office PowerPoint</Application>
  <PresentationFormat>On-screen Show (16:9)</PresentationFormat>
  <Paragraphs>196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Myriad Web Pro Condensed</vt:lpstr>
      <vt:lpstr>Myriad Web Pro</vt:lpstr>
      <vt:lpstr>Calibri</vt:lpstr>
      <vt:lpstr>Corporate_LightBlue_16x9</vt:lpstr>
      <vt:lpstr>Integrated Pest Management Program</vt:lpstr>
      <vt:lpstr>Outline</vt:lpstr>
      <vt:lpstr>Improving Communications</vt:lpstr>
      <vt:lpstr>Improving Communications</vt:lpstr>
      <vt:lpstr>Improving Communications</vt:lpstr>
      <vt:lpstr>Improving Communications</vt:lpstr>
      <vt:lpstr>Improving Communications</vt:lpstr>
      <vt:lpstr>IPMP Messages</vt:lpstr>
      <vt:lpstr>Annual Use Summaries</vt:lpstr>
      <vt:lpstr>Pesticide Free Zones &amp; Pesticide Use Permits (PUP)</vt:lpstr>
      <vt:lpstr>Stem Injection of Knotweed with Glyphosate</vt:lpstr>
      <vt:lpstr>PMP Issues in 2016</vt:lpstr>
      <vt:lpstr>PMP Issues in 2016</vt:lpstr>
      <vt:lpstr>FN Consultation &amp; Protocol Agreements</vt:lpstr>
      <vt:lpstr>Strategic Engagement Agreements (SEAs)</vt:lpstr>
      <vt:lpstr>FN Protocol Agreements</vt:lpstr>
      <vt:lpstr>FN Consultation - Tools</vt:lpstr>
      <vt:lpstr>FN Consultation – “Must Dos”</vt:lpstr>
      <vt:lpstr>FN Consultation – Tips</vt:lpstr>
      <vt:lpstr>FN Consultation – NITs</vt:lpstr>
      <vt:lpstr>What will the IPMP be working on?</vt:lpstr>
      <vt:lpstr>What will the IPMP be working on? </vt:lpstr>
      <vt:lpstr>For More Information: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Mullan, Jonathan M ENV:EX</dc:creator>
  <cp:lastModifiedBy>Kariz, Rhonda M</cp:lastModifiedBy>
  <cp:revision>699</cp:revision>
  <cp:lastPrinted>2014-04-08T16:00:34Z</cp:lastPrinted>
  <dcterms:created xsi:type="dcterms:W3CDTF">2014-03-27T17:10:30Z</dcterms:created>
  <dcterms:modified xsi:type="dcterms:W3CDTF">2016-11-10T01:08:33Z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0x010100C4605091CAE08D4C9107426BE04E1AAE</vt:lpwstr>
  </property>
</Properties>
</file>