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2" r:id="rId3"/>
    <p:sldId id="284" r:id="rId4"/>
    <p:sldId id="283" r:id="rId5"/>
    <p:sldId id="288" r:id="rId6"/>
    <p:sldId id="286" r:id="rId7"/>
    <p:sldId id="287" r:id="rId8"/>
    <p:sldId id="291" r:id="rId9"/>
    <p:sldId id="290" r:id="rId10"/>
    <p:sldId id="294" r:id="rId11"/>
    <p:sldId id="292" r:id="rId12"/>
    <p:sldId id="297" r:id="rId13"/>
    <p:sldId id="299" r:id="rId14"/>
    <p:sldId id="298" r:id="rId15"/>
    <p:sldId id="300" r:id="rId16"/>
    <p:sldId id="304" r:id="rId17"/>
    <p:sldId id="302" r:id="rId18"/>
    <p:sldId id="305" r:id="rId19"/>
    <p:sldId id="303" r:id="rId20"/>
    <p:sldId id="301" r:id="rId21"/>
    <p:sldId id="285" r:id="rId22"/>
    <p:sldId id="277" r:id="rId23"/>
    <p:sldId id="281" r:id="rId24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dhouse, Christine A ENV:EX" initials="CW" lastIdx="6" clrIdx="0"/>
  <p:cmAuthor id="1" name="Mullan, Jonathan M ENV:EX" initials="J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77029" autoAdjust="0"/>
  </p:normalViewPr>
  <p:slideViewPr>
    <p:cSldViewPr>
      <p:cViewPr varScale="1">
        <p:scale>
          <a:sx n="89" d="100"/>
          <a:sy n="89" d="100"/>
        </p:scale>
        <p:origin x="-22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474889-43D7-48AC-95DE-9514D795CE6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E95A06-6291-4ECE-9B25-841FF534A9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274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635290-57B2-4C8F-94E7-14E30FAEE05B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8844B0-4AFA-4724-84CE-1C9075A342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8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285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2908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88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4B0-4AFA-4724-84CE-1C9075A3425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3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D8EE3-F41F-4C00-86B2-857B86507FB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4C41A-2D31-4C66-9CB0-2134539AC3D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1854F-034A-4C44-A779-1B119114298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D8034-AB0B-485B-91A3-9FB25CCDBD7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5C260-A871-4F85-BA0F-DD0C28210D5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0608C-E659-40C3-B7B9-5CFA2FFB045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F9292-7287-40FE-99B5-45A84E36B63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BE80D-6CD4-442E-A165-7B5E3AB7BBE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8632E-7100-4C04-92A3-4AAB2F84588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28233-AAD7-4BB8-BFA3-631712D8484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6C65-69B3-4B11-BE87-F6B0DFAB40D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FCD36-8876-44AD-9474-4E5542C7959E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hyperlink" Target="http://www.openschool.bc.ca/info/pesticides/index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gov.bc.ca/PestManageme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hyperlink" Target="mailto:reception@ivma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/>
          <a:p>
            <a:r>
              <a:rPr lang="en-CA" sz="3600" dirty="0">
                <a:solidFill>
                  <a:schemeClr val="accent5">
                    <a:lumMod val="75000"/>
                  </a:schemeClr>
                </a:solidFill>
              </a:rPr>
              <a:t>Overview </a:t>
            </a:r>
            <a:r>
              <a:rPr lang="en-CA" sz="3600" dirty="0" smtClean="0">
                <a:solidFill>
                  <a:schemeClr val="accent5">
                    <a:lumMod val="75000"/>
                  </a:schemeClr>
                </a:solidFill>
              </a:rPr>
              <a:t>of Continuing Education Credits </a:t>
            </a:r>
            <a:r>
              <a:rPr lang="en-CA" sz="3600" dirty="0"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 lang="en-CA" sz="3600" dirty="0" smtClean="0">
                <a:solidFill>
                  <a:schemeClr val="accent5">
                    <a:lumMod val="75000"/>
                  </a:schemeClr>
                </a:solidFill>
              </a:rPr>
              <a:t>New Assistant Applicator Requirements</a:t>
            </a:r>
            <a:endParaRPr lang="en-CA" sz="36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371600" y="4077072"/>
            <a:ext cx="64008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CA" sz="2400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Rob Au, M.Sc., </a:t>
            </a:r>
            <a:r>
              <a:rPr lang="en-CA" sz="2400" kern="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A.Ag</a:t>
            </a:r>
            <a:r>
              <a:rPr lang="en-CA" sz="2400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CA" sz="2000" kern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CA" sz="2000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Integrated Pest Management Program</a:t>
            </a:r>
          </a:p>
          <a:p>
            <a:r>
              <a:rPr lang="en-CA" sz="2000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Ministry of Environment</a:t>
            </a:r>
          </a:p>
          <a:p>
            <a:r>
              <a:rPr lang="en-CA" sz="2000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IVMA, Prince George, </a:t>
            </a:r>
            <a:r>
              <a:rPr lang="en-CA" sz="20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BC</a:t>
            </a:r>
            <a:endParaRPr lang="en-CA" sz="2000" kern="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CA" sz="2000" kern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November 10, 2016</a:t>
            </a:r>
            <a:endParaRPr lang="en-CA" sz="2000" kern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Assistant Applicator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10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IPM Regulation changes came into force July 1, 2016</a:t>
            </a:r>
          </a:p>
          <a:p>
            <a:pPr marL="342900" lvl="1" indent="-342900">
              <a:buFontTx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A certified applicator can still supervise up to 4 uncertified </a:t>
            </a:r>
            <a:r>
              <a:rPr lang="en-CA" sz="2400" dirty="0" smtClean="0">
                <a:solidFill>
                  <a:schemeClr val="bg1"/>
                </a:solidFill>
              </a:rPr>
              <a:t>applicators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Uncertified applicators now need to complete online training</a:t>
            </a:r>
          </a:p>
          <a:p>
            <a:pPr marL="342900" lvl="1" indent="-342900">
              <a:buFontTx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Training course is offered free of charge</a:t>
            </a:r>
          </a:p>
          <a:p>
            <a:pPr marL="342900" lvl="1" indent="-342900">
              <a:buFontTx/>
              <a:buChar char="•"/>
            </a:pPr>
            <a:endParaRPr lang="en-CA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4750693"/>
            <a:ext cx="5760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Tx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Requires about 4 hours</a:t>
            </a:r>
          </a:p>
          <a:p>
            <a:pPr marL="342900" lvl="1" indent="-342900">
              <a:buFontTx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Course must be completed annually</a:t>
            </a:r>
            <a:endParaRPr lang="en-CA" sz="2400" dirty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Passing the exam results in a </a:t>
            </a:r>
            <a:r>
              <a:rPr lang="en-CA" sz="2400" b="1" dirty="0">
                <a:solidFill>
                  <a:schemeClr val="bg1"/>
                </a:solidFill>
              </a:rPr>
              <a:t>statement of completion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96545"/>
            <a:ext cx="2774171" cy="18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Assistant Applicator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r>
              <a:rPr lang="en-CA" sz="2400" dirty="0">
                <a:solidFill>
                  <a:schemeClr val="bg1"/>
                </a:solidFill>
              </a:rPr>
              <a:t>Workers are trained in the safe use of pesticides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Reduced </a:t>
            </a:r>
            <a:r>
              <a:rPr lang="en-CA" sz="2400" dirty="0">
                <a:solidFill>
                  <a:schemeClr val="bg1"/>
                </a:solidFill>
              </a:rPr>
              <a:t>requirements for understanding IPM, pesticide selection and equipment calibration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May </a:t>
            </a:r>
            <a:r>
              <a:rPr lang="en-CA" sz="2400" dirty="0">
                <a:solidFill>
                  <a:schemeClr val="bg1"/>
                </a:solidFill>
              </a:rPr>
              <a:t>perform some, but not all, of the duties of a certified applicator </a:t>
            </a:r>
          </a:p>
          <a:p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11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68398"/>
            <a:ext cx="3352849" cy="25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Restricted Activities for Assistant Applicators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r>
              <a:rPr lang="en-CA" sz="2000" dirty="0">
                <a:solidFill>
                  <a:schemeClr val="accent3"/>
                </a:solidFill>
              </a:rPr>
              <a:t>Select the pesticides to be used in a treatment area;</a:t>
            </a:r>
          </a:p>
          <a:p>
            <a:r>
              <a:rPr lang="en-CA" sz="2000" dirty="0">
                <a:solidFill>
                  <a:schemeClr val="accent3"/>
                </a:solidFill>
              </a:rPr>
              <a:t>Determine the method or rate of pesticide application in a treatment area;</a:t>
            </a:r>
          </a:p>
          <a:p>
            <a:r>
              <a:rPr lang="en-CA" sz="2000" dirty="0">
                <a:solidFill>
                  <a:schemeClr val="accent3"/>
                </a:solidFill>
              </a:rPr>
              <a:t>Determine injury thresholds for pests for the purpose of deciding when to use a pesticide;</a:t>
            </a:r>
          </a:p>
          <a:p>
            <a:r>
              <a:rPr lang="en-CA" sz="2000" dirty="0">
                <a:solidFill>
                  <a:schemeClr val="accent3"/>
                </a:solidFill>
              </a:rPr>
              <a:t>Mix pesticide concentrates;</a:t>
            </a:r>
          </a:p>
          <a:p>
            <a:r>
              <a:rPr lang="en-CA" sz="2000" dirty="0">
                <a:solidFill>
                  <a:schemeClr val="accent3"/>
                </a:solidFill>
              </a:rPr>
              <a:t>Calibrate pesticide application equipment;</a:t>
            </a:r>
          </a:p>
          <a:p>
            <a:r>
              <a:rPr lang="en-CA" sz="2000" dirty="0">
                <a:solidFill>
                  <a:schemeClr val="accent3"/>
                </a:solidFill>
              </a:rPr>
              <a:t>Handle or use fumigants;</a:t>
            </a:r>
          </a:p>
          <a:p>
            <a:r>
              <a:rPr lang="en-CA" sz="2000" dirty="0">
                <a:solidFill>
                  <a:schemeClr val="accent3"/>
                </a:solidFill>
              </a:rPr>
              <a:t>Use permit-restricted or restricted class pesticides;</a:t>
            </a:r>
          </a:p>
          <a:p>
            <a:r>
              <a:rPr lang="en-CA" sz="2000" dirty="0">
                <a:solidFill>
                  <a:schemeClr val="accent3"/>
                </a:solidFill>
              </a:rPr>
              <a:t>Use pesticides that have a label indicating that the pesticide must be used only by a certificate holder; and</a:t>
            </a:r>
          </a:p>
          <a:p>
            <a:r>
              <a:rPr lang="en-CA" sz="2000" dirty="0">
                <a:solidFill>
                  <a:schemeClr val="accent3"/>
                </a:solidFill>
              </a:rPr>
              <a:t>Conduct pre or post-treatment evaluations.</a:t>
            </a:r>
            <a:endParaRPr lang="en-CA" sz="2000" dirty="0">
              <a:solidFill>
                <a:schemeClr val="accent3"/>
              </a:solidFill>
              <a:effectLst/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2195078" y="2072530"/>
            <a:ext cx="4753844" cy="4668838"/>
          </a:xfrm>
          <a:prstGeom prst="noSmoking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12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Role of an Assistant Applicator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13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r>
              <a:rPr lang="en-CA" sz="2400" dirty="0">
                <a:solidFill>
                  <a:schemeClr val="accent3"/>
                </a:solidFill>
              </a:rPr>
              <a:t>Applying pesticides to a treatment area under the supervision of a certified pesticide applicator;</a:t>
            </a:r>
          </a:p>
          <a:p>
            <a:r>
              <a:rPr lang="en-CA" sz="2400" dirty="0">
                <a:solidFill>
                  <a:schemeClr val="accent3"/>
                </a:solidFill>
              </a:rPr>
              <a:t>Safely transporting pesticides to the work site;</a:t>
            </a:r>
          </a:p>
          <a:p>
            <a:r>
              <a:rPr lang="en-CA" sz="2400" dirty="0">
                <a:solidFill>
                  <a:schemeClr val="accent3"/>
                </a:solidFill>
              </a:rPr>
              <a:t>Taking pesticides in and out of storage; and</a:t>
            </a:r>
          </a:p>
          <a:p>
            <a:r>
              <a:rPr lang="en-CA" sz="2400" dirty="0">
                <a:solidFill>
                  <a:schemeClr val="accent3"/>
                </a:solidFill>
              </a:rPr>
              <a:t>Ensuring security of mobile, temporary and permanent storage </a:t>
            </a:r>
            <a:r>
              <a:rPr lang="en-CA" sz="2400" dirty="0" smtClean="0">
                <a:solidFill>
                  <a:schemeClr val="accent3"/>
                </a:solidFill>
              </a:rPr>
              <a:t>facilities</a:t>
            </a:r>
            <a:endParaRPr lang="en-CA" sz="2400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09120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Supervisors of Assistant Applicators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r>
              <a:rPr lang="en-CA" sz="2400" dirty="0">
                <a:solidFill>
                  <a:schemeClr val="accent3"/>
                </a:solidFill>
              </a:rPr>
              <a:t>Must not be more than 500m from each assistant applicator;</a:t>
            </a:r>
          </a:p>
          <a:p>
            <a:r>
              <a:rPr lang="en-CA" sz="2400" dirty="0">
                <a:solidFill>
                  <a:schemeClr val="accent3"/>
                </a:solidFill>
              </a:rPr>
              <a:t>Must maintain continuous visual or auditory contact with each assistant applicator;</a:t>
            </a:r>
          </a:p>
          <a:p>
            <a:r>
              <a:rPr lang="en-CA" sz="2400" dirty="0">
                <a:solidFill>
                  <a:schemeClr val="accent3"/>
                </a:solidFill>
              </a:rPr>
              <a:t>Must review the record kept by the authorization holder for each assistant applicator; and</a:t>
            </a:r>
          </a:p>
          <a:p>
            <a:r>
              <a:rPr lang="en-CA" sz="2400" dirty="0">
                <a:solidFill>
                  <a:schemeClr val="accent3"/>
                </a:solidFill>
              </a:rPr>
              <a:t>Must not permit an assistant applicator to apply a pesticide unless satisfied that the assistant applicator has completed the course required by the Ministry of Environment.</a:t>
            </a:r>
            <a:endParaRPr lang="en-CA" sz="2400" dirty="0">
              <a:solidFill>
                <a:schemeClr val="accent3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14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15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CA" sz="2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650" y="1462032"/>
            <a:ext cx="630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http://mytrainingbc.ca/assistantapplicator/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9736" r="11692" b="4338"/>
          <a:stretch/>
        </p:blipFill>
        <p:spPr bwMode="auto">
          <a:xfrm>
            <a:off x="647564" y="1908425"/>
            <a:ext cx="7848872" cy="496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7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16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CA" sz="2400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10191" r="3643" b="3910"/>
          <a:stretch/>
        </p:blipFill>
        <p:spPr bwMode="auto">
          <a:xfrm>
            <a:off x="112146" y="1556792"/>
            <a:ext cx="896991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2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17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CA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9801" r="11091" b="3930"/>
          <a:stretch/>
        </p:blipFill>
        <p:spPr bwMode="auto">
          <a:xfrm>
            <a:off x="107504" y="1515412"/>
            <a:ext cx="8864491" cy="524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78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18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CA" sz="2400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5001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Lesson 2: Pesticide Labels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10773" r="40706" b="31339"/>
          <a:stretch/>
        </p:blipFill>
        <p:spPr bwMode="auto">
          <a:xfrm>
            <a:off x="107503" y="2025830"/>
            <a:ext cx="6408713" cy="35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 r="46707" b="20339"/>
          <a:stretch/>
        </p:blipFill>
        <p:spPr bwMode="auto">
          <a:xfrm>
            <a:off x="5004048" y="3789040"/>
            <a:ext cx="4057965" cy="296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0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19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CA" sz="2400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154809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Lesson 4: Impacts to the Environment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t="11809" r="40843" b="31469"/>
          <a:stretch/>
        </p:blipFill>
        <p:spPr bwMode="auto">
          <a:xfrm>
            <a:off x="179512" y="1988840"/>
            <a:ext cx="857717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3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Certification Categories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Aerial</a:t>
            </a:r>
          </a:p>
          <a:p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Agriculture</a:t>
            </a:r>
          </a:p>
          <a:p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Forestry</a:t>
            </a:r>
          </a:p>
          <a:p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Fumigation</a:t>
            </a:r>
          </a:p>
          <a:p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Industrial Vegetation Management</a:t>
            </a:r>
          </a:p>
          <a:p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Landscape</a:t>
            </a:r>
          </a:p>
          <a:p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Mosquito Management</a:t>
            </a:r>
          </a:p>
          <a:p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Pesticide Dispenser</a:t>
            </a:r>
          </a:p>
          <a:p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Structural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20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CA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" t="10819" r="40912" b="31450"/>
          <a:stretch/>
        </p:blipFill>
        <p:spPr bwMode="auto">
          <a:xfrm>
            <a:off x="0" y="1782789"/>
            <a:ext cx="9144000" cy="50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139793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Lesson 5: PPE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Online Training Resources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7859216" cy="1747321"/>
          </a:xfrm>
        </p:spPr>
        <p:txBody>
          <a:bodyPr/>
          <a:lstStyle/>
          <a:p>
            <a:r>
              <a:rPr lang="en-CA" sz="2400" dirty="0" smtClean="0">
                <a:solidFill>
                  <a:schemeClr val="bg1"/>
                </a:solidFill>
              </a:rPr>
              <a:t>Open </a:t>
            </a:r>
            <a:r>
              <a:rPr lang="en-CA" sz="2400" dirty="0">
                <a:solidFill>
                  <a:schemeClr val="bg1"/>
                </a:solidFill>
              </a:rPr>
              <a:t>School BC online training</a:t>
            </a:r>
          </a:p>
          <a:p>
            <a:pPr lvl="1">
              <a:buNone/>
            </a:pPr>
            <a:r>
              <a:rPr lang="en-CA" sz="2400" dirty="0">
                <a:solidFill>
                  <a:schemeClr val="bg1"/>
                </a:solidFill>
                <a:hlinkClick r:id="rId7"/>
              </a:rPr>
              <a:t>www.openschool.bc.ca/info/pesticides/index.html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dirty="0">
                <a:solidFill>
                  <a:schemeClr val="bg1"/>
                </a:solidFill>
              </a:rPr>
              <a:t>CORE </a:t>
            </a:r>
            <a:r>
              <a:rPr lang="en-CA" sz="2400" dirty="0" smtClean="0">
                <a:solidFill>
                  <a:schemeClr val="bg1"/>
                </a:solidFill>
              </a:rPr>
              <a:t>Manual</a:t>
            </a:r>
          </a:p>
          <a:p>
            <a:endParaRPr lang="en-CA" sz="2400" dirty="0">
              <a:solidFill>
                <a:schemeClr val="bg1"/>
              </a:solidFill>
            </a:endParaRPr>
          </a:p>
          <a:p>
            <a:pPr>
              <a:buNone/>
            </a:pPr>
            <a:endParaRPr lang="en-CA" sz="2400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21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 l="37751" t="14080" r="36390" b="29303"/>
          <a:stretch>
            <a:fillRect/>
          </a:stretch>
        </p:blipFill>
        <p:spPr bwMode="auto">
          <a:xfrm>
            <a:off x="7308304" y="3226904"/>
            <a:ext cx="1520477" cy="20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67544" y="4134544"/>
            <a:ext cx="6696744" cy="227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CA" sz="2800" kern="0" dirty="0" smtClean="0">
                <a:solidFill>
                  <a:schemeClr val="accent5">
                    <a:lumMod val="75000"/>
                  </a:schemeClr>
                </a:solidFill>
              </a:rPr>
              <a:t>Online Course</a:t>
            </a:r>
          </a:p>
          <a:p>
            <a:r>
              <a:rPr lang="en-CA" sz="2400" kern="0" dirty="0" smtClean="0">
                <a:solidFill>
                  <a:schemeClr val="bg1"/>
                </a:solidFill>
              </a:rPr>
              <a:t>Assistant Applicator</a:t>
            </a:r>
          </a:p>
          <a:p>
            <a:r>
              <a:rPr lang="en-CA" sz="2400" b="1" dirty="0">
                <a:solidFill>
                  <a:schemeClr val="bg1"/>
                </a:solidFill>
              </a:rPr>
              <a:t>http://mytrainingbc.ca/assistantapplicator</a:t>
            </a:r>
            <a:endParaRPr lang="en-CA" sz="2400" kern="0" dirty="0" smtClean="0">
              <a:solidFill>
                <a:schemeClr val="bg1"/>
              </a:solidFill>
            </a:endParaRPr>
          </a:p>
          <a:p>
            <a:endParaRPr lang="en-CA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Questions and Discussion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22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glohbrun\AppData\Local\Microsoft\Windows\Temporary Internet Files\Content.IE5\IRAFANDY\question-mark-clip-art-01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36912"/>
            <a:ext cx="2857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809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00188"/>
            <a:ext cx="8229600" cy="1143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Contact Information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1943708" y="2564904"/>
            <a:ext cx="5256584" cy="3325582"/>
          </a:xfrm>
        </p:spPr>
        <p:txBody>
          <a:bodyPr/>
          <a:lstStyle/>
          <a:p>
            <a:pPr marL="0" indent="0" algn="ctr">
              <a:buNone/>
            </a:pPr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Rob Au</a:t>
            </a:r>
          </a:p>
          <a:p>
            <a:pPr marL="0" indent="0" algn="ctr">
              <a:buNone/>
            </a:pPr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IPM Licence Officer</a:t>
            </a:r>
          </a:p>
          <a:p>
            <a:pPr marL="0" indent="0" algn="ctr">
              <a:buNone/>
            </a:pPr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250-356-0475</a:t>
            </a:r>
          </a:p>
          <a:p>
            <a:pPr marL="0" indent="0" algn="ctr">
              <a:buNone/>
            </a:pPr>
            <a:r>
              <a:rPr lang="en-CA" sz="2400" dirty="0" smtClean="0">
                <a:solidFill>
                  <a:schemeClr val="accent1">
                    <a:lumMod val="75000"/>
                  </a:schemeClr>
                </a:solidFill>
              </a:rPr>
              <a:t>Robert.Au@gov.bc.ca </a:t>
            </a:r>
          </a:p>
          <a:p>
            <a:pPr marL="0" indent="0" algn="ctr">
              <a:buNone/>
            </a:pP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Ministry of Environment – IPM</a:t>
            </a:r>
            <a:r>
              <a:rPr lang="en-CA" sz="2400" dirty="0">
                <a:solidFill>
                  <a:schemeClr val="bg1"/>
                </a:solidFill>
              </a:rPr>
              <a:t>: </a:t>
            </a:r>
            <a:r>
              <a:rPr lang="en-CA" sz="2400" u="sng" dirty="0">
                <a:hlinkClick r:id="rId7"/>
              </a:rPr>
              <a:t>www.gov.bc.ca/PestManagement</a:t>
            </a:r>
            <a:endParaRPr lang="en-CA" sz="2400" dirty="0"/>
          </a:p>
          <a:p>
            <a:pPr marL="0" indent="0" algn="ctr">
              <a:buNone/>
            </a:pPr>
            <a:endParaRPr lang="en-CA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23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9" t="7735" r="18022" b="5119"/>
          <a:stretch/>
        </p:blipFill>
        <p:spPr bwMode="auto">
          <a:xfrm>
            <a:off x="1475656" y="1500188"/>
            <a:ext cx="6264696" cy="52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Recertification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pesticide applicator can recertify by either:</a:t>
            </a:r>
          </a:p>
          <a:p>
            <a:pPr lvl="1"/>
            <a:r>
              <a:rPr lang="en-C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Rewriting the exam, or</a:t>
            </a:r>
          </a:p>
          <a:p>
            <a:pPr lvl="1"/>
            <a:r>
              <a:rPr lang="en-C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Collecting 20 continuing education credits (CECs) through an approved association </a:t>
            </a:r>
          </a:p>
          <a:p>
            <a:pPr marL="0" indent="0">
              <a:buNone/>
            </a:pPr>
            <a:endParaRPr lang="en-CA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4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 descr="C:\Users\robau\AppData\Local\Microsoft\Windows\Temporary Internet Files\Content.IE5\GAOFN406\hand-pencil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16" y="386104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>
                <a:solidFill>
                  <a:schemeClr val="accent5">
                    <a:lumMod val="75000"/>
                  </a:schemeClr>
                </a:solidFill>
              </a:rPr>
              <a:t>Continuing Education Credits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r>
              <a:rPr lang="en-C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Industrial Vegetation Management Association tracks CECs</a:t>
            </a:r>
          </a:p>
          <a:p>
            <a:pPr lvl="1"/>
            <a:r>
              <a:rPr lang="en-C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Sectors covered: Ind. Veg., Forestry, Aerial</a:t>
            </a:r>
          </a:p>
          <a:p>
            <a:pPr lvl="1"/>
            <a:r>
              <a:rPr lang="fr-FR" sz="2000" dirty="0" err="1" smtClean="0">
                <a:solidFill>
                  <a:schemeClr val="bg1"/>
                </a:solidFill>
              </a:rPr>
              <a:t>Credit</a:t>
            </a:r>
            <a:r>
              <a:rPr lang="fr-FR" sz="2000" dirty="0" smtClean="0">
                <a:solidFill>
                  <a:schemeClr val="bg1"/>
                </a:solidFill>
              </a:rPr>
              <a:t> Coordinator: </a:t>
            </a:r>
            <a:r>
              <a:rPr lang="fr-FR" sz="2000" dirty="0" smtClean="0">
                <a:solidFill>
                  <a:schemeClr val="bg1"/>
                </a:solidFill>
                <a:hlinkClick r:id="rId7"/>
              </a:rPr>
              <a:t>reception@ivma.com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endParaRPr lang="en-CA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5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54" y="4301542"/>
            <a:ext cx="3385692" cy="22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4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Continuing Education Credits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91000"/>
          </a:xfrm>
        </p:spPr>
        <p:txBody>
          <a:bodyPr/>
          <a:lstStyle/>
          <a:p>
            <a:r>
              <a:rPr lang="en-CA" sz="22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IVMA</a:t>
            </a:r>
          </a:p>
          <a:p>
            <a:pPr lvl="1"/>
            <a:r>
              <a:rPr lang="en-CA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ensures adequate number of suitable courses</a:t>
            </a:r>
          </a:p>
          <a:p>
            <a:pPr lvl="1"/>
            <a:r>
              <a:rPr lang="en-CA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recommends number of CECs that each course merits</a:t>
            </a:r>
          </a:p>
          <a:p>
            <a:pPr lvl="1"/>
            <a:r>
              <a:rPr lang="en-CA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records credits earned by each member</a:t>
            </a:r>
          </a:p>
          <a:p>
            <a:pPr lvl="1"/>
            <a:r>
              <a:rPr lang="en-CA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requests certificate renewal for members with sufficient credits </a:t>
            </a:r>
          </a:p>
          <a:p>
            <a:r>
              <a:rPr lang="en-CA" sz="22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Ministry of Environment</a:t>
            </a:r>
          </a:p>
          <a:p>
            <a:pPr lvl="1"/>
            <a:r>
              <a:rPr lang="en-CA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approves courses that meet training requirements</a:t>
            </a:r>
          </a:p>
          <a:p>
            <a:pPr lvl="1"/>
            <a:r>
              <a:rPr lang="en-CA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 credit = 1 hour of relevant training</a:t>
            </a:r>
          </a:p>
          <a:p>
            <a:pPr lvl="1"/>
            <a:r>
              <a:rPr lang="en-CA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audits training courses</a:t>
            </a:r>
          </a:p>
          <a:p>
            <a:pPr lvl="1"/>
            <a:r>
              <a:rPr lang="en-CA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issues certificates </a:t>
            </a:r>
          </a:p>
          <a:p>
            <a:pPr marL="457200" lvl="1" indent="0">
              <a:buNone/>
            </a:pPr>
            <a:endParaRPr lang="en-CA" sz="2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CA" sz="2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6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Continuing Education Credits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5194920" cy="4191000"/>
          </a:xfrm>
        </p:spPr>
        <p:txBody>
          <a:bodyPr/>
          <a:lstStyle/>
          <a:p>
            <a:pPr marL="0" indent="0">
              <a:buNone/>
            </a:pPr>
            <a:r>
              <a:rPr lang="en-CA" sz="2600" b="1" dirty="0">
                <a:solidFill>
                  <a:schemeClr val="bg1"/>
                </a:solidFill>
              </a:rPr>
              <a:t>A. Integrated Pest Management</a:t>
            </a:r>
            <a:r>
              <a:rPr lang="en-CA" sz="2600" dirty="0">
                <a:solidFill>
                  <a:schemeClr val="bg1"/>
                </a:solidFill>
              </a:rPr>
              <a:t> </a:t>
            </a:r>
          </a:p>
          <a:p>
            <a:r>
              <a:rPr lang="en-CA" sz="2000" dirty="0">
                <a:solidFill>
                  <a:schemeClr val="bg1"/>
                </a:solidFill>
              </a:rPr>
              <a:t>pest identification and biology </a:t>
            </a:r>
          </a:p>
          <a:p>
            <a:r>
              <a:rPr lang="en-CA" sz="2000" dirty="0">
                <a:solidFill>
                  <a:schemeClr val="bg1"/>
                </a:solidFill>
              </a:rPr>
              <a:t>pest prevention</a:t>
            </a:r>
          </a:p>
          <a:p>
            <a:r>
              <a:rPr lang="en-CA" sz="2000" dirty="0">
                <a:solidFill>
                  <a:schemeClr val="bg1"/>
                </a:solidFill>
              </a:rPr>
              <a:t>monitoring methods</a:t>
            </a:r>
          </a:p>
          <a:p>
            <a:r>
              <a:rPr lang="en-CA" sz="2000" dirty="0">
                <a:solidFill>
                  <a:schemeClr val="bg1"/>
                </a:solidFill>
              </a:rPr>
              <a:t>action and injury levels</a:t>
            </a:r>
          </a:p>
          <a:p>
            <a:r>
              <a:rPr lang="en-CA" sz="2000" dirty="0">
                <a:solidFill>
                  <a:schemeClr val="bg1"/>
                </a:solidFill>
              </a:rPr>
              <a:t>management methods, including pesticide alternatives and decision making</a:t>
            </a:r>
          </a:p>
          <a:p>
            <a:r>
              <a:rPr lang="en-CA" sz="2000" dirty="0">
                <a:solidFill>
                  <a:schemeClr val="bg1"/>
                </a:solidFill>
              </a:rPr>
              <a:t>evaluation of results</a:t>
            </a:r>
          </a:p>
          <a:p>
            <a:pPr marL="0" indent="0">
              <a:buNone/>
            </a:pPr>
            <a:endParaRPr lang="en-CA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9" name="Picture 5" descr="C:\Users\robau\AppData\Local\Microsoft\Windows\Temporary Internet Files\Content.IE5\QGX8IX7K\edu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32" y="2348880"/>
            <a:ext cx="2498761" cy="182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Continuing Education Credits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 smtClean="0">
                <a:solidFill>
                  <a:schemeClr val="bg1"/>
                </a:solidFill>
              </a:rPr>
              <a:t>B</a:t>
            </a:r>
            <a:r>
              <a:rPr lang="en-CA" sz="2400" b="1" dirty="0">
                <a:solidFill>
                  <a:schemeClr val="bg1"/>
                </a:solidFill>
              </a:rPr>
              <a:t>. Safety and Environmental Protection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</a:p>
          <a:p>
            <a:r>
              <a:rPr lang="en-CA" sz="1800" dirty="0">
                <a:solidFill>
                  <a:schemeClr val="bg1"/>
                </a:solidFill>
              </a:rPr>
              <a:t>pesticide labels and label comprehension </a:t>
            </a:r>
          </a:p>
          <a:p>
            <a:r>
              <a:rPr lang="en-CA" sz="1800" dirty="0">
                <a:solidFill>
                  <a:schemeClr val="bg1"/>
                </a:solidFill>
              </a:rPr>
              <a:t>legislation</a:t>
            </a:r>
          </a:p>
          <a:p>
            <a:r>
              <a:rPr lang="en-CA" sz="1800" dirty="0">
                <a:solidFill>
                  <a:schemeClr val="bg1"/>
                </a:solidFill>
              </a:rPr>
              <a:t>toxicity</a:t>
            </a:r>
          </a:p>
          <a:p>
            <a:r>
              <a:rPr lang="en-CA" sz="1800" dirty="0">
                <a:solidFill>
                  <a:schemeClr val="bg1"/>
                </a:solidFill>
              </a:rPr>
              <a:t>emergency response (first aid, spills, fires)</a:t>
            </a:r>
          </a:p>
          <a:p>
            <a:r>
              <a:rPr lang="en-CA" sz="1800" dirty="0">
                <a:solidFill>
                  <a:schemeClr val="bg1"/>
                </a:solidFill>
              </a:rPr>
              <a:t>protective clothing and equipment</a:t>
            </a:r>
          </a:p>
          <a:p>
            <a:r>
              <a:rPr lang="en-CA" sz="1800" dirty="0">
                <a:solidFill>
                  <a:schemeClr val="bg1"/>
                </a:solidFill>
              </a:rPr>
              <a:t>effects of pesticides on the environment</a:t>
            </a:r>
          </a:p>
          <a:p>
            <a:r>
              <a:rPr lang="en-CA" sz="1800" dirty="0">
                <a:solidFill>
                  <a:schemeClr val="bg1"/>
                </a:solidFill>
              </a:rPr>
              <a:t>safe procedures for storage, transport, mixing, application, cleanup and disposal</a:t>
            </a:r>
          </a:p>
          <a:p>
            <a:pPr marL="0" indent="0">
              <a:buNone/>
            </a:pPr>
            <a:r>
              <a:rPr lang="en-CA" sz="2400" b="1" dirty="0">
                <a:solidFill>
                  <a:schemeClr val="bg1"/>
                </a:solidFill>
              </a:rPr>
              <a:t>C. Application Technology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</a:p>
          <a:p>
            <a:r>
              <a:rPr lang="en-CA" sz="1800" dirty="0">
                <a:solidFill>
                  <a:schemeClr val="bg1"/>
                </a:solidFill>
              </a:rPr>
              <a:t>equipment selection</a:t>
            </a:r>
          </a:p>
          <a:p>
            <a:r>
              <a:rPr lang="en-CA" sz="1800" dirty="0">
                <a:solidFill>
                  <a:schemeClr val="bg1"/>
                </a:solidFill>
              </a:rPr>
              <a:t>proper equipment set-up, use and maintenance</a:t>
            </a:r>
          </a:p>
          <a:p>
            <a:r>
              <a:rPr lang="en-CA" sz="1800" dirty="0">
                <a:solidFill>
                  <a:schemeClr val="bg1"/>
                </a:solidFill>
              </a:rPr>
              <a:t>equipment calibration and pesticide use calculations</a:t>
            </a:r>
          </a:p>
          <a:p>
            <a:r>
              <a:rPr lang="en-CA" sz="1800" dirty="0">
                <a:solidFill>
                  <a:schemeClr val="bg1"/>
                </a:solidFill>
              </a:rPr>
              <a:t>pesticide products and factors affecting their use and </a:t>
            </a:r>
            <a:r>
              <a:rPr lang="en-CA" sz="1800" dirty="0" smtClean="0">
                <a:solidFill>
                  <a:schemeClr val="bg1"/>
                </a:solidFill>
              </a:rPr>
              <a:t>performance</a:t>
            </a:r>
            <a:endParaRPr lang="en-CA" sz="1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5" descr="C:\Users\robau\AppData\Local\Microsoft\Windows\Temporary Internet Files\Content.IE5\QGX8IX7K\edu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32" y="2348880"/>
            <a:ext cx="2498761" cy="182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Continuing Education Credits</a:t>
            </a:r>
            <a:endParaRPr lang="en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r>
              <a:rPr lang="en-CA" sz="2400" dirty="0" smtClean="0">
                <a:solidFill>
                  <a:schemeClr val="bg1"/>
                </a:solidFill>
              </a:rPr>
              <a:t>Courses not recognized for recertification:</a:t>
            </a:r>
          </a:p>
          <a:p>
            <a:pPr lvl="1"/>
            <a:r>
              <a:rPr lang="en-CA" sz="2000" dirty="0" smtClean="0">
                <a:solidFill>
                  <a:schemeClr val="bg1"/>
                </a:solidFill>
              </a:rPr>
              <a:t>business </a:t>
            </a:r>
            <a:r>
              <a:rPr lang="en-CA" sz="2000" dirty="0">
                <a:solidFill>
                  <a:schemeClr val="bg1"/>
                </a:solidFill>
              </a:rPr>
              <a:t>aspects of farm or pest </a:t>
            </a:r>
            <a:r>
              <a:rPr lang="en-CA" sz="2000" dirty="0" smtClean="0">
                <a:solidFill>
                  <a:schemeClr val="bg1"/>
                </a:solidFill>
              </a:rPr>
              <a:t>management</a:t>
            </a:r>
          </a:p>
          <a:p>
            <a:pPr lvl="1"/>
            <a:r>
              <a:rPr lang="en-CA" sz="2000" dirty="0" smtClean="0">
                <a:solidFill>
                  <a:schemeClr val="bg1"/>
                </a:solidFill>
              </a:rPr>
              <a:t>the </a:t>
            </a:r>
            <a:r>
              <a:rPr lang="en-CA" sz="2000" dirty="0">
                <a:solidFill>
                  <a:schemeClr val="bg1"/>
                </a:solidFill>
              </a:rPr>
              <a:t>mechanics of crop fertilization and </a:t>
            </a:r>
            <a:r>
              <a:rPr lang="en-CA" sz="2000" dirty="0" smtClean="0">
                <a:solidFill>
                  <a:schemeClr val="bg1"/>
                </a:solidFill>
              </a:rPr>
              <a:t>irrigation</a:t>
            </a:r>
          </a:p>
          <a:p>
            <a:pPr lvl="1"/>
            <a:r>
              <a:rPr lang="en-CA" sz="2000" dirty="0" smtClean="0">
                <a:solidFill>
                  <a:schemeClr val="bg1"/>
                </a:solidFill>
              </a:rPr>
              <a:t>production </a:t>
            </a:r>
            <a:r>
              <a:rPr lang="en-CA" sz="2000" dirty="0">
                <a:solidFill>
                  <a:schemeClr val="bg1"/>
                </a:solidFill>
              </a:rPr>
              <a:t>varieties </a:t>
            </a:r>
          </a:p>
          <a:p>
            <a:pPr lvl="1"/>
            <a:r>
              <a:rPr lang="en-CA" sz="2000" dirty="0" smtClean="0">
                <a:solidFill>
                  <a:schemeClr val="bg1"/>
                </a:solidFill>
              </a:rPr>
              <a:t>storage </a:t>
            </a:r>
            <a:r>
              <a:rPr lang="en-CA" sz="2000" dirty="0">
                <a:solidFill>
                  <a:schemeClr val="bg1"/>
                </a:solidFill>
              </a:rPr>
              <a:t>or marketing of commodities</a:t>
            </a:r>
          </a:p>
          <a:p>
            <a:pPr marL="0" indent="0">
              <a:buNone/>
            </a:pPr>
            <a:endParaRPr lang="en-CA" sz="1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9</a:t>
            </a:fld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4650873"/>
            <a:ext cx="2340260" cy="154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2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 Policy Update Presentation June 2015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F4CC05"/>
      </a:hlink>
      <a:folHlink>
        <a:srgbClr val="F4CC05"/>
      </a:folHlink>
    </a:clrScheme>
    <a:fontScheme name="Generic_B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_BC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_BC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_BC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_BC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_BC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_BC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_BC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_BC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_BC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_BC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_BC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_BC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 Policy Update Presentation June 2015</Template>
  <TotalTime>5784</TotalTime>
  <Words>695</Words>
  <Application>Microsoft Office PowerPoint</Application>
  <PresentationFormat>On-screen Show (4:3)</PresentationFormat>
  <Paragraphs>161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Generic Policy Update Presentation June 2015</vt:lpstr>
      <vt:lpstr>Overview of Continuing Education Credits &amp; New Assistant Applicator Requirements</vt:lpstr>
      <vt:lpstr>Certification Categories</vt:lpstr>
      <vt:lpstr>PowerPoint Presentation</vt:lpstr>
      <vt:lpstr>Recertification</vt:lpstr>
      <vt:lpstr>Continuing Education Credits</vt:lpstr>
      <vt:lpstr>Continuing Education Credits</vt:lpstr>
      <vt:lpstr>Continuing Education Credits</vt:lpstr>
      <vt:lpstr>Continuing Education Credits</vt:lpstr>
      <vt:lpstr>Continuing Education Credits</vt:lpstr>
      <vt:lpstr>Assistant Applicator</vt:lpstr>
      <vt:lpstr>Assistant Applicator</vt:lpstr>
      <vt:lpstr>Restricted Activities for Assistant Applicators</vt:lpstr>
      <vt:lpstr>Role of an Assistant Applicator</vt:lpstr>
      <vt:lpstr>Supervisors of Assistant Applicators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Training Resources</vt:lpstr>
      <vt:lpstr>Questions and Discussion</vt:lpstr>
      <vt:lpstr>Contact Information</vt:lpstr>
    </vt:vector>
  </TitlesOfParts>
  <Company>Province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Update: Proposed Amendments to the IPMR</dc:title>
  <dc:creator>Lohbrunner, Gwendolyn ENV:EX</dc:creator>
  <cp:lastModifiedBy>Au, Robert ENV:EX</cp:lastModifiedBy>
  <cp:revision>274</cp:revision>
  <cp:lastPrinted>2016-02-19T21:55:40Z</cp:lastPrinted>
  <dcterms:created xsi:type="dcterms:W3CDTF">2015-05-20T20:23:44Z</dcterms:created>
  <dcterms:modified xsi:type="dcterms:W3CDTF">2016-11-08T00:33:07Z</dcterms:modified>
</cp:coreProperties>
</file>