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7" r:id="rId2"/>
    <p:sldId id="350" r:id="rId3"/>
    <p:sldId id="356" r:id="rId4"/>
    <p:sldId id="352" r:id="rId5"/>
    <p:sldId id="353" r:id="rId6"/>
    <p:sldId id="347" r:id="rId7"/>
    <p:sldId id="332" r:id="rId8"/>
    <p:sldId id="333" r:id="rId9"/>
    <p:sldId id="334" r:id="rId10"/>
    <p:sldId id="335" r:id="rId11"/>
    <p:sldId id="338" r:id="rId12"/>
    <p:sldId id="336" r:id="rId13"/>
    <p:sldId id="337" r:id="rId14"/>
    <p:sldId id="313" r:id="rId15"/>
    <p:sldId id="339" r:id="rId16"/>
    <p:sldId id="359" r:id="rId17"/>
    <p:sldId id="358" r:id="rId18"/>
    <p:sldId id="351" r:id="rId19"/>
    <p:sldId id="328" r:id="rId20"/>
    <p:sldId id="346" r:id="rId21"/>
    <p:sldId id="361" r:id="rId22"/>
    <p:sldId id="321" r:id="rId23"/>
    <p:sldId id="349" r:id="rId24"/>
    <p:sldId id="348" r:id="rId25"/>
    <p:sldId id="3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16E606"/>
    <a:srgbClr val="EBE600"/>
    <a:srgbClr val="003300"/>
    <a:srgbClr val="006600"/>
    <a:srgbClr val="B4AA7A"/>
    <a:srgbClr val="FFCC00"/>
    <a:srgbClr val="669900"/>
    <a:srgbClr val="66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>
        <p:scale>
          <a:sx n="100" d="100"/>
          <a:sy n="100" d="100"/>
        </p:scale>
        <p:origin x="-7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amp\s63023\!Workgrp\RCAFrm\Defoliators\IDW\History_Defol_Spray_1987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amp\s63023\!Workgrp\RCAFrm\Defoliators\IDW\History_Defol_Spray_1987-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amp\s63023\!Workgrp\RCAFrm\Defoliators\IDW\History_Defol_Spray_1987-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amp\s63023\!Workgrp\RCAFrm\Defoliators\IDW\Budworm%202014\Pre%20Post%20Larvae%20Sampling%2020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amp\s63023\!Workgrp\RCAFrm\Defoliators\IDW\Budworm%202014\Pre%20Post%20Larvae%20Sampling%2020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amp\s63023\!Workgrp\RCAFrm\Defoliators\IDW\Budworm%202014\Pre%20Post%20Larvae%20Sampling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Tree growth</c:v>
                </c:pt>
              </c:strCache>
            </c:strRef>
          </c:tx>
          <c:spPr>
            <a:ln w="381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1.05</c:v>
                </c:pt>
                <c:pt idx="2">
                  <c:v>0.4</c:v>
                </c:pt>
                <c:pt idx="3">
                  <c:v>0.35</c:v>
                </c:pt>
                <c:pt idx="4">
                  <c:v>0.2</c:v>
                </c:pt>
                <c:pt idx="5">
                  <c:v>0.25</c:v>
                </c:pt>
                <c:pt idx="6">
                  <c:v>0.4</c:v>
                </c:pt>
                <c:pt idx="7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49024"/>
        <c:axId val="112450944"/>
      </c:line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Fettes</c:v>
                </c:pt>
              </c:strCache>
            </c:strRef>
          </c:tx>
          <c:spPr>
            <a:ln w="38100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52032"/>
        <c:axId val="135239168"/>
      </c:lineChart>
      <c:catAx>
        <c:axId val="1124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450944"/>
        <c:crosses val="autoZero"/>
        <c:auto val="1"/>
        <c:lblAlgn val="ctr"/>
        <c:lblOffset val="100"/>
        <c:noMultiLvlLbl val="0"/>
      </c:catAx>
      <c:valAx>
        <c:axId val="112450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200" b="1"/>
                  <a:t>Ring-index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449024"/>
        <c:crossesAt val="1"/>
        <c:crossBetween val="between"/>
      </c:valAx>
      <c:valAx>
        <c:axId val="1352391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200" b="1"/>
                  <a:t>Defoliation (Fettes)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252032"/>
        <c:crosses val="max"/>
        <c:crossBetween val="between"/>
      </c:valAx>
      <c:catAx>
        <c:axId val="13625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23916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Thompson-Okanagan</c:v>
          </c:tx>
          <c:invertIfNegative val="0"/>
          <c:cat>
            <c:numRef>
              <c:f>'Spray history'!$A$14:$A$31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'Spray history'!$B$14:$B$31</c:f>
              <c:numCache>
                <c:formatCode>#,##0</c:formatCode>
                <c:ptCount val="18"/>
                <c:pt idx="0">
                  <c:v>3660</c:v>
                </c:pt>
                <c:pt idx="1">
                  <c:v>7597</c:v>
                </c:pt>
                <c:pt idx="2">
                  <c:v>8031</c:v>
                </c:pt>
                <c:pt idx="3">
                  <c:v>0</c:v>
                </c:pt>
                <c:pt idx="4">
                  <c:v>9804</c:v>
                </c:pt>
                <c:pt idx="5">
                  <c:v>4548</c:v>
                </c:pt>
                <c:pt idx="6">
                  <c:v>10015</c:v>
                </c:pt>
                <c:pt idx="7">
                  <c:v>0</c:v>
                </c:pt>
                <c:pt idx="8">
                  <c:v>2387</c:v>
                </c:pt>
                <c:pt idx="9">
                  <c:v>16500</c:v>
                </c:pt>
                <c:pt idx="10">
                  <c:v>21021</c:v>
                </c:pt>
                <c:pt idx="11">
                  <c:v>32966.515698123701</c:v>
                </c:pt>
                <c:pt idx="12">
                  <c:v>37038</c:v>
                </c:pt>
                <c:pt idx="13">
                  <c:v>26572</c:v>
                </c:pt>
                <c:pt idx="14">
                  <c:v>29428</c:v>
                </c:pt>
                <c:pt idx="15">
                  <c:v>54376.1</c:v>
                </c:pt>
                <c:pt idx="16">
                  <c:v>51009</c:v>
                </c:pt>
                <c:pt idx="17">
                  <c:v>23622.6</c:v>
                </c:pt>
              </c:numCache>
            </c:numRef>
          </c:val>
        </c:ser>
        <c:ser>
          <c:idx val="2"/>
          <c:order val="1"/>
          <c:tx>
            <c:v>Cariboo</c:v>
          </c:tx>
          <c:invertIfNegative val="0"/>
          <c:cat>
            <c:numRef>
              <c:f>'Spray history'!$A$14:$A$31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'Spray history'!$C$14:$C$31</c:f>
              <c:numCache>
                <c:formatCode>#,##0</c:formatCode>
                <c:ptCount val="18"/>
                <c:pt idx="0">
                  <c:v>12960</c:v>
                </c:pt>
                <c:pt idx="1">
                  <c:v>13064</c:v>
                </c:pt>
                <c:pt idx="2">
                  <c:v>13464</c:v>
                </c:pt>
                <c:pt idx="3">
                  <c:v>7091</c:v>
                </c:pt>
                <c:pt idx="4">
                  <c:v>16979</c:v>
                </c:pt>
                <c:pt idx="5">
                  <c:v>23110</c:v>
                </c:pt>
                <c:pt idx="6">
                  <c:v>22139</c:v>
                </c:pt>
                <c:pt idx="7">
                  <c:v>25504</c:v>
                </c:pt>
                <c:pt idx="8">
                  <c:v>28030</c:v>
                </c:pt>
                <c:pt idx="9">
                  <c:v>27482</c:v>
                </c:pt>
                <c:pt idx="10">
                  <c:v>36274</c:v>
                </c:pt>
                <c:pt idx="11">
                  <c:v>28181.94</c:v>
                </c:pt>
                <c:pt idx="12">
                  <c:v>34478</c:v>
                </c:pt>
                <c:pt idx="13">
                  <c:v>21115</c:v>
                </c:pt>
                <c:pt idx="14">
                  <c:v>20888</c:v>
                </c:pt>
                <c:pt idx="15">
                  <c:v>47997.9</c:v>
                </c:pt>
                <c:pt idx="16">
                  <c:v>27934</c:v>
                </c:pt>
                <c:pt idx="17">
                  <c:v>33114</c:v>
                </c:pt>
              </c:numCache>
            </c:numRef>
          </c:val>
        </c:ser>
        <c:ser>
          <c:idx val="3"/>
          <c:order val="2"/>
          <c:tx>
            <c:v>Other</c:v>
          </c:tx>
          <c:invertIfNegative val="0"/>
          <c:cat>
            <c:numRef>
              <c:f>'Spray history'!$A$14:$A$31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'Spray history'!$D$14:$D$31</c:f>
              <c:numCache>
                <c:formatCode>General</c:formatCode>
                <c:ptCount val="18"/>
                <c:pt idx="11" formatCode="#,##0.0">
                  <c:v>833</c:v>
                </c:pt>
                <c:pt idx="12" formatCode="#,##0">
                  <c:v>1474</c:v>
                </c:pt>
                <c:pt idx="15" formatCode="#,##0">
                  <c:v>13677.8</c:v>
                </c:pt>
                <c:pt idx="16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662976"/>
        <c:axId val="111664512"/>
      </c:barChart>
      <c:catAx>
        <c:axId val="11166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1664512"/>
        <c:crosses val="autoZero"/>
        <c:auto val="1"/>
        <c:lblAlgn val="ctr"/>
        <c:lblOffset val="100"/>
        <c:noMultiLvlLbl val="0"/>
      </c:catAx>
      <c:valAx>
        <c:axId val="11166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CA" sz="1400" b="0"/>
                  <a:t>Hectares sprayed</a:t>
                </a:r>
              </a:p>
            </c:rich>
          </c:tx>
          <c:layout>
            <c:manualLayout>
              <c:xMode val="edge"/>
              <c:yMode val="edge"/>
              <c:x val="1.1906787665880537E-2"/>
              <c:y val="0.2846602902707779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116629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Central Cariboo</c:v>
          </c:tx>
          <c:invertIfNegative val="0"/>
          <c:cat>
            <c:numRef>
              <c:f>CAR!$B$1:$M$1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CAR!$B$2:$M$2</c:f>
              <c:numCache>
                <c:formatCode>General</c:formatCode>
                <c:ptCount val="12"/>
                <c:pt idx="0">
                  <c:v>230427</c:v>
                </c:pt>
                <c:pt idx="1">
                  <c:v>304848.09999999998</c:v>
                </c:pt>
                <c:pt idx="2">
                  <c:v>251666.5</c:v>
                </c:pt>
                <c:pt idx="3">
                  <c:v>305049.8</c:v>
                </c:pt>
                <c:pt idx="4">
                  <c:v>285005.5</c:v>
                </c:pt>
                <c:pt idx="5">
                  <c:v>252928.9</c:v>
                </c:pt>
                <c:pt idx="6">
                  <c:v>310787.69999999995</c:v>
                </c:pt>
                <c:pt idx="7">
                  <c:v>146353.4</c:v>
                </c:pt>
                <c:pt idx="8">
                  <c:v>339718.8</c:v>
                </c:pt>
                <c:pt idx="9">
                  <c:v>79616.899999999994</c:v>
                </c:pt>
                <c:pt idx="10">
                  <c:v>39693.699999999997</c:v>
                </c:pt>
                <c:pt idx="11">
                  <c:v>29462</c:v>
                </c:pt>
              </c:numCache>
            </c:numRef>
          </c:val>
        </c:ser>
        <c:ser>
          <c:idx val="1"/>
          <c:order val="1"/>
          <c:tx>
            <c:v>100 Mile House</c:v>
          </c:tx>
          <c:invertIfNegative val="0"/>
          <c:cat>
            <c:numRef>
              <c:f>CAR!$B$1:$M$1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CAR!$B$3:$M$3</c:f>
              <c:numCache>
                <c:formatCode>General</c:formatCode>
                <c:ptCount val="12"/>
                <c:pt idx="0">
                  <c:v>199107</c:v>
                </c:pt>
                <c:pt idx="1">
                  <c:v>234655.52</c:v>
                </c:pt>
                <c:pt idx="2">
                  <c:v>108119.1</c:v>
                </c:pt>
                <c:pt idx="3">
                  <c:v>128373.1</c:v>
                </c:pt>
                <c:pt idx="4">
                  <c:v>165993.9</c:v>
                </c:pt>
                <c:pt idx="5">
                  <c:v>174604.90000000002</c:v>
                </c:pt>
                <c:pt idx="6">
                  <c:v>99890.9</c:v>
                </c:pt>
                <c:pt idx="7">
                  <c:v>39251.9</c:v>
                </c:pt>
                <c:pt idx="8">
                  <c:v>62265</c:v>
                </c:pt>
                <c:pt idx="9">
                  <c:v>48104.600000000006</c:v>
                </c:pt>
                <c:pt idx="10">
                  <c:v>50204.700000000004</c:v>
                </c:pt>
                <c:pt idx="11">
                  <c:v>9809</c:v>
                </c:pt>
              </c:numCache>
            </c:numRef>
          </c:val>
        </c:ser>
        <c:ser>
          <c:idx val="2"/>
          <c:order val="2"/>
          <c:tx>
            <c:v>Quesnel</c:v>
          </c:tx>
          <c:invertIfNegative val="0"/>
          <c:cat>
            <c:numRef>
              <c:f>CAR!$B$1:$M$1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CAR!$B$4:$M$4</c:f>
              <c:numCache>
                <c:formatCode>General</c:formatCode>
                <c:ptCount val="12"/>
                <c:pt idx="0">
                  <c:v>0</c:v>
                </c:pt>
                <c:pt idx="1">
                  <c:v>322.8</c:v>
                </c:pt>
                <c:pt idx="2">
                  <c:v>73.900000000000006</c:v>
                </c:pt>
                <c:pt idx="3">
                  <c:v>0</c:v>
                </c:pt>
                <c:pt idx="4">
                  <c:v>0</c:v>
                </c:pt>
                <c:pt idx="5">
                  <c:v>9434.1</c:v>
                </c:pt>
                <c:pt idx="6">
                  <c:v>2557.8000000000002</c:v>
                </c:pt>
                <c:pt idx="7">
                  <c:v>10128.9</c:v>
                </c:pt>
                <c:pt idx="8">
                  <c:v>17875.7</c:v>
                </c:pt>
                <c:pt idx="9">
                  <c:v>829.6</c:v>
                </c:pt>
                <c:pt idx="10">
                  <c:v>48.6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68256"/>
        <c:axId val="38483456"/>
      </c:barChart>
      <c:catAx>
        <c:axId val="3716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483456"/>
        <c:crosses val="autoZero"/>
        <c:auto val="1"/>
        <c:lblAlgn val="ctr"/>
        <c:lblOffset val="100"/>
        <c:noMultiLvlLbl val="0"/>
      </c:catAx>
      <c:valAx>
        <c:axId val="38483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Hectares (ha)</a:t>
                </a:r>
              </a:p>
            </c:rich>
          </c:tx>
          <c:layout>
            <c:manualLayout>
              <c:xMode val="edge"/>
              <c:yMode val="edge"/>
              <c:x val="9.5238095238095247E-3"/>
              <c:y val="0.287513096237396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7168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Total Area Defoliated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CAR!$B$1:$M$1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CAR!$B$5:$M$5</c:f>
              <c:numCache>
                <c:formatCode>General</c:formatCode>
                <c:ptCount val="12"/>
                <c:pt idx="0">
                  <c:v>429534</c:v>
                </c:pt>
                <c:pt idx="1">
                  <c:v>539826.42000000004</c:v>
                </c:pt>
                <c:pt idx="2">
                  <c:v>359859.5</c:v>
                </c:pt>
                <c:pt idx="3">
                  <c:v>433422.9</c:v>
                </c:pt>
                <c:pt idx="4">
                  <c:v>450999.4</c:v>
                </c:pt>
                <c:pt idx="5">
                  <c:v>436967.9</c:v>
                </c:pt>
                <c:pt idx="6">
                  <c:v>413236.39999999997</c:v>
                </c:pt>
                <c:pt idx="7">
                  <c:v>195734.19999999998</c:v>
                </c:pt>
                <c:pt idx="8">
                  <c:v>419859.5</c:v>
                </c:pt>
                <c:pt idx="9">
                  <c:v>128551.1</c:v>
                </c:pt>
                <c:pt idx="10">
                  <c:v>89947</c:v>
                </c:pt>
                <c:pt idx="11">
                  <c:v>39271</c:v>
                </c:pt>
              </c:numCache>
            </c:numRef>
          </c:val>
        </c:ser>
        <c:ser>
          <c:idx val="1"/>
          <c:order val="1"/>
          <c:tx>
            <c:v>Sprayed Area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CAR!$B$7:$M$7</c:f>
              <c:numCache>
                <c:formatCode>#,##0</c:formatCode>
                <c:ptCount val="12"/>
                <c:pt idx="0">
                  <c:v>22139</c:v>
                </c:pt>
                <c:pt idx="1">
                  <c:v>25504</c:v>
                </c:pt>
                <c:pt idx="2">
                  <c:v>28030</c:v>
                </c:pt>
                <c:pt idx="3">
                  <c:v>27482</c:v>
                </c:pt>
                <c:pt idx="4">
                  <c:v>36274</c:v>
                </c:pt>
                <c:pt idx="5">
                  <c:v>28181.94</c:v>
                </c:pt>
                <c:pt idx="6">
                  <c:v>34478</c:v>
                </c:pt>
                <c:pt idx="7">
                  <c:v>21115</c:v>
                </c:pt>
                <c:pt idx="8">
                  <c:v>20888</c:v>
                </c:pt>
                <c:pt idx="9">
                  <c:v>47997.9</c:v>
                </c:pt>
                <c:pt idx="10">
                  <c:v>27934</c:v>
                </c:pt>
                <c:pt idx="11">
                  <c:v>33114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02656"/>
        <c:axId val="128261504"/>
      </c:barChart>
      <c:catAx>
        <c:axId val="10690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261504"/>
        <c:crosses val="autoZero"/>
        <c:auto val="1"/>
        <c:lblAlgn val="ctr"/>
        <c:lblOffset val="100"/>
        <c:noMultiLvlLbl val="0"/>
      </c:catAx>
      <c:valAx>
        <c:axId val="128261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Hectares (ha)</a:t>
                </a:r>
              </a:p>
            </c:rich>
          </c:tx>
          <c:layout>
            <c:manualLayout>
              <c:xMode val="edge"/>
              <c:yMode val="edge"/>
              <c:x val="9.5238095238095247E-3"/>
              <c:y val="0.287513096237396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06902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Summary!$I$11</c:f>
              <c:strCache>
                <c:ptCount val="1"/>
                <c:pt idx="0">
                  <c:v>S1</c:v>
                </c:pt>
              </c:strCache>
            </c:strRef>
          </c:tx>
          <c:invertIfNegative val="0"/>
          <c:cat>
            <c:strRef>
              <c:f>Summary!$J$10:$L$10</c:f>
              <c:strCache>
                <c:ptCount val="3"/>
                <c:pt idx="0">
                  <c:v>Pre-Spray</c:v>
                </c:pt>
                <c:pt idx="1">
                  <c:v>Post-spray 1</c:v>
                </c:pt>
                <c:pt idx="2">
                  <c:v>Post-spray 2</c:v>
                </c:pt>
              </c:strCache>
            </c:strRef>
          </c:cat>
          <c:val>
            <c:numRef>
              <c:f>Summary!$J$11:$L$11</c:f>
              <c:numCache>
                <c:formatCode>0.00</c:formatCode>
                <c:ptCount val="3"/>
                <c:pt idx="0">
                  <c:v>344.43704391201805</c:v>
                </c:pt>
                <c:pt idx="1">
                  <c:v>120.09763084680462</c:v>
                </c:pt>
                <c:pt idx="2">
                  <c:v>39.134588352152612</c:v>
                </c:pt>
              </c:numCache>
            </c:numRef>
          </c:val>
        </c:ser>
        <c:ser>
          <c:idx val="1"/>
          <c:order val="1"/>
          <c:tx>
            <c:strRef>
              <c:f>Summary!$I$12</c:f>
              <c:strCache>
                <c:ptCount val="1"/>
                <c:pt idx="0">
                  <c:v>S2</c:v>
                </c:pt>
              </c:strCache>
            </c:strRef>
          </c:tx>
          <c:invertIfNegative val="0"/>
          <c:cat>
            <c:strRef>
              <c:f>Summary!$J$10:$L$10</c:f>
              <c:strCache>
                <c:ptCount val="3"/>
                <c:pt idx="0">
                  <c:v>Pre-Spray</c:v>
                </c:pt>
                <c:pt idx="1">
                  <c:v>Post-spray 1</c:v>
                </c:pt>
                <c:pt idx="2">
                  <c:v>Post-spray 2</c:v>
                </c:pt>
              </c:strCache>
            </c:strRef>
          </c:cat>
          <c:val>
            <c:numRef>
              <c:f>Summary!$J$12:$L$12</c:f>
              <c:numCache>
                <c:formatCode>0.00</c:formatCode>
                <c:ptCount val="3"/>
                <c:pt idx="0">
                  <c:v>249.94940349737985</c:v>
                </c:pt>
                <c:pt idx="1">
                  <c:v>70.748784070713128</c:v>
                </c:pt>
                <c:pt idx="2">
                  <c:v>35.581502818098869</c:v>
                </c:pt>
              </c:numCache>
            </c:numRef>
          </c:val>
        </c:ser>
        <c:ser>
          <c:idx val="2"/>
          <c:order val="2"/>
          <c:tx>
            <c:strRef>
              <c:f>Summary!$I$13</c:f>
              <c:strCache>
                <c:ptCount val="1"/>
                <c:pt idx="0">
                  <c:v>S3</c:v>
                </c:pt>
              </c:strCache>
            </c:strRef>
          </c:tx>
          <c:invertIfNegative val="0"/>
          <c:cat>
            <c:strRef>
              <c:f>Summary!$J$10:$L$10</c:f>
              <c:strCache>
                <c:ptCount val="3"/>
                <c:pt idx="0">
                  <c:v>Pre-Spray</c:v>
                </c:pt>
                <c:pt idx="1">
                  <c:v>Post-spray 1</c:v>
                </c:pt>
                <c:pt idx="2">
                  <c:v>Post-spray 2</c:v>
                </c:pt>
              </c:strCache>
            </c:strRef>
          </c:cat>
          <c:val>
            <c:numRef>
              <c:f>Summary!$J$13:$L$13</c:f>
              <c:numCache>
                <c:formatCode>0.00</c:formatCode>
                <c:ptCount val="3"/>
                <c:pt idx="0">
                  <c:v>235.66977744681111</c:v>
                </c:pt>
                <c:pt idx="1">
                  <c:v>35.874031420695587</c:v>
                </c:pt>
                <c:pt idx="2">
                  <c:v>5.2607992369967977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79328"/>
        <c:axId val="110981120"/>
      </c:barChart>
      <c:catAx>
        <c:axId val="11097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110981120"/>
        <c:crosses val="autoZero"/>
        <c:auto val="1"/>
        <c:lblAlgn val="ctr"/>
        <c:lblOffset val="100"/>
        <c:noMultiLvlLbl val="0"/>
      </c:catAx>
      <c:valAx>
        <c:axId val="110981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/>
                  <a:t>Average larvae/m</a:t>
                </a:r>
                <a:r>
                  <a:rPr lang="en-US" sz="1400" b="0" baseline="30000"/>
                  <a:t>2</a:t>
                </a:r>
              </a:p>
            </c:rich>
          </c:tx>
          <c:layout>
            <c:manualLayout>
              <c:xMode val="edge"/>
              <c:yMode val="edge"/>
              <c:x val="2.2446689113355778E-2"/>
              <c:y val="0.2346760117016743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9793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Summary!$O$11</c:f>
              <c:strCache>
                <c:ptCount val="1"/>
                <c:pt idx="0">
                  <c:v>C1</c:v>
                </c:pt>
              </c:strCache>
            </c:strRef>
          </c:tx>
          <c:invertIfNegative val="0"/>
          <c:cat>
            <c:strRef>
              <c:f>Summary!$P$10:$R$10</c:f>
              <c:strCache>
                <c:ptCount val="3"/>
                <c:pt idx="0">
                  <c:v>Pre-Spray</c:v>
                </c:pt>
                <c:pt idx="1">
                  <c:v>Post-spray 1</c:v>
                </c:pt>
                <c:pt idx="2">
                  <c:v>Post-spray 2</c:v>
                </c:pt>
              </c:strCache>
            </c:strRef>
          </c:cat>
          <c:val>
            <c:numRef>
              <c:f>Summary!$P$11:$R$11</c:f>
              <c:numCache>
                <c:formatCode>0.00</c:formatCode>
                <c:ptCount val="3"/>
                <c:pt idx="0">
                  <c:v>126.17663603170847</c:v>
                </c:pt>
                <c:pt idx="1">
                  <c:v>186.75235987345249</c:v>
                </c:pt>
                <c:pt idx="2">
                  <c:v>60.23565906389846</c:v>
                </c:pt>
              </c:numCache>
            </c:numRef>
          </c:val>
        </c:ser>
        <c:ser>
          <c:idx val="1"/>
          <c:order val="1"/>
          <c:tx>
            <c:strRef>
              <c:f>Summary!$O$12</c:f>
              <c:strCache>
                <c:ptCount val="1"/>
                <c:pt idx="0">
                  <c:v>C2</c:v>
                </c:pt>
              </c:strCache>
            </c:strRef>
          </c:tx>
          <c:invertIfNegative val="0"/>
          <c:cat>
            <c:strRef>
              <c:f>Summary!$P$10:$R$10</c:f>
              <c:strCache>
                <c:ptCount val="3"/>
                <c:pt idx="0">
                  <c:v>Pre-Spray</c:v>
                </c:pt>
                <c:pt idx="1">
                  <c:v>Post-spray 1</c:v>
                </c:pt>
                <c:pt idx="2">
                  <c:v>Post-spray 2</c:v>
                </c:pt>
              </c:strCache>
            </c:strRef>
          </c:cat>
          <c:val>
            <c:numRef>
              <c:f>Summary!$P$12:$R$12</c:f>
              <c:numCache>
                <c:formatCode>0.00</c:formatCode>
                <c:ptCount val="3"/>
                <c:pt idx="0">
                  <c:v>86.374132080780939</c:v>
                </c:pt>
                <c:pt idx="1">
                  <c:v>50.201248378700861</c:v>
                </c:pt>
                <c:pt idx="2">
                  <c:v>35.500997917325677</c:v>
                </c:pt>
              </c:numCache>
            </c:numRef>
          </c:val>
        </c:ser>
        <c:ser>
          <c:idx val="2"/>
          <c:order val="2"/>
          <c:tx>
            <c:strRef>
              <c:f>Summary!$O$13</c:f>
              <c:strCache>
                <c:ptCount val="1"/>
                <c:pt idx="0">
                  <c:v>C3</c:v>
                </c:pt>
              </c:strCache>
            </c:strRef>
          </c:tx>
          <c:invertIfNegative val="0"/>
          <c:cat>
            <c:strRef>
              <c:f>Summary!$P$10:$R$10</c:f>
              <c:strCache>
                <c:ptCount val="3"/>
                <c:pt idx="0">
                  <c:v>Pre-Spray</c:v>
                </c:pt>
                <c:pt idx="1">
                  <c:v>Post-spray 1</c:v>
                </c:pt>
                <c:pt idx="2">
                  <c:v>Post-spray 2</c:v>
                </c:pt>
              </c:strCache>
            </c:strRef>
          </c:cat>
          <c:val>
            <c:numRef>
              <c:f>Summary!$P$13:$R$13</c:f>
              <c:numCache>
                <c:formatCode>0.00</c:formatCode>
                <c:ptCount val="3"/>
                <c:pt idx="0">
                  <c:v>122.50933257666307</c:v>
                </c:pt>
                <c:pt idx="1">
                  <c:v>66.908663899854588</c:v>
                </c:pt>
                <c:pt idx="2">
                  <c:v>32.500044976409455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50304"/>
        <c:axId val="111651840"/>
      </c:barChart>
      <c:catAx>
        <c:axId val="11165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111651840"/>
        <c:crosses val="autoZero"/>
        <c:auto val="1"/>
        <c:lblAlgn val="ctr"/>
        <c:lblOffset val="100"/>
        <c:noMultiLvlLbl val="0"/>
      </c:catAx>
      <c:valAx>
        <c:axId val="111651840"/>
        <c:scaling>
          <c:orientation val="minMax"/>
          <c:max val="400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111650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CA" sz="2000" dirty="0">
                <a:solidFill>
                  <a:srgbClr val="A50021"/>
                </a:solidFill>
              </a:rPr>
              <a:t>Abbott's Corrected Mortality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Summary!$A$3</c:f>
              <c:strCache>
                <c:ptCount val="1"/>
                <c:pt idx="0">
                  <c:v>Block 1</c:v>
                </c:pt>
              </c:strCache>
            </c:strRef>
          </c:tx>
          <c:invertIfNegative val="0"/>
          <c:cat>
            <c:strRef>
              <c:f>Summary!$H$45:$J$45</c:f>
              <c:strCache>
                <c:ptCount val="2"/>
                <c:pt idx="0">
                  <c:v>Post-spray 1</c:v>
                </c:pt>
                <c:pt idx="1">
                  <c:v>Post-spray 2</c:v>
                </c:pt>
              </c:strCache>
            </c:strRef>
          </c:cat>
          <c:val>
            <c:numRef>
              <c:f>(Summary!$F$3,Summary!$J$3)</c:f>
              <c:numCache>
                <c:formatCode>0.00</c:formatCode>
                <c:ptCount val="2"/>
                <c:pt idx="0">
                  <c:v>76.44205339673988</c:v>
                </c:pt>
                <c:pt idx="1">
                  <c:v>76.200041776827447</c:v>
                </c:pt>
              </c:numCache>
            </c:numRef>
          </c:val>
        </c:ser>
        <c:ser>
          <c:idx val="1"/>
          <c:order val="1"/>
          <c:tx>
            <c:strRef>
              <c:f>Summary!$A$5</c:f>
              <c:strCache>
                <c:ptCount val="1"/>
                <c:pt idx="0">
                  <c:v>Block 2</c:v>
                </c:pt>
              </c:strCache>
            </c:strRef>
          </c:tx>
          <c:invertIfNegative val="0"/>
          <c:cat>
            <c:strRef>
              <c:f>Summary!$H$45:$J$45</c:f>
              <c:strCache>
                <c:ptCount val="2"/>
                <c:pt idx="0">
                  <c:v>Post-spray 1</c:v>
                </c:pt>
                <c:pt idx="1">
                  <c:v>Post-spray 2</c:v>
                </c:pt>
              </c:strCache>
            </c:strRef>
          </c:cat>
          <c:val>
            <c:numRef>
              <c:f>(Summary!$F$5,Summary!$J$5)</c:f>
              <c:numCache>
                <c:formatCode>0.00</c:formatCode>
                <c:ptCount val="2"/>
                <c:pt idx="0">
                  <c:v>51.299204532328687</c:v>
                </c:pt>
                <c:pt idx="1">
                  <c:v>65.364989971575667</c:v>
                </c:pt>
              </c:numCache>
            </c:numRef>
          </c:val>
        </c:ser>
        <c:ser>
          <c:idx val="2"/>
          <c:order val="2"/>
          <c:tx>
            <c:strRef>
              <c:f>Summary!$A$7</c:f>
              <c:strCache>
                <c:ptCount val="1"/>
                <c:pt idx="0">
                  <c:v>Block3</c:v>
                </c:pt>
              </c:strCache>
            </c:strRef>
          </c:tx>
          <c:invertIfNegative val="0"/>
          <c:cat>
            <c:strRef>
              <c:f>Summary!$H$45:$J$45</c:f>
              <c:strCache>
                <c:ptCount val="2"/>
                <c:pt idx="0">
                  <c:v>Post-spray 1</c:v>
                </c:pt>
                <c:pt idx="1">
                  <c:v>Post-spray 2</c:v>
                </c:pt>
              </c:strCache>
            </c:strRef>
          </c:cat>
          <c:val>
            <c:numRef>
              <c:f>(Summary!$F$7,Summary!$J$7)</c:f>
              <c:numCache>
                <c:formatCode>0.00</c:formatCode>
                <c:ptCount val="2"/>
                <c:pt idx="0">
                  <c:v>72.12832245895919</c:v>
                </c:pt>
                <c:pt idx="1">
                  <c:v>91.585408278740417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82880"/>
        <c:axId val="111092864"/>
      </c:barChart>
      <c:catAx>
        <c:axId val="1110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092864"/>
        <c:crosses val="autoZero"/>
        <c:auto val="1"/>
        <c:lblAlgn val="ctr"/>
        <c:lblOffset val="100"/>
        <c:noMultiLvlLbl val="0"/>
      </c:catAx>
      <c:valAx>
        <c:axId val="111092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CA" sz="1400"/>
                  <a:t>Percent Mortality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082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83D2-C643-4042-AD66-D7E3A4F37427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20DFA-D0C8-4B94-B0D0-2D3C15E2C6D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80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38857-0155-4703-8F34-03580182AC72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AB52-8DD7-4F4A-B3AC-633E508ADE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84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F46C-E218-4057-A39A-29F2C13DD89A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smtClean="0"/>
              <a:t>SERG_Feb. 1, 2014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59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GIS</a:t>
            </a:r>
            <a:r>
              <a:rPr lang="en-CA" baseline="0" dirty="0" smtClean="0"/>
              <a:t> data based on our AOS:</a:t>
            </a:r>
          </a:p>
          <a:p>
            <a:r>
              <a:rPr lang="en-CA" baseline="0" dirty="0" smtClean="0"/>
              <a:t>Overlay shows </a:t>
            </a:r>
            <a:r>
              <a:rPr lang="en-CA" baseline="0" dirty="0" smtClean="0"/>
              <a:t>cumulative (successive) years of defoliation – greater impacts due to chronic feeding </a:t>
            </a:r>
            <a:r>
              <a:rPr lang="en-CA" baseline="0" dirty="0" smtClean="0"/>
              <a:t>(WL and SW of WL)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Landscape</a:t>
            </a:r>
            <a:r>
              <a:rPr lang="en-CA" baseline="0" dirty="0" smtClean="0"/>
              <a:t> level tools:</a:t>
            </a:r>
            <a:br>
              <a:rPr lang="en-CA" baseline="0" dirty="0" smtClean="0"/>
            </a:br>
            <a:r>
              <a:rPr lang="en-CA" baseline="0" dirty="0" smtClean="0"/>
              <a:t>- AOS provides an annual survey of where the damage is and how severe </a:t>
            </a:r>
          </a:p>
          <a:p>
            <a:r>
              <a:rPr lang="en-CA" baseline="0" dirty="0" smtClean="0"/>
              <a:t>- Target those areas with </a:t>
            </a:r>
            <a:r>
              <a:rPr lang="en-CA" baseline="0" dirty="0" err="1" smtClean="0"/>
              <a:t>eggmass</a:t>
            </a:r>
            <a:r>
              <a:rPr lang="en-CA" baseline="0" dirty="0" smtClean="0"/>
              <a:t> surveys which is the predictive too we use to target areas for treatment</a:t>
            </a:r>
          </a:p>
          <a:p>
            <a:r>
              <a:rPr lang="en-CA" baseline="0" dirty="0" smtClean="0"/>
              <a:t>- “light” </a:t>
            </a:r>
            <a:r>
              <a:rPr lang="en-CA" baseline="0" dirty="0" err="1" smtClean="0"/>
              <a:t>eggmass</a:t>
            </a:r>
            <a:r>
              <a:rPr lang="en-CA" baseline="0" dirty="0" smtClean="0"/>
              <a:t> prediction with treatment = EARLY INTERVENTION – stop damage from happening before it does in younger age classes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</a:t>
            </a:r>
            <a:r>
              <a:rPr lang="en-CA" dirty="0" err="1" smtClean="0"/>
              <a:t>Eggmass</a:t>
            </a:r>
            <a:r>
              <a:rPr lang="en-CA" dirty="0" smtClean="0"/>
              <a:t> predictions</a:t>
            </a:r>
            <a:r>
              <a:rPr lang="en-CA" baseline="0" dirty="0" smtClean="0"/>
              <a:t> are generally down with exception in 100 Mile and Kamloops TSAs</a:t>
            </a:r>
          </a:p>
          <a:p>
            <a:r>
              <a:rPr lang="en-CA" baseline="0" dirty="0" smtClean="0"/>
              <a:t>-</a:t>
            </a:r>
            <a:r>
              <a:rPr lang="en-CA" dirty="0" smtClean="0"/>
              <a:t>Hectares for 2014 </a:t>
            </a:r>
            <a:r>
              <a:rPr lang="en-CA" baseline="0" dirty="0" smtClean="0"/>
              <a:t> </a:t>
            </a:r>
            <a:r>
              <a:rPr lang="en-CA" dirty="0" smtClean="0"/>
              <a:t>~61,000 ha (down from 78,000 in 2013)</a:t>
            </a:r>
            <a:r>
              <a:rPr lang="en-CA" baseline="0" dirty="0" smtClean="0"/>
              <a:t> in areas with highest predicted populations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59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</a:t>
            </a:r>
            <a:r>
              <a:rPr lang="en-CA" dirty="0" err="1" smtClean="0"/>
              <a:t>Eggmass</a:t>
            </a:r>
            <a:r>
              <a:rPr lang="en-CA" dirty="0" smtClean="0"/>
              <a:t> predictions</a:t>
            </a:r>
            <a:r>
              <a:rPr lang="en-CA" baseline="0" dirty="0" smtClean="0"/>
              <a:t> are generally down with exception in 100 Mile and Kamloops TSAs</a:t>
            </a:r>
          </a:p>
          <a:p>
            <a:r>
              <a:rPr lang="en-CA" baseline="0" dirty="0" smtClean="0"/>
              <a:t>-</a:t>
            </a:r>
            <a:r>
              <a:rPr lang="en-CA" dirty="0" smtClean="0"/>
              <a:t>Hectares for 2014 </a:t>
            </a:r>
            <a:r>
              <a:rPr lang="en-CA" baseline="0" dirty="0" smtClean="0"/>
              <a:t> </a:t>
            </a:r>
            <a:r>
              <a:rPr lang="en-CA" dirty="0" smtClean="0"/>
              <a:t>~61,000 ha (down from 78,000 in 2013)</a:t>
            </a:r>
            <a:r>
              <a:rPr lang="en-CA" baseline="0" dirty="0" smtClean="0"/>
              <a:t> in areas with highest predicted populations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59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Team – TOR</a:t>
            </a:r>
            <a:r>
              <a:rPr lang="en-CA" baseline="0" dirty="0" smtClean="0"/>
              <a:t> and CAR fire centre, Conair, ground crews, helicopter support, weather crew and monitoring, engineers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548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B.t.k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bacterium that occurs naturally on dead or decaying matter in the soil. It is not a synthetic chemical and is only activated when eaten by a susceptible species of insect.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B.t.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most widely used naturally occurring pest control product in the world.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B.t.k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specific to the Lepidoptera (moths and butterflies)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548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-Treatment</a:t>
            </a:r>
            <a:r>
              <a:rPr lang="en-CA" baseline="0" dirty="0" smtClean="0"/>
              <a:t> history since 1997.  2012 largest spray year and first time treatment in Kootenay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-Next part of this</a:t>
            </a:r>
            <a:r>
              <a:rPr lang="en-CA" baseline="0" dirty="0" smtClean="0"/>
              <a:t> presentation is to highlight the process by which we prioritize stands for treatment</a:t>
            </a:r>
          </a:p>
          <a:p>
            <a:r>
              <a:rPr lang="en-CA" baseline="0" dirty="0" smtClean="0"/>
              <a:t>-multi-layered multi-age stands</a:t>
            </a:r>
          </a:p>
          <a:p>
            <a:r>
              <a:rPr lang="en-CA" baseline="0" dirty="0" smtClean="0"/>
              <a:t>-even ages = YOUNG stands</a:t>
            </a:r>
          </a:p>
          <a:p>
            <a:r>
              <a:rPr lang="en-CA" baseline="0" dirty="0" smtClean="0"/>
              <a:t>- existing </a:t>
            </a:r>
            <a:r>
              <a:rPr lang="en-CA" baseline="0" dirty="0" err="1" smtClean="0"/>
              <a:t>silvicultural</a:t>
            </a:r>
            <a:r>
              <a:rPr lang="en-CA" baseline="0" dirty="0" smtClean="0"/>
              <a:t> investment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-To determine how effective the spray</a:t>
            </a:r>
            <a:r>
              <a:rPr lang="en-CA" baseline="0" dirty="0" smtClean="0"/>
              <a:t> was conduct population density surveying</a:t>
            </a:r>
          </a:p>
          <a:p>
            <a:r>
              <a:rPr lang="en-CA" baseline="0" dirty="0" smtClean="0"/>
              <a:t>-Blue bars are the pre-treatment populations – literally 100s of larval 1 m2 of branch</a:t>
            </a:r>
          </a:p>
          <a:p>
            <a:r>
              <a:rPr lang="en-CA" baseline="0" dirty="0" smtClean="0"/>
              <a:t>-Get abrupt drop in density after the spray – curtail damage – foliage and bud loss, growth reductions</a:t>
            </a:r>
          </a:p>
          <a:p>
            <a:r>
              <a:rPr lang="en-CA" baseline="0" dirty="0" smtClean="0"/>
              <a:t>-non-treated stands get expected natural morality but much less significant reductions in insect populations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Within the IDF with</a:t>
            </a:r>
            <a:r>
              <a:rPr lang="en-CA" sz="1200" baseline="0" dirty="0" smtClean="0"/>
              <a:t> 2 primary zones – IDFdk3 and </a:t>
            </a:r>
            <a:r>
              <a:rPr lang="en-CA" sz="1200" baseline="0" dirty="0" err="1" smtClean="0"/>
              <a:t>IDFxm</a:t>
            </a: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81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-To determine how effective the spray</a:t>
            </a:r>
            <a:r>
              <a:rPr lang="en-CA" baseline="0" dirty="0" smtClean="0"/>
              <a:t> was conduct population density surveying</a:t>
            </a:r>
          </a:p>
          <a:p>
            <a:r>
              <a:rPr lang="en-CA" baseline="0" dirty="0" smtClean="0"/>
              <a:t>-Blue bars are the pre-treatment populations – literally 100s of larval 1 m2 of branch</a:t>
            </a:r>
          </a:p>
          <a:p>
            <a:r>
              <a:rPr lang="en-CA" baseline="0" dirty="0" smtClean="0"/>
              <a:t>-Get abrupt drop in density after the spray – curtail damage – foliage and bud loss, growth reductions</a:t>
            </a:r>
          </a:p>
          <a:p>
            <a:r>
              <a:rPr lang="en-CA" baseline="0" dirty="0" smtClean="0"/>
              <a:t>-non-treated stands get expected natural morality but much less significant reductions in insect populations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80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z="1400" smtClean="0"/>
              <a:t>IDF is the predominant ecosystem (biogeoclimatic zone) in which Df is found – although not the only one.  Other biogeoclimatic zones also contain Df but at lower proportions and in mixes with other species (e.g. ICH, PP)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48FCB5-DBE0-4BA7-B81C-65A5A0881F3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-Next part of this</a:t>
            </a:r>
            <a:r>
              <a:rPr lang="en-CA" baseline="0" dirty="0" smtClean="0"/>
              <a:t> presentation is to highlight the process by which we prioritize stands for treatment</a:t>
            </a:r>
          </a:p>
          <a:p>
            <a:r>
              <a:rPr lang="en-CA" baseline="0" dirty="0" smtClean="0"/>
              <a:t>-multi-layered multi-age stands</a:t>
            </a:r>
          </a:p>
          <a:p>
            <a:r>
              <a:rPr lang="en-CA" baseline="0" dirty="0" smtClean="0"/>
              <a:t>-even ages = YOUNG stands</a:t>
            </a:r>
          </a:p>
          <a:p>
            <a:r>
              <a:rPr lang="en-CA" baseline="0" dirty="0" smtClean="0"/>
              <a:t>- existing </a:t>
            </a:r>
            <a:r>
              <a:rPr lang="en-CA" baseline="0" dirty="0" err="1" smtClean="0"/>
              <a:t>silvicultural</a:t>
            </a:r>
            <a:r>
              <a:rPr lang="en-CA" baseline="0" dirty="0" smtClean="0"/>
              <a:t> investment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-Range of conditions in the IDF</a:t>
            </a:r>
            <a:r>
              <a:rPr lang="en-CA" baseline="0" dirty="0" smtClean="0"/>
              <a:t> is highly variable</a:t>
            </a:r>
          </a:p>
          <a:p>
            <a:r>
              <a:rPr lang="en-CA" baseline="0" dirty="0" smtClean="0"/>
              <a:t>-residual affect of past harvest regimes (i.e. Diameter limited cutting) </a:t>
            </a:r>
            <a:br>
              <a:rPr lang="en-CA" baseline="0" dirty="0" smtClean="0"/>
            </a:br>
            <a:r>
              <a:rPr lang="en-CA" baseline="0" dirty="0" smtClean="0"/>
              <a:t>-common to have larger dominant trees at lower density then L2 and L3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-intermediate aged</a:t>
            </a:r>
            <a:r>
              <a:rPr lang="en-CA" baseline="0" dirty="0" smtClean="0"/>
              <a:t> stands with very little volume, mostly even-aged with few exceptions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-Damage in the understory layers tends to be severe</a:t>
            </a:r>
            <a:r>
              <a:rPr lang="en-CA" baseline="0" dirty="0" smtClean="0"/>
              <a:t> – </a:t>
            </a:r>
            <a:r>
              <a:rPr lang="en-CA" baseline="0" dirty="0" err="1" smtClean="0"/>
              <a:t>topkill</a:t>
            </a:r>
            <a:r>
              <a:rPr lang="en-CA" baseline="0" dirty="0" smtClean="0"/>
              <a:t> and mortality are result of cumulative feeding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-going from stand level criteria to broader</a:t>
            </a:r>
            <a:r>
              <a:rPr lang="en-CA" baseline="0" dirty="0" smtClean="0"/>
              <a:t> longer-term perspective using different data sources</a:t>
            </a:r>
          </a:p>
          <a:p>
            <a:r>
              <a:rPr lang="en-CA" baseline="0" dirty="0" smtClean="0"/>
              <a:t>-for example using tree-rings we can identify return interval between outbreaks – has some predictive value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As soon as</a:t>
            </a:r>
            <a:r>
              <a:rPr lang="en-CA" baseline="0" dirty="0" smtClean="0"/>
              <a:t> there is </a:t>
            </a:r>
            <a:r>
              <a:rPr lang="en-CA" baseline="0" dirty="0" smtClean="0"/>
              <a:t>defoliation </a:t>
            </a:r>
            <a:r>
              <a:rPr lang="en-CA" baseline="0" dirty="0" smtClean="0"/>
              <a:t>(red line) there is nearly immediate decrease or cessation of radial growth – incremental growth starts to recover in absence of feeding but quickly drops again with beginning of next feeding cycle</a:t>
            </a:r>
          </a:p>
          <a:p>
            <a:pPr>
              <a:buFontTx/>
              <a:buChar char="-"/>
            </a:pPr>
            <a:r>
              <a:rPr lang="en-CA" baseline="0" dirty="0" smtClean="0"/>
              <a:t>Top-kill </a:t>
            </a:r>
            <a:r>
              <a:rPr lang="en-CA" baseline="0" dirty="0" smtClean="0"/>
              <a:t>particularly problematic in the young age classes as the amount of resources required to repair crown not only keeps growth and recovery suppressed longer but leads to stem defects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AB52-8DD7-4F4A-B3AC-633E508ADE99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9EDF0-E9B4-4ABE-AC4B-653D6E0D9648}" type="datetimeFigureOut">
              <a:rPr lang="en-CA" smtClean="0"/>
              <a:pPr/>
              <a:t>2014-10-27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7167-2641-4BAA-8219-820ED186B61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or.gov.bc.ca/hfp/mountain_pine_beetle/mid-term-timber-supply-project/MPB-Committee-Presentation.pdf" TargetMode="Externa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0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microsoft.com/office/2007/relationships/hdphoto" Target="../media/hdphoto2.wdp"/><Relationship Id="rId5" Type="http://schemas.microsoft.com/office/2007/relationships/hdphoto" Target="../media/hdphoto6.wdp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jpe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tuff from Dion\MOF LM - WSB brochure lightened more photos usm\_DSC3931_body crop2 8bit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  <a14:imgEffect>
                      <a14:brightnessContrast bright="13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9861" y="1992"/>
            <a:ext cx="10555456" cy="68560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107504" y="260648"/>
            <a:ext cx="9540552" cy="2304256"/>
          </a:xfrm>
          <a:prstGeom prst="rect">
            <a:avLst/>
          </a:prstGeom>
          <a:solidFill>
            <a:schemeClr val="bg1">
              <a:lumMod val="95000"/>
              <a:alpha val="5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2051719" y="4653136"/>
            <a:ext cx="4824535" cy="194944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191501" y="4725145"/>
            <a:ext cx="4570611" cy="187743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Jodi Axelson</a:t>
            </a:r>
          </a:p>
          <a:p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Forest Entomologist</a:t>
            </a:r>
          </a:p>
          <a:p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BC Ministry of Forests, Lands and Natural Resource Operations</a:t>
            </a:r>
            <a:br>
              <a:rPr lang="en-CA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Cariboo Region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07504" y="258746"/>
            <a:ext cx="9252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Dry-belt Douglas-fir and Western Spruce Budworm Management in the Cariboo Region </a:t>
            </a:r>
            <a:endParaRPr lang="en-CA" sz="4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46" y="116632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Spray Decision Matrix 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340768"/>
            <a:ext cx="875624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Douglas-fir leading stands – IDF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dk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xh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Stands containing an intermediate stand structure (e.g. multi-layered)</a:t>
            </a: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Single-age young stands (with scattered mature)</a:t>
            </a:r>
          </a:p>
          <a:p>
            <a:pPr marL="719138" indent="-274638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Harvest or stand tending scheduled within 5 years</a:t>
            </a:r>
          </a:p>
          <a:p>
            <a:pPr marL="444500"/>
            <a:endParaRPr lang="en-CA" sz="20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068960"/>
            <a:ext cx="8640960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Current or past damage (growth suppression, top-kill, imminent mortality, current defoliation)</a:t>
            </a: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Historic defoliation records show areas with highest consecutive years of defoliation and total years of defoliation (equates to in-stand damage)</a:t>
            </a:r>
          </a:p>
          <a:p>
            <a:pPr marL="719138" indent="-274638">
              <a:buFont typeface="Arial" pitchFamily="34" charset="0"/>
              <a:buChar char="•"/>
            </a:pPr>
            <a:r>
              <a:rPr lang="en-CA" sz="2000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Dendrochronology</a:t>
            </a: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identifies duration and interval between outbreaks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5301208"/>
            <a:ext cx="9180512" cy="1556792"/>
            <a:chOff x="0" y="5301208"/>
            <a:chExt cx="9180512" cy="1556792"/>
          </a:xfrm>
        </p:grpSpPr>
        <p:pic>
          <p:nvPicPr>
            <p:cNvPr id="15" name="Picture 14" descr="WSB in cone_0080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"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5317568"/>
              <a:ext cx="2195736" cy="1540432"/>
            </a:xfrm>
            <a:prstGeom prst="rect">
              <a:avLst/>
            </a:prstGeom>
          </p:spPr>
        </p:pic>
        <p:pic>
          <p:nvPicPr>
            <p:cNvPr id="16" name="Picture 15" descr="IMG_0076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23727" y="5301208"/>
              <a:ext cx="2795871" cy="1556792"/>
            </a:xfrm>
            <a:prstGeom prst="rect">
              <a:avLst/>
            </a:prstGeom>
          </p:spPr>
        </p:pic>
        <p:pic>
          <p:nvPicPr>
            <p:cNvPr id="17" name="Picture 16" descr="IMG_0076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08712" y="5314611"/>
              <a:ext cx="2771800" cy="1543389"/>
            </a:xfrm>
            <a:prstGeom prst="rect">
              <a:avLst/>
            </a:prstGeom>
          </p:spPr>
        </p:pic>
        <p:pic>
          <p:nvPicPr>
            <p:cNvPr id="18" name="Picture 17" descr="DSCF0347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644008" y="5301208"/>
              <a:ext cx="2362334" cy="155679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5301208"/>
              <a:ext cx="914400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0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37307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283968" y="2204864"/>
            <a:ext cx="4680520" cy="4536504"/>
            <a:chOff x="4283968" y="2204864"/>
            <a:chExt cx="4680520" cy="4536504"/>
          </a:xfrm>
        </p:grpSpPr>
        <p:grpSp>
          <p:nvGrpSpPr>
            <p:cNvPr id="6" name="Group 5"/>
            <p:cNvGrpSpPr/>
            <p:nvPr/>
          </p:nvGrpSpPr>
          <p:grpSpPr>
            <a:xfrm>
              <a:off x="4283968" y="2204864"/>
              <a:ext cx="4680520" cy="4536504"/>
              <a:chOff x="4283968" y="2204864"/>
              <a:chExt cx="4680520" cy="453650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283968" y="2204864"/>
                <a:ext cx="4680520" cy="4536504"/>
                <a:chOff x="4283968" y="2204864"/>
                <a:chExt cx="4680520" cy="4536504"/>
              </a:xfrm>
            </p:grpSpPr>
            <p:pic>
              <p:nvPicPr>
                <p:cNvPr id="8" name="Picture 7" descr="DCS WSB Plot Princeton Coalmont Road Sept 2011 (25).JPG"/>
                <p:cNvPicPr>
                  <a:picLocks noChangeAspect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5580112" y="2420888"/>
                  <a:ext cx="3384376" cy="4320480"/>
                </a:xfrm>
                <a:prstGeom prst="rect">
                  <a:avLst/>
                </a:prstGeom>
                <a:effectLst>
                  <a:outerShdw blurRad="381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4" name="Right Arrow 23"/>
                <p:cNvSpPr/>
                <p:nvPr/>
              </p:nvSpPr>
              <p:spPr>
                <a:xfrm>
                  <a:off x="4283968" y="2204864"/>
                  <a:ext cx="792088" cy="432048"/>
                </a:xfrm>
                <a:prstGeom prst="rightArrow">
                  <a:avLst/>
                </a:prstGeom>
                <a:solidFill>
                  <a:srgbClr val="FF0000"/>
                </a:solidFill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" name="Right Brace 9"/>
              <p:cNvSpPr/>
              <p:nvPr/>
            </p:nvSpPr>
            <p:spPr>
              <a:xfrm rot="10800000">
                <a:off x="5940152" y="2780928"/>
                <a:ext cx="288032" cy="1152128"/>
              </a:xfrm>
              <a:prstGeom prst="rightBrace">
                <a:avLst>
                  <a:gd name="adj1" fmla="val 27597"/>
                  <a:gd name="adj2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976517" y="2492896"/>
              <a:ext cx="902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Top-kill</a:t>
              </a:r>
              <a:endPara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9" y="260648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Expected growth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17516" y="188640"/>
            <a:ext cx="3746972" cy="2016224"/>
            <a:chOff x="5217516" y="188640"/>
            <a:chExt cx="3746972" cy="201622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217516" y="188640"/>
              <a:ext cx="3746972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256076" y="26064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" pitchFamily="34" charset="0"/>
                  <a:cs typeface="Arial" pitchFamily="34" charset="0"/>
                </a:rPr>
                <a:t>Budworm top-kill growth</a:t>
              </a:r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5576" y="2276870"/>
            <a:ext cx="4608512" cy="1919173"/>
            <a:chOff x="755576" y="2276870"/>
            <a:chExt cx="4608512" cy="1919173"/>
          </a:xfrm>
        </p:grpSpPr>
        <p:pic>
          <p:nvPicPr>
            <p:cNvPr id="22" name="Picture 21" descr="Fettes #6_0449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55576" y="2276870"/>
              <a:ext cx="2016224" cy="1919173"/>
            </a:xfrm>
            <a:prstGeom prst="rect">
              <a:avLst/>
            </a:prstGeom>
            <a:effectLst>
              <a:outerShdw blurRad="381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2987824" y="2780928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" pitchFamily="34" charset="0"/>
                  <a:cs typeface="Arial" pitchFamily="34" charset="0"/>
                </a:rPr>
                <a:t>Shoot defoliation results in immediate growth cessation</a:t>
              </a:r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248915"/>
              </p:ext>
            </p:extLst>
          </p:nvPr>
        </p:nvGraphicFramePr>
        <p:xfrm>
          <a:off x="35496" y="4293096"/>
          <a:ext cx="5184576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2780928"/>
            <a:ext cx="4752528" cy="35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>
              <a:rot lat="18573604" lon="0" rev="0"/>
            </a:camera>
            <a:lightRig rig="threePt" dir="t"/>
          </a:scene3d>
          <a:sp3d z="127000" contourW="12700">
            <a:bevelT h="127000"/>
            <a:bevelB w="127000" h="127000"/>
            <a:contourClr>
              <a:schemeClr val="bg2">
                <a:lumMod val="25000"/>
              </a:schemeClr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0191"/>
            <a:ext cx="9029813" cy="6977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16632"/>
            <a:ext cx="5327099" cy="7540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Existing Site Impact</a:t>
            </a:r>
          </a:p>
          <a:p>
            <a:pPr>
              <a:spcAft>
                <a:spcPts val="600"/>
              </a:spcAft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Overlay: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Maximum consecutive years defoliation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0152" y="3068960"/>
            <a:ext cx="648072" cy="536464"/>
          </a:xfrm>
          <a:prstGeom prst="rect">
            <a:avLst/>
          </a:prstGeom>
          <a:noFill/>
          <a:ln>
            <a:solidFill>
              <a:srgbClr val="16E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00970"/>
            <a:ext cx="5923334" cy="452695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346" y="116632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Spray Decision Matrix 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9" y="1484784"/>
            <a:ext cx="8640960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+mj-lt"/>
              <a:buAutoNum type="arabicPeriod" startAt="3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Aerial Overview Survey identifies active populations (severity/extent)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Predictive sampling to locate highest budworm populations</a:t>
            </a: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Egg mass surveys in affected stands and adjacent high priority stands</a:t>
            </a: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Egg mass surveys in areas where outbreaks are imminent </a:t>
            </a:r>
          </a:p>
          <a:p>
            <a:pPr marL="719138" indent="-274638">
              <a:spcAft>
                <a:spcPts val="300"/>
              </a:spcAft>
            </a:pPr>
            <a:r>
              <a:rPr lang="en-CA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CA" sz="20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(early intervention)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43711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Moderate to severe defoliation predicted – prioritize for 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B.t.k.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treatment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5301208"/>
            <a:ext cx="9180512" cy="1556792"/>
            <a:chOff x="0" y="5301208"/>
            <a:chExt cx="9180512" cy="1556792"/>
          </a:xfrm>
        </p:grpSpPr>
        <p:pic>
          <p:nvPicPr>
            <p:cNvPr id="15" name="Picture 14" descr="WSB in cone_0080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"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5317568"/>
              <a:ext cx="2195736" cy="1540432"/>
            </a:xfrm>
            <a:prstGeom prst="rect">
              <a:avLst/>
            </a:prstGeom>
          </p:spPr>
        </p:pic>
        <p:pic>
          <p:nvPicPr>
            <p:cNvPr id="16" name="Picture 15" descr="IMG_0076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23727" y="5301208"/>
              <a:ext cx="2795871" cy="1556792"/>
            </a:xfrm>
            <a:prstGeom prst="rect">
              <a:avLst/>
            </a:prstGeom>
          </p:spPr>
        </p:pic>
        <p:pic>
          <p:nvPicPr>
            <p:cNvPr id="17" name="Picture 16" descr="IMG_0076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08712" y="5314611"/>
              <a:ext cx="2771800" cy="1543389"/>
            </a:xfrm>
            <a:prstGeom prst="rect">
              <a:avLst/>
            </a:prstGeom>
          </p:spPr>
        </p:pic>
        <p:pic>
          <p:nvPicPr>
            <p:cNvPr id="18" name="Picture 17" descr="DSCF0347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644008" y="5301208"/>
              <a:ext cx="2362334" cy="155679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5301208"/>
              <a:ext cx="914400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73319" y="1772816"/>
            <a:ext cx="2363177" cy="1665926"/>
            <a:chOff x="251520" y="5328149"/>
            <a:chExt cx="2304256" cy="1538850"/>
          </a:xfrm>
          <a:effectLst/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990" t="35825" r="30085" b="27946"/>
            <a:stretch/>
          </p:blipFill>
          <p:spPr>
            <a:xfrm>
              <a:off x="251520" y="5328149"/>
              <a:ext cx="2304256" cy="1529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2556" y="649766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new</a:t>
              </a:r>
              <a:endParaRPr lang="en-C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32240" y="5085183"/>
            <a:ext cx="2331446" cy="1428100"/>
            <a:chOff x="6230491" y="5342227"/>
            <a:chExt cx="2940554" cy="15234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24" t="12699" r="15411" b="34050"/>
            <a:stretch/>
          </p:blipFill>
          <p:spPr>
            <a:xfrm>
              <a:off x="6230491" y="5342227"/>
              <a:ext cx="2940554" cy="15234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784548" y="648866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hatched</a:t>
              </a:r>
              <a:endParaRPr lang="en-C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3320" y="3428999"/>
            <a:ext cx="2390982" cy="1656184"/>
            <a:chOff x="3347864" y="5330262"/>
            <a:chExt cx="2160240" cy="15277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523" t="36848" r="32422" b="30101"/>
            <a:stretch/>
          </p:blipFill>
          <p:spPr>
            <a:xfrm>
              <a:off x="3347864" y="5330262"/>
              <a:ext cx="2160240" cy="1527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189988" y="6444044"/>
              <a:ext cx="1255970" cy="340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parasitized</a:t>
              </a:r>
              <a:endPara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2" y="1382432"/>
            <a:ext cx="6841909" cy="52869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116632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Population Prediction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4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346" y="129987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Area and Design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640960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Maximize spray block size or design aggregate blocks</a:t>
            </a:r>
          </a:p>
          <a:p>
            <a:pPr marL="719138" indent="-274638"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Blocks will contain a mix of stand structure types; age classes; density</a:t>
            </a:r>
          </a:p>
          <a:p>
            <a:pPr marL="719138" indent="-274638">
              <a:spcAft>
                <a:spcPts val="10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By default, larger areas will contain a continuum of WSB population density (light-severe</a:t>
            </a: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CA" sz="20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400"/>
              </a:spcAft>
              <a:buFont typeface="+mj-lt"/>
              <a:buAutoNum type="arabicPeriod" startAt="2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Treat with </a:t>
            </a:r>
            <a:r>
              <a:rPr lang="en-CA" sz="2400" i="1" dirty="0" err="1" smtClean="0">
                <a:latin typeface="Arial" pitchFamily="34" charset="0"/>
                <a:cs typeface="Arial" pitchFamily="34" charset="0"/>
              </a:rPr>
              <a:t>B.t.k</a:t>
            </a:r>
            <a:r>
              <a:rPr lang="en-CA" sz="24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CA" sz="2400" dirty="0" smtClean="0">
                <a:latin typeface="Arial" pitchFamily="34" charset="0"/>
                <a:cs typeface="Arial" pitchFamily="34" charset="0"/>
              </a:rPr>
              <a:t>early in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outbreak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/>
            </a:r>
            <a:br>
              <a:rPr lang="en-CA" sz="2400" dirty="0">
                <a:latin typeface="Arial" pitchFamily="34" charset="0"/>
                <a:cs typeface="Arial" pitchFamily="34" charset="0"/>
              </a:rPr>
            </a:br>
            <a:r>
              <a:rPr lang="en-CA" sz="2400" dirty="0" smtClean="0">
                <a:latin typeface="Arial" pitchFamily="34" charset="0"/>
                <a:cs typeface="Arial" pitchFamily="34" charset="0"/>
              </a:rPr>
              <a:t>cycle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prevent </a:t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CA" sz="2400" dirty="0" smtClean="0">
                <a:latin typeface="Arial" pitchFamily="34" charset="0"/>
                <a:cs typeface="Arial" pitchFamily="34" charset="0"/>
              </a:rPr>
              <a:t>top-kill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CA" sz="2400" dirty="0" smtClean="0">
                <a:latin typeface="Arial" pitchFamily="34" charset="0"/>
                <a:cs typeface="Arial" pitchFamily="34" charset="0"/>
              </a:rPr>
              <a:t>dramatic growth </a:t>
            </a:r>
            <a:br>
              <a:rPr lang="en-CA" sz="2400" dirty="0" smtClean="0">
                <a:latin typeface="Arial" pitchFamily="34" charset="0"/>
                <a:cs typeface="Arial" pitchFamily="34" charset="0"/>
              </a:rPr>
            </a:br>
            <a:r>
              <a:rPr lang="en-CA" sz="2400" dirty="0" smtClean="0">
                <a:latin typeface="Arial" pitchFamily="34" charset="0"/>
                <a:cs typeface="Arial" pitchFamily="34" charset="0"/>
              </a:rPr>
              <a:t>suppression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49" y="3429000"/>
            <a:ext cx="5817251" cy="3384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6400"/>
            <a:ext cx="9001000" cy="69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Spruce 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CA" sz="3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840252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340768"/>
            <a:ext cx="8445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- communications:</a:t>
            </a:r>
          </a:p>
          <a:p>
            <a:pPr marL="742950" lvl="2" indent="-34290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 – First Nations</a:t>
            </a:r>
          </a:p>
          <a:p>
            <a:pPr marL="742950" lvl="2" indent="-34290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Intent to Spray – Public Notice</a:t>
            </a:r>
          </a:p>
          <a:p>
            <a:pPr marL="742950" lvl="2" indent="-34290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with Provincial Forest Health Coordinator</a:t>
            </a:r>
          </a:p>
          <a:p>
            <a:pPr marL="742950" lvl="2" indent="-342900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  <a:p>
            <a:pPr marL="400050" lvl="2" indent="0">
              <a:buNone/>
            </a:pPr>
            <a:endParaRPr lang="en-CA" sz="2000" dirty="0" smtClean="0"/>
          </a:p>
          <a:p>
            <a:pPr marL="400050" lvl="2" indent="0">
              <a:buNone/>
            </a:pPr>
            <a:endParaRPr lang="en-CA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96266" y="3212976"/>
            <a:ext cx="9087744" cy="3816424"/>
            <a:chOff x="296266" y="3212976"/>
            <a:chExt cx="9087744" cy="38164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925" y="3212976"/>
              <a:ext cx="5747085" cy="38164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6266" y="3717032"/>
              <a:ext cx="3483646" cy="3247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indent="0">
                <a:buNone/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Planning – Logistics:</a:t>
              </a:r>
            </a:p>
            <a:p>
              <a:pPr marL="742950" lvl="2" indent="-342900">
                <a:spcBef>
                  <a:spcPts val="576"/>
                </a:spcBef>
                <a:buFont typeface="Arial" panose="020B0604020202020204" pitchFamily="34" charset="0"/>
                <a:buChar char="•"/>
              </a:pPr>
              <a: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  <a:t>Purchasing and </a:t>
              </a:r>
              <a:b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  <a:t>staging </a:t>
              </a:r>
              <a:r>
                <a:rPr lang="en-C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  <a:p>
              <a:pPr marL="742950" lvl="2" indent="-342900">
                <a:spcBef>
                  <a:spcPts val="576"/>
                </a:spcBef>
                <a:buFont typeface="Arial" panose="020B0604020202020204" pitchFamily="34" charset="0"/>
                <a:buChar char="•"/>
              </a:pPr>
              <a:r>
                <a:rPr lang="en-C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Timing treatment</a:t>
              </a:r>
              <a:br>
                <a:rPr lang="en-C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larval</a:t>
              </a:r>
              <a:br>
                <a:rPr lang="en-C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C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</a:p>
            <a:p>
              <a:pPr marL="742950" lvl="2" indent="-342900">
                <a:spcBef>
                  <a:spcPts val="576"/>
                </a:spcBef>
                <a:buFont typeface="Arial" panose="020B0604020202020204" pitchFamily="34" charset="0"/>
                <a:buChar char="•"/>
              </a:pPr>
              <a:r>
                <a:rPr lang="en-CA" sz="2400" b="1" dirty="0" smtClean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Team</a:t>
              </a:r>
              <a:endParaRPr lang="en-CA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1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18864" y="1340768"/>
            <a:ext cx="8445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>
              <a:buFont typeface="Arial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Aerial treatment of larval populations using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C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thuringiensis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var. </a:t>
            </a:r>
            <a:r>
              <a:rPr lang="en-C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kurstaki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B.t.k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763588" lvl="2" indent="-363538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Formulation = Foray 48B</a:t>
            </a:r>
          </a:p>
          <a:p>
            <a:pPr marL="763588" lvl="2" indent="-363538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rate = 2.4 litres/hectare</a:t>
            </a:r>
          </a:p>
          <a:p>
            <a:pPr marL="763588" lvl="2" indent="-363538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Spray boom 63 m long and delivers </a:t>
            </a:r>
            <a:r>
              <a:rPr lang="en-CA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B.t.k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droplets 100-120 micron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>
              <a:buFont typeface="Arial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Aerial treatment costs </a:t>
            </a:r>
            <a:r>
              <a:rPr lang="en-CA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30/ha and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stands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only need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spray</a:t>
            </a:r>
          </a:p>
        </p:txBody>
      </p:sp>
      <p:pic>
        <p:nvPicPr>
          <p:cNvPr id="4" name="Picture 3" descr="dsc_8824-0.jpg"/>
          <p:cNvPicPr>
            <a:picLocks noChangeAspect="1"/>
          </p:cNvPicPr>
          <p:nvPr/>
        </p:nvPicPr>
        <p:blipFill>
          <a:blip r:embed="rId3" cstate="print"/>
          <a:srcRect t="23911" b="21539"/>
          <a:stretch>
            <a:fillRect/>
          </a:stretch>
        </p:blipFill>
        <p:spPr>
          <a:xfrm>
            <a:off x="-1013" y="4399756"/>
            <a:ext cx="9145013" cy="33127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Spruce 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CA" sz="3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840252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370212"/>
              </p:ext>
            </p:extLst>
          </p:nvPr>
        </p:nvGraphicFramePr>
        <p:xfrm>
          <a:off x="107504" y="1313384"/>
          <a:ext cx="85329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5892119" y="3306710"/>
            <a:ext cx="144017" cy="572103"/>
          </a:xfrm>
          <a:prstGeom prst="leftBrace">
            <a:avLst>
              <a:gd name="adj1" fmla="val 49708"/>
              <a:gd name="adj2" fmla="val 497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100"/>
          </a:p>
        </p:txBody>
      </p:sp>
      <p:sp>
        <p:nvSpPr>
          <p:cNvPr id="7" name="TextBox 5"/>
          <p:cNvSpPr txBox="1"/>
          <p:nvPr/>
        </p:nvSpPr>
        <p:spPr>
          <a:xfrm>
            <a:off x="5508104" y="3212976"/>
            <a:ext cx="91204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>
                <a:cs typeface="Arial" pitchFamily="34" charset="0"/>
              </a:rPr>
              <a:t>Chilliwack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20072" y="2276872"/>
            <a:ext cx="2092348" cy="307777"/>
            <a:chOff x="5508104" y="1628800"/>
            <a:chExt cx="2092348" cy="307777"/>
          </a:xfrm>
        </p:grpSpPr>
        <p:sp>
          <p:nvSpPr>
            <p:cNvPr id="8" name="TextBox 6"/>
            <p:cNvSpPr txBox="1"/>
            <p:nvPr/>
          </p:nvSpPr>
          <p:spPr>
            <a:xfrm>
              <a:off x="5508104" y="1628800"/>
              <a:ext cx="1634165" cy="3077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 dirty="0">
                  <a:cs typeface="Arial" pitchFamily="34" charset="0"/>
                </a:rPr>
                <a:t>Kootenay-Boundary</a:t>
              </a: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flipV="1">
              <a:off x="7142269" y="1770907"/>
              <a:ext cx="458183" cy="11782"/>
            </a:xfrm>
            <a:prstGeom prst="straightConnector1">
              <a:avLst/>
            </a:prstGeom>
            <a:ln w="28575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7346" y="57979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Spray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 - Provincial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55" y="1268760"/>
            <a:ext cx="4981916" cy="5068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5580112" y="2132856"/>
            <a:ext cx="331236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CA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post-mountain pine beetle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world there is renewed emphasis on the management of </a:t>
            </a:r>
            <a:r>
              <a:rPr lang="en-CA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Douglas-fir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short and mid-term timber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supply.</a:t>
            </a:r>
            <a:endParaRPr lang="en-C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747346" y="129987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Management in the 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Cariboo</a:t>
            </a:r>
            <a:endParaRPr lang="en-CA" sz="3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15616" y="3874966"/>
            <a:ext cx="2160240" cy="1498250"/>
          </a:xfrm>
          <a:prstGeom prst="ellipse">
            <a:avLst/>
          </a:prstGeom>
          <a:noFill/>
          <a:ln w="34925">
            <a:solidFill>
              <a:srgbClr val="16E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357451" y="6337156"/>
            <a:ext cx="52373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hlinkClick r:id="rId5"/>
              </a:rPr>
              <a:t>http</a:t>
            </a:r>
            <a:r>
              <a:rPr lang="en-CA" sz="1000" dirty="0">
                <a:hlinkClick r:id="rId5"/>
              </a:rPr>
              <a:t>://www.for.gov.bc.ca/hfp/mountain_pine_beetle/mid-term-timber-supply-project/MPB-Committee-Presentation.pdf</a:t>
            </a:r>
            <a:endParaRPr lang="en-CA" sz="1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9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7346" y="44624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Spray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 - Cariboo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275466"/>
              </p:ext>
            </p:extLst>
          </p:nvPr>
        </p:nvGraphicFramePr>
        <p:xfrm>
          <a:off x="463429" y="1628800"/>
          <a:ext cx="8280920" cy="50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7544" y="1700808"/>
            <a:ext cx="8424936" cy="5040560"/>
            <a:chOff x="467544" y="1700808"/>
            <a:chExt cx="8424936" cy="5040560"/>
          </a:xfrm>
        </p:grpSpPr>
        <p:graphicFrame>
          <p:nvGraphicFramePr>
            <p:cNvPr id="36" name="Chart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5819517"/>
                </p:ext>
              </p:extLst>
            </p:nvPr>
          </p:nvGraphicFramePr>
          <p:xfrm>
            <a:off x="467544" y="1700808"/>
            <a:ext cx="8424936" cy="5040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37" name="Group 36"/>
            <p:cNvGrpSpPr/>
            <p:nvPr/>
          </p:nvGrpSpPr>
          <p:grpSpPr>
            <a:xfrm>
              <a:off x="1583263" y="1844824"/>
              <a:ext cx="7237210" cy="3792073"/>
              <a:chOff x="0" y="0"/>
              <a:chExt cx="5573153" cy="2988569"/>
            </a:xfrm>
          </p:grpSpPr>
          <p:sp>
            <p:nvSpPr>
              <p:cNvPr id="38" name="TextBox 5"/>
              <p:cNvSpPr txBox="1"/>
              <p:nvPr/>
            </p:nvSpPr>
            <p:spPr>
              <a:xfrm>
                <a:off x="0" y="619125"/>
                <a:ext cx="390876" cy="2645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1100" b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5% </a:t>
                </a:r>
                <a:endParaRPr lang="en-CA" sz="1100"/>
              </a:p>
            </p:txBody>
          </p:sp>
          <p:sp>
            <p:nvSpPr>
              <p:cNvPr id="39" name="TextBox 6"/>
              <p:cNvSpPr txBox="1"/>
              <p:nvPr/>
            </p:nvSpPr>
            <p:spPr>
              <a:xfrm>
                <a:off x="457200" y="0"/>
                <a:ext cx="359009" cy="2645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1100" b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5%</a:t>
                </a:r>
                <a:endParaRPr lang="en-CA" sz="1100"/>
              </a:p>
            </p:txBody>
          </p:sp>
          <p:sp>
            <p:nvSpPr>
              <p:cNvPr id="40" name="TextBox 7"/>
              <p:cNvSpPr txBox="1"/>
              <p:nvPr/>
            </p:nvSpPr>
            <p:spPr>
              <a:xfrm>
                <a:off x="942975" y="952500"/>
                <a:ext cx="359009" cy="2645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1100" b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8%</a:t>
                </a:r>
                <a:endParaRPr lang="en-CA" sz="11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390650" y="397251"/>
                <a:ext cx="4182503" cy="2591318"/>
                <a:chOff x="1390650" y="397251"/>
                <a:chExt cx="4182503" cy="2591318"/>
              </a:xfrm>
            </p:grpSpPr>
            <p:sp>
              <p:nvSpPr>
                <p:cNvPr id="42" name="TextBox 8"/>
                <p:cNvSpPr txBox="1"/>
                <p:nvPr/>
              </p:nvSpPr>
              <p:spPr>
                <a:xfrm>
                  <a:off x="1390650" y="586693"/>
                  <a:ext cx="359009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6%</a:t>
                  </a:r>
                  <a:endParaRPr lang="en-CA" sz="1100" dirty="0"/>
                </a:p>
              </p:txBody>
            </p:sp>
            <p:sp>
              <p:nvSpPr>
                <p:cNvPr id="43" name="TextBox 9"/>
                <p:cNvSpPr txBox="1"/>
                <p:nvPr/>
              </p:nvSpPr>
              <p:spPr>
                <a:xfrm>
                  <a:off x="1857926" y="397251"/>
                  <a:ext cx="390876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8% </a:t>
                  </a:r>
                  <a:endParaRPr lang="en-CA" sz="1100" dirty="0"/>
                </a:p>
              </p:txBody>
            </p:sp>
            <p:sp>
              <p:nvSpPr>
                <p:cNvPr id="44" name="TextBox 10"/>
                <p:cNvSpPr txBox="1"/>
                <p:nvPr/>
              </p:nvSpPr>
              <p:spPr>
                <a:xfrm>
                  <a:off x="2330684" y="567502"/>
                  <a:ext cx="359009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8%</a:t>
                  </a:r>
                  <a:endParaRPr lang="en-CA" sz="1100" dirty="0"/>
                </a:p>
              </p:txBody>
            </p:sp>
            <p:sp>
              <p:nvSpPr>
                <p:cNvPr id="45" name="TextBox 11"/>
                <p:cNvSpPr txBox="1"/>
                <p:nvPr/>
              </p:nvSpPr>
              <p:spPr>
                <a:xfrm>
                  <a:off x="2809875" y="638175"/>
                  <a:ext cx="359009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6%</a:t>
                  </a:r>
                  <a:endParaRPr lang="en-CA" sz="1100"/>
                </a:p>
              </p:txBody>
            </p:sp>
            <p:sp>
              <p:nvSpPr>
                <p:cNvPr id="46" name="TextBox 12"/>
                <p:cNvSpPr txBox="1"/>
                <p:nvPr/>
              </p:nvSpPr>
              <p:spPr>
                <a:xfrm>
                  <a:off x="3248025" y="1933575"/>
                  <a:ext cx="430502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11%</a:t>
                  </a:r>
                  <a:endParaRPr lang="en-CA" sz="1100"/>
                </a:p>
              </p:txBody>
            </p:sp>
            <p:sp>
              <p:nvSpPr>
                <p:cNvPr id="47" name="TextBox 13"/>
                <p:cNvSpPr txBox="1"/>
                <p:nvPr/>
              </p:nvSpPr>
              <p:spPr>
                <a:xfrm>
                  <a:off x="3724275" y="685800"/>
                  <a:ext cx="359009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5%</a:t>
                  </a:r>
                  <a:endParaRPr lang="en-CA" sz="1100"/>
                </a:p>
              </p:txBody>
            </p:sp>
            <p:sp>
              <p:nvSpPr>
                <p:cNvPr id="48" name="TextBox 14"/>
                <p:cNvSpPr txBox="1"/>
                <p:nvPr/>
              </p:nvSpPr>
              <p:spPr>
                <a:xfrm>
                  <a:off x="4200525" y="2181225"/>
                  <a:ext cx="430502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37%</a:t>
                  </a:r>
                  <a:endParaRPr lang="en-CA" sz="1100"/>
                </a:p>
              </p:txBody>
            </p:sp>
            <p:sp>
              <p:nvSpPr>
                <p:cNvPr id="49" name="TextBox 15"/>
                <p:cNvSpPr txBox="1"/>
                <p:nvPr/>
              </p:nvSpPr>
              <p:spPr>
                <a:xfrm>
                  <a:off x="4685934" y="2497008"/>
                  <a:ext cx="430502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CA" sz="1100" b="1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31%</a:t>
                  </a:r>
                  <a:endParaRPr lang="en-CA" sz="1100" dirty="0"/>
                </a:p>
              </p:txBody>
            </p:sp>
            <p:sp>
              <p:nvSpPr>
                <p:cNvPr id="50" name="TextBox 16"/>
                <p:cNvSpPr txBox="1"/>
                <p:nvPr/>
              </p:nvSpPr>
              <p:spPr>
                <a:xfrm>
                  <a:off x="5142651" y="2724009"/>
                  <a:ext cx="430502" cy="26456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CA" sz="1100" b="1" baseline="0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rPr>
                    <a:t>84%</a:t>
                  </a:r>
                  <a:endParaRPr lang="en-CA" dirty="0">
                    <a:effectLst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880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73" y="1484784"/>
            <a:ext cx="9475172" cy="56881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7346" y="44624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Post-Spray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6" y="1484784"/>
            <a:ext cx="8221104" cy="616582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807" y="1988840"/>
            <a:ext cx="9357214" cy="5710064"/>
            <a:chOff x="-11807" y="2492896"/>
            <a:chExt cx="9357214" cy="57100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7" y="3478310"/>
              <a:ext cx="6125316" cy="40795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2" t="13699"/>
            <a:stretch/>
          </p:blipFill>
          <p:spPr>
            <a:xfrm>
              <a:off x="5900978" y="2492896"/>
              <a:ext cx="3444429" cy="5710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1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470875" y="1547500"/>
            <a:ext cx="1864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B.t.k. </a:t>
            </a:r>
            <a:r>
              <a:rPr lang="en-CA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en-CA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2276293" cy="54148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2163" y="1545267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Untreated</a:t>
            </a:r>
            <a:r>
              <a:rPr lang="en-CA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CA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346" y="57979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Efficacy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844152"/>
              </p:ext>
            </p:extLst>
          </p:nvPr>
        </p:nvGraphicFramePr>
        <p:xfrm>
          <a:off x="2255836" y="1869328"/>
          <a:ext cx="3533807" cy="48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897657"/>
              </p:ext>
            </p:extLst>
          </p:nvPr>
        </p:nvGraphicFramePr>
        <p:xfrm>
          <a:off x="5665787" y="1855042"/>
          <a:ext cx="35147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724128" y="1616814"/>
            <a:ext cx="0" cy="50525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1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71800" y="6021288"/>
            <a:ext cx="6126004" cy="748761"/>
            <a:chOff x="2771800" y="6021288"/>
            <a:chExt cx="6126004" cy="7487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572000" y="6031385"/>
                  <a:ext cx="432580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sz="1200" b="0" i="1" u="sng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1200" b="0" i="1" u="sng" smtClean="0">
                                <a:latin typeface="Cambria Math"/>
                              </a:rPr>
                              <m:t>𝑡𝑟𝑒𝑎𝑡𝑒𝑑</m:t>
                            </m:r>
                            <m:r>
                              <a:rPr lang="en-CA" sz="1200" b="0" i="1" u="sng" smtClean="0">
                                <a:latin typeface="Cambria Math"/>
                              </a:rPr>
                              <m:t> % </m:t>
                            </m:r>
                            <m:r>
                              <a:rPr lang="en-CA" sz="1200" b="0" i="1" u="sng" smtClean="0">
                                <a:latin typeface="Cambria Math"/>
                              </a:rPr>
                              <m:t>𝑚𝑜𝑟𝑡𝑙𝑖𝑎𝑡𝑦</m:t>
                            </m:r>
                          </m:e>
                        </m:d>
                        <m:r>
                          <a:rPr lang="en-CA" sz="1200" b="0" i="1" u="sng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CA" sz="1200" b="0" i="1" u="sng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1200" b="0" i="1" u="sng" smtClean="0">
                                <a:latin typeface="Cambria Math"/>
                              </a:rPr>
                              <m:t>𝑐𝑜𝑛𝑡𝑟𝑜𝑙</m:t>
                            </m:r>
                            <m:r>
                              <a:rPr lang="en-CA" sz="1200" b="0" i="1" u="sng" smtClean="0">
                                <a:latin typeface="Cambria Math"/>
                              </a:rPr>
                              <m:t> % </m:t>
                            </m:r>
                            <m:r>
                              <a:rPr lang="en-CA" sz="1200" b="0" i="1" u="sng" smtClean="0">
                                <a:latin typeface="Cambria Math"/>
                              </a:rPr>
                              <m:t>𝑚𝑜𝑟𝑡𝑎𝑙𝑖𝑡𝑦</m:t>
                            </m:r>
                          </m:e>
                        </m:d>
                      </m:oMath>
                    </m:oMathPara>
                  </a14:m>
                  <a:endParaRPr lang="en-CA" sz="1200" b="0" u="sng" dirty="0" smtClean="0">
                    <a:ea typeface="Cambria Math"/>
                  </a:endParaRPr>
                </a:p>
                <a:p>
                  <a:r>
                    <a:rPr lang="en-CA" sz="1200" dirty="0" smtClean="0">
                      <a:ea typeface="Cambria Math"/>
                    </a:rPr>
                    <a:t> 	      </a:t>
                  </a:r>
                  <a14:m>
                    <m:oMath xmlns:m="http://schemas.openxmlformats.org/officeDocument/2006/math">
                      <m:r>
                        <a:rPr lang="en-CA" sz="1200" i="1">
                          <a:latin typeface="Cambria Math"/>
                          <a:ea typeface="Cambria Math"/>
                        </a:rPr>
                        <m:t>100 −</m:t>
                      </m:r>
                      <m:d>
                        <m:dPr>
                          <m:ctrlPr>
                            <a:rPr lang="en-CA" sz="1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CA" sz="1200" i="1">
                              <a:latin typeface="Cambria Math"/>
                              <a:ea typeface="Cambria Math"/>
                            </a:rPr>
                            <m:t>𝑐𝑜𝑛𝑡𝑟𝑜𝑙</m:t>
                          </m:r>
                          <m:r>
                            <a:rPr lang="en-CA" sz="1200" i="1">
                              <a:latin typeface="Cambria Math"/>
                              <a:ea typeface="Cambria Math"/>
                            </a:rPr>
                            <m:t> % </m:t>
                          </m:r>
                          <m:r>
                            <a:rPr lang="en-CA" sz="1200" i="1">
                              <a:latin typeface="Cambria Math"/>
                              <a:ea typeface="Cambria Math"/>
                            </a:rPr>
                            <m:t>𝑚𝑜𝑟𝑡𝑎𝑙𝑖𝑡𝑦</m:t>
                          </m:r>
                        </m:e>
                      </m:d>
                    </m:oMath>
                  </a14:m>
                  <a:r>
                    <a:rPr lang="en-CA" b="0" dirty="0" smtClean="0"/>
                    <a:t/>
                  </a:r>
                  <a:br>
                    <a:rPr lang="en-CA" b="0" dirty="0" smtClean="0"/>
                  </a:br>
                  <a:endParaRPr lang="en-CA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6031385"/>
                  <a:ext cx="4325804" cy="7386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2771800" y="6021288"/>
              <a:ext cx="2416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 smtClean="0"/>
                <a:t>Abbott’s Corrected Mortality =</a:t>
              </a:r>
            </a:p>
            <a:p>
              <a:pPr algn="ctr"/>
              <a:r>
                <a:rPr lang="en-CA" sz="1400" dirty="0" smtClean="0"/>
                <a:t>(%)</a:t>
              </a:r>
              <a:endParaRPr lang="en-CA" sz="1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" y="1069554"/>
            <a:ext cx="2276293" cy="541481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221926"/>
              </p:ext>
            </p:extLst>
          </p:nvPr>
        </p:nvGraphicFramePr>
        <p:xfrm>
          <a:off x="2195736" y="1628686"/>
          <a:ext cx="6831233" cy="4296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47346" y="129987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Efficacy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5949280"/>
            <a:ext cx="5832648" cy="7200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301208"/>
            <a:ext cx="9180512" cy="1556792"/>
            <a:chOff x="0" y="5301208"/>
            <a:chExt cx="9180512" cy="1556792"/>
          </a:xfrm>
        </p:grpSpPr>
        <p:pic>
          <p:nvPicPr>
            <p:cNvPr id="3" name="Picture 2" descr="WSB in cone_0080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5317568"/>
              <a:ext cx="2195736" cy="1540432"/>
            </a:xfrm>
            <a:prstGeom prst="rect">
              <a:avLst/>
            </a:prstGeom>
          </p:spPr>
        </p:pic>
        <p:pic>
          <p:nvPicPr>
            <p:cNvPr id="4" name="Picture 3" descr="IMG_0076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23727" y="5301208"/>
              <a:ext cx="2795871" cy="1556792"/>
            </a:xfrm>
            <a:prstGeom prst="rect">
              <a:avLst/>
            </a:prstGeom>
          </p:spPr>
        </p:pic>
        <p:pic>
          <p:nvPicPr>
            <p:cNvPr id="5" name="Picture 4" descr="IMG_0076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08712" y="5314611"/>
              <a:ext cx="2771800" cy="1543389"/>
            </a:xfrm>
            <a:prstGeom prst="rect">
              <a:avLst/>
            </a:prstGeom>
          </p:spPr>
        </p:pic>
        <p:pic>
          <p:nvPicPr>
            <p:cNvPr id="6" name="Picture 5" descr="DSCF0347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644008" y="5301208"/>
              <a:ext cx="2362334" cy="155679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0" y="5301208"/>
              <a:ext cx="914400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47346" y="129987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Budworm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Wrap-Up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412776"/>
            <a:ext cx="7632848" cy="479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spruce budworm treatment program involves: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science based planning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ultiple sources of data – </a:t>
            </a:r>
            <a:r>
              <a:rPr lang="en-CA" sz="24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to stand-level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 with local stakeholders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Continual development and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655" y="-27384"/>
            <a:ext cx="10368576" cy="6885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9458" y="332656"/>
            <a:ext cx="7713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C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16" y="5157192"/>
            <a:ext cx="2326612" cy="170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4066"/>
          <a:stretch/>
        </p:blipFill>
        <p:spPr>
          <a:xfrm>
            <a:off x="5353050" y="3962400"/>
            <a:ext cx="3946087" cy="2873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06189"/>
            <a:ext cx="3733378" cy="24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" y="908720"/>
            <a:ext cx="7699067" cy="594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6336" y="1556792"/>
            <a:ext cx="154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C00000"/>
                </a:solidFill>
              </a:rPr>
              <a:t>45%</a:t>
            </a:r>
            <a:r>
              <a:rPr lang="en-CA" sz="2000" dirty="0" smtClean="0"/>
              <a:t> of Cariboo Region is</a:t>
            </a:r>
            <a:br>
              <a:rPr lang="en-CA" sz="2000" dirty="0" smtClean="0"/>
            </a:br>
            <a:r>
              <a:rPr lang="en-CA" sz="2000" dirty="0" smtClean="0"/>
              <a:t>Interior Douglas-fir (IDF) BEC Zone</a:t>
            </a:r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Spruce Budworm </a:t>
            </a:r>
            <a:endParaRPr lang="en-CA" sz="3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596" y="3918535"/>
            <a:ext cx="1544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C00000"/>
                </a:solidFill>
              </a:rPr>
              <a:t>76%</a:t>
            </a:r>
            <a:r>
              <a:rPr lang="en-CA" sz="2000" dirty="0" smtClean="0"/>
              <a:t> of western spruce </a:t>
            </a:r>
            <a:br>
              <a:rPr lang="en-CA" sz="2000" dirty="0" smtClean="0"/>
            </a:br>
            <a:r>
              <a:rPr lang="en-CA" sz="2000" dirty="0" smtClean="0"/>
              <a:t>budworm defoliation occurs </a:t>
            </a:r>
            <a:br>
              <a:rPr lang="en-CA" sz="2000" dirty="0" smtClean="0"/>
            </a:br>
            <a:r>
              <a:rPr lang="en-CA" sz="2000" dirty="0" smtClean="0"/>
              <a:t>in the IDF</a:t>
            </a:r>
            <a:endParaRPr lang="en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9512" y="5949280"/>
            <a:ext cx="1800200" cy="216024"/>
          </a:xfrm>
          <a:prstGeom prst="rect">
            <a:avLst/>
          </a:prstGeom>
          <a:noFill/>
          <a:ln>
            <a:solidFill>
              <a:srgbClr val="16E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9523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Order: Lepidoptera, Family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Tortricidae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Name: </a:t>
            </a:r>
            <a:r>
              <a:rPr lang="en-US" sz="2400" i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Chorisotnuera</a:t>
            </a:r>
            <a:r>
              <a:rPr lang="en-US" sz="2400" i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Occidentalis</a:t>
            </a:r>
            <a:r>
              <a:rPr lang="en-US" sz="2400" i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(Freeman)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Host: Primarily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Douglas-fir,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spruce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western larch may also be attacked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Damage: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Spruce Budworm</a:t>
            </a:r>
            <a:endParaRPr lang="en-CA" sz="3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3405574"/>
            <a:ext cx="540059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ages of trees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susceptible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Tree mortality can occur after several successive years of severe defoliation, particularly on immature or suppressed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trees 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-kill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resulting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stem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Height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seed production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damaged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lassic DFTM defol_05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2820" y="3416578"/>
            <a:ext cx="3933055" cy="2949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7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79" y="1433527"/>
            <a:ext cx="6870705" cy="53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79" y="1433527"/>
            <a:ext cx="6870705" cy="53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79" y="1433527"/>
            <a:ext cx="6870705" cy="53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12" y="1433527"/>
            <a:ext cx="6870705" cy="53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3568" y="116632"/>
            <a:ext cx="77130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History</a:t>
            </a:r>
            <a:b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1909-2010</a:t>
            </a:r>
            <a:endParaRPr lang="en-C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732240" y="188640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3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46" y="116632"/>
            <a:ext cx="77130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Western Spruce Budworm Spray Decision Matrix </a:t>
            </a:r>
            <a:endParaRPr lang="en-C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696" y="1"/>
            <a:ext cx="1930303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1591632"/>
            <a:ext cx="834266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Douglas-fir leading stands – IDF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dk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xh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tands containing </a:t>
            </a:r>
            <a:r>
              <a:rPr lang="en-CA" sz="20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ntermediate stand structure (e.g. multi-layered)</a:t>
            </a:r>
          </a:p>
          <a:p>
            <a:pPr marL="719138" indent="-274638">
              <a:spcAft>
                <a:spcPts val="300"/>
              </a:spcAft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Single-age young stands (with scattered mature)</a:t>
            </a:r>
          </a:p>
          <a:p>
            <a:pPr marL="719138" indent="-274638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Harvest or stand tending scheduled within 5 years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89" b="62530" l="30097" r="62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" t="31748" r="38384" b="23438"/>
          <a:stretch/>
        </p:blipFill>
        <p:spPr>
          <a:xfrm>
            <a:off x="6156176" y="332656"/>
            <a:ext cx="248427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5301208"/>
            <a:ext cx="9180512" cy="1556792"/>
            <a:chOff x="0" y="5301208"/>
            <a:chExt cx="9180512" cy="1556792"/>
          </a:xfrm>
        </p:grpSpPr>
        <p:pic>
          <p:nvPicPr>
            <p:cNvPr id="14" name="Picture 13" descr="WSB in cone_0080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"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5317568"/>
              <a:ext cx="2195736" cy="1540432"/>
            </a:xfrm>
            <a:prstGeom prst="rect">
              <a:avLst/>
            </a:prstGeom>
          </p:spPr>
        </p:pic>
        <p:pic>
          <p:nvPicPr>
            <p:cNvPr id="15" name="Picture 14" descr="IMG_0076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23727" y="5301208"/>
              <a:ext cx="2795871" cy="1556792"/>
            </a:xfrm>
            <a:prstGeom prst="rect">
              <a:avLst/>
            </a:prstGeom>
          </p:spPr>
        </p:pic>
        <p:pic>
          <p:nvPicPr>
            <p:cNvPr id="16" name="Picture 15" descr="IMG_0076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6000" contrast="-1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08712" y="5314611"/>
              <a:ext cx="2771800" cy="1543389"/>
            </a:xfrm>
            <a:prstGeom prst="rect">
              <a:avLst/>
            </a:prstGeom>
          </p:spPr>
        </p:pic>
        <p:pic>
          <p:nvPicPr>
            <p:cNvPr id="17" name="Picture 16" descr="DSCF0347.JPG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-37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644008" y="5301208"/>
              <a:ext cx="2362334" cy="155679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0" y="5301208"/>
              <a:ext cx="9144000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0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B Hazard-1030382_China Rid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19" y="188640"/>
            <a:ext cx="6684235" cy="5013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azIDF-1030296_Kingsval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5936" y="-6085"/>
            <a:ext cx="5148064" cy="68640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C_plot 2_07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745232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03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40249" y="2708920"/>
            <a:ext cx="5532106" cy="4149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MG_02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67744" y="1700808"/>
            <a:ext cx="6876256" cy="5157192"/>
          </a:xfrm>
          <a:prstGeom prst="rect">
            <a:avLst/>
          </a:prstGeom>
          <a:effectLst>
            <a:outerShdw blurRad="381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MG_02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4185084"/>
            <a:ext cx="3563888" cy="2672916"/>
          </a:xfrm>
          <a:prstGeom prst="rect">
            <a:avLst/>
          </a:prstGeom>
          <a:effectLst>
            <a:outerShdw blurRad="38100" dist="762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1217</Words>
  <Application>Microsoft Office PowerPoint</Application>
  <PresentationFormat>On-screen Show (4:3)</PresentationFormat>
  <Paragraphs>173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Western Spruce Budworm </vt:lpstr>
      <vt:lpstr>Western Spruce Budworm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Axelson, Jodi FLNR:EX</cp:lastModifiedBy>
  <cp:revision>276</cp:revision>
  <dcterms:created xsi:type="dcterms:W3CDTF">2013-01-23T23:51:52Z</dcterms:created>
  <dcterms:modified xsi:type="dcterms:W3CDTF">2014-10-27T23:29:25Z</dcterms:modified>
</cp:coreProperties>
</file>