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1"/>
  </p:sldMasterIdLst>
  <p:notesMasterIdLst>
    <p:notesMasterId r:id="rId55"/>
  </p:notesMasterIdLst>
  <p:handoutMasterIdLst>
    <p:handoutMasterId r:id="rId56"/>
  </p:handoutMasterIdLst>
  <p:sldIdLst>
    <p:sldId id="258" r:id="rId2"/>
    <p:sldId id="294" r:id="rId3"/>
    <p:sldId id="468" r:id="rId4"/>
    <p:sldId id="472" r:id="rId5"/>
    <p:sldId id="461" r:id="rId6"/>
    <p:sldId id="471" r:id="rId7"/>
    <p:sldId id="464" r:id="rId8"/>
    <p:sldId id="517" r:id="rId9"/>
    <p:sldId id="520" r:id="rId10"/>
    <p:sldId id="516" r:id="rId11"/>
    <p:sldId id="531" r:id="rId12"/>
    <p:sldId id="519" r:id="rId13"/>
    <p:sldId id="521" r:id="rId14"/>
    <p:sldId id="526" r:id="rId15"/>
    <p:sldId id="537" r:id="rId16"/>
    <p:sldId id="476" r:id="rId17"/>
    <p:sldId id="466" r:id="rId18"/>
    <p:sldId id="299" r:id="rId19"/>
    <p:sldId id="301" r:id="rId20"/>
    <p:sldId id="533" r:id="rId21"/>
    <p:sldId id="338" r:id="rId22"/>
    <p:sldId id="304" r:id="rId23"/>
    <p:sldId id="494" r:id="rId24"/>
    <p:sldId id="493" r:id="rId25"/>
    <p:sldId id="479" r:id="rId26"/>
    <p:sldId id="329" r:id="rId27"/>
    <p:sldId id="527" r:id="rId28"/>
    <p:sldId id="469" r:id="rId29"/>
    <p:sldId id="305" r:id="rId30"/>
    <p:sldId id="415" r:id="rId31"/>
    <p:sldId id="417" r:id="rId32"/>
    <p:sldId id="484" r:id="rId33"/>
    <p:sldId id="538" r:id="rId34"/>
    <p:sldId id="532" r:id="rId35"/>
    <p:sldId id="460" r:id="rId36"/>
    <p:sldId id="511" r:id="rId37"/>
    <p:sldId id="474" r:id="rId38"/>
    <p:sldId id="522" r:id="rId39"/>
    <p:sldId id="508" r:id="rId40"/>
    <p:sldId id="514" r:id="rId41"/>
    <p:sldId id="525" r:id="rId42"/>
    <p:sldId id="524" r:id="rId43"/>
    <p:sldId id="528" r:id="rId44"/>
    <p:sldId id="433" r:id="rId45"/>
    <p:sldId id="416" r:id="rId46"/>
    <p:sldId id="345" r:id="rId47"/>
    <p:sldId id="407" r:id="rId48"/>
    <p:sldId id="306" r:id="rId49"/>
    <p:sldId id="344" r:id="rId50"/>
    <p:sldId id="308" r:id="rId51"/>
    <p:sldId id="510" r:id="rId52"/>
    <p:sldId id="435" r:id="rId53"/>
    <p:sldId id="534" r:id="rId54"/>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3"/>
    <a:srgbClr val="FFCC99"/>
    <a:srgbClr val="FFFF00"/>
    <a:srgbClr val="FF0000"/>
    <a:srgbClr val="FF3399"/>
    <a:srgbClr val="008000"/>
    <a:srgbClr val="00CC99"/>
    <a:srgbClr val="2A8D6C"/>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02" autoAdjust="0"/>
    <p:restoredTop sz="79322" autoAdjust="0"/>
  </p:normalViewPr>
  <p:slideViewPr>
    <p:cSldViewPr>
      <p:cViewPr varScale="1">
        <p:scale>
          <a:sx n="78" d="100"/>
          <a:sy n="78" d="100"/>
        </p:scale>
        <p:origin x="-15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76" y="79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Seed Production/Plant   (est.</a:t>
            </a:r>
            <a:r>
              <a:rPr lang="en-US" baseline="0" dirty="0" smtClean="0"/>
              <a:t> maximum)</a:t>
            </a:r>
            <a:endParaRPr lang="en-US" dirty="0"/>
          </a:p>
        </c:rich>
      </c:tx>
      <c:layout>
        <c:manualLayout>
          <c:xMode val="edge"/>
          <c:yMode val="edge"/>
          <c:x val="0.19157582586148578"/>
          <c:y val="0"/>
        </c:manualLayout>
      </c:layout>
      <c:overlay val="0"/>
    </c:title>
    <c:autoTitleDeleted val="0"/>
    <c:plotArea>
      <c:layout>
        <c:manualLayout>
          <c:layoutTarget val="inner"/>
          <c:xMode val="edge"/>
          <c:yMode val="edge"/>
          <c:x val="0.13786676992672858"/>
          <c:y val="9.5037729658792661E-2"/>
          <c:w val="0.8575400540620437"/>
          <c:h val="0.49805282152231095"/>
        </c:manualLayout>
      </c:layout>
      <c:barChart>
        <c:barDir val="col"/>
        <c:grouping val="clustered"/>
        <c:varyColors val="0"/>
        <c:ser>
          <c:idx val="0"/>
          <c:order val="0"/>
          <c:tx>
            <c:strRef>
              <c:f>Sheet1!$B$1</c:f>
              <c:strCache>
                <c:ptCount val="1"/>
                <c:pt idx="0">
                  <c:v>Series 1</c:v>
                </c:pt>
              </c:strCache>
            </c:strRef>
          </c:tx>
          <c:spPr>
            <a:solidFill>
              <a:srgbClr val="2327D7"/>
            </a:solidFill>
          </c:spPr>
          <c:invertIfNegative val="0"/>
          <c:cat>
            <c:strRef>
              <c:f>Sheet1!$A$2:$A$11</c:f>
              <c:strCache>
                <c:ptCount val="10"/>
                <c:pt idx="0">
                  <c:v>Barley Foxtail</c:v>
                </c:pt>
                <c:pt idx="1">
                  <c:v>Wild oats</c:v>
                </c:pt>
                <c:pt idx="2">
                  <c:v>Green Foxtail</c:v>
                </c:pt>
                <c:pt idx="3">
                  <c:v>Hempnettle</c:v>
                </c:pt>
                <c:pt idx="4">
                  <c:v>Cleavers</c:v>
                </c:pt>
                <c:pt idx="5">
                  <c:v>Chickweed</c:v>
                </c:pt>
                <c:pt idx="6">
                  <c:v>Kochia</c:v>
                </c:pt>
                <c:pt idx="7">
                  <c:v>Lambsquarters</c:v>
                </c:pt>
                <c:pt idx="8">
                  <c:v>Redroot Pigweed</c:v>
                </c:pt>
                <c:pt idx="9">
                  <c:v>Common waterhemp</c:v>
                </c:pt>
              </c:strCache>
            </c:strRef>
          </c:cat>
          <c:val>
            <c:numRef>
              <c:f>Sheet1!$B$2:$B$11</c:f>
              <c:numCache>
                <c:formatCode>General</c:formatCode>
                <c:ptCount val="10"/>
                <c:pt idx="0">
                  <c:v>200</c:v>
                </c:pt>
                <c:pt idx="1">
                  <c:v>250</c:v>
                </c:pt>
                <c:pt idx="2">
                  <c:v>400</c:v>
                </c:pt>
                <c:pt idx="3">
                  <c:v>2800</c:v>
                </c:pt>
                <c:pt idx="4">
                  <c:v>3500</c:v>
                </c:pt>
                <c:pt idx="5">
                  <c:v>25000</c:v>
                </c:pt>
                <c:pt idx="6">
                  <c:v>30000</c:v>
                </c:pt>
                <c:pt idx="7">
                  <c:v>100000</c:v>
                </c:pt>
                <c:pt idx="8">
                  <c:v>250000</c:v>
                </c:pt>
                <c:pt idx="9">
                  <c:v>300000</c:v>
                </c:pt>
              </c:numCache>
            </c:numRef>
          </c:val>
        </c:ser>
        <c:dLbls>
          <c:showLegendKey val="0"/>
          <c:showVal val="0"/>
          <c:showCatName val="0"/>
          <c:showSerName val="0"/>
          <c:showPercent val="0"/>
          <c:showBubbleSize val="0"/>
        </c:dLbls>
        <c:gapWidth val="150"/>
        <c:axId val="87200512"/>
        <c:axId val="87202048"/>
      </c:barChart>
      <c:catAx>
        <c:axId val="87200512"/>
        <c:scaling>
          <c:orientation val="minMax"/>
        </c:scaling>
        <c:delete val="0"/>
        <c:axPos val="b"/>
        <c:majorTickMark val="out"/>
        <c:minorTickMark val="none"/>
        <c:tickLblPos val="nextTo"/>
        <c:crossAx val="87202048"/>
        <c:crosses val="autoZero"/>
        <c:auto val="1"/>
        <c:lblAlgn val="ctr"/>
        <c:lblOffset val="100"/>
        <c:noMultiLvlLbl val="0"/>
      </c:catAx>
      <c:valAx>
        <c:axId val="87202048"/>
        <c:scaling>
          <c:orientation val="minMax"/>
        </c:scaling>
        <c:delete val="0"/>
        <c:axPos val="l"/>
        <c:majorGridlines/>
        <c:numFmt formatCode="General" sourceLinked="1"/>
        <c:majorTickMark val="out"/>
        <c:minorTickMark val="none"/>
        <c:tickLblPos val="nextTo"/>
        <c:crossAx val="8720051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0.71024</cdr:x>
      <cdr:y>0.36105</cdr:y>
    </cdr:from>
    <cdr:to>
      <cdr:x>0.8252</cdr:x>
      <cdr:y>0.42261</cdr:y>
    </cdr:to>
    <cdr:sp macro="" textlink="">
      <cdr:nvSpPr>
        <cdr:cNvPr id="2" name="TextBox 15"/>
        <cdr:cNvSpPr txBox="1"/>
      </cdr:nvSpPr>
      <cdr:spPr>
        <a:xfrm xmlns:a="http://schemas.openxmlformats.org/drawingml/2006/main">
          <a:off x="5891349" y="1985555"/>
          <a:ext cx="953587"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r>
            <a:rPr lang="en-CA" sz="1600" b="1" dirty="0" smtClean="0"/>
            <a:t>100,000</a:t>
          </a:r>
          <a:endParaRPr lang="en-CA" sz="1600" b="1" dirty="0"/>
        </a:p>
      </cdr:txBody>
    </cdr:sp>
  </cdr:relSizeAnchor>
  <cdr:relSizeAnchor xmlns:cdr="http://schemas.openxmlformats.org/drawingml/2006/chartDrawing">
    <cdr:from>
      <cdr:x>0.63622</cdr:x>
      <cdr:y>0.44444</cdr:y>
    </cdr:from>
    <cdr:to>
      <cdr:x>0.74016</cdr:x>
      <cdr:y>0.50615</cdr:y>
    </cdr:to>
    <cdr:sp macro="" textlink="">
      <cdr:nvSpPr>
        <cdr:cNvPr id="3" name="TextBox 15"/>
        <cdr:cNvSpPr txBox="1"/>
      </cdr:nvSpPr>
      <cdr:spPr>
        <a:xfrm xmlns:a="http://schemas.openxmlformats.org/drawingml/2006/main">
          <a:off x="5277390" y="2438400"/>
          <a:ext cx="862174"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r>
            <a:rPr lang="en-CA" sz="1600" b="1" dirty="0" smtClean="0"/>
            <a:t>30,000</a:t>
          </a:r>
          <a:endParaRPr lang="en-CA" sz="1600" b="1" dirty="0"/>
        </a:p>
      </cdr:txBody>
    </cdr:sp>
  </cdr:relSizeAnchor>
  <cdr:relSizeAnchor xmlns:cdr="http://schemas.openxmlformats.org/drawingml/2006/chartDrawing">
    <cdr:from>
      <cdr:x>0.54646</cdr:x>
      <cdr:y>0.44444</cdr:y>
    </cdr:from>
    <cdr:to>
      <cdr:x>0.65039</cdr:x>
      <cdr:y>0.50615</cdr:y>
    </cdr:to>
    <cdr:sp macro="" textlink="">
      <cdr:nvSpPr>
        <cdr:cNvPr id="4" name="TextBox 15"/>
        <cdr:cNvSpPr txBox="1"/>
      </cdr:nvSpPr>
      <cdr:spPr>
        <a:xfrm xmlns:a="http://schemas.openxmlformats.org/drawingml/2006/main">
          <a:off x="4532839" y="2438400"/>
          <a:ext cx="86209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CA" sz="1600" b="1" dirty="0" smtClean="0"/>
            <a:t>25,000</a:t>
          </a:r>
          <a:endParaRPr lang="en-CA"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1026"/>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none" lIns="93936" tIns="46968" rIns="93936" bIns="46968" numCol="1" anchor="ctr" anchorCtr="0" compatLnSpc="1">
            <a:prstTxWarp prst="textNoShape">
              <a:avLst/>
            </a:prstTxWarp>
          </a:bodyPr>
          <a:lstStyle>
            <a:lvl1pPr>
              <a:defRPr sz="1200"/>
            </a:lvl1pPr>
          </a:lstStyle>
          <a:p>
            <a:endParaRPr lang="en-US"/>
          </a:p>
        </p:txBody>
      </p:sp>
      <p:sp>
        <p:nvSpPr>
          <p:cNvPr id="134147" name="Rectangle 1027"/>
          <p:cNvSpPr>
            <a:spLocks noGrp="1" noChangeArrowheads="1"/>
          </p:cNvSpPr>
          <p:nvPr>
            <p:ph type="dt" sz="quarter" idx="1"/>
          </p:nvPr>
        </p:nvSpPr>
        <p:spPr bwMode="auto">
          <a:xfrm>
            <a:off x="4010342" y="0"/>
            <a:ext cx="3066733" cy="468154"/>
          </a:xfrm>
          <a:prstGeom prst="rect">
            <a:avLst/>
          </a:prstGeom>
          <a:noFill/>
          <a:ln w="9525">
            <a:noFill/>
            <a:miter lim="800000"/>
            <a:headEnd/>
            <a:tailEnd/>
          </a:ln>
          <a:effectLst/>
        </p:spPr>
        <p:txBody>
          <a:bodyPr vert="horz" wrap="none" lIns="93936" tIns="46968" rIns="93936" bIns="46968" numCol="1" anchor="ctr" anchorCtr="0" compatLnSpc="1">
            <a:prstTxWarp prst="textNoShape">
              <a:avLst/>
            </a:prstTxWarp>
          </a:bodyPr>
          <a:lstStyle>
            <a:lvl1pPr algn="r">
              <a:defRPr sz="1200"/>
            </a:lvl1pPr>
          </a:lstStyle>
          <a:p>
            <a:endParaRPr lang="en-US"/>
          </a:p>
        </p:txBody>
      </p:sp>
      <p:sp>
        <p:nvSpPr>
          <p:cNvPr id="134148" name="Rectangle 1028"/>
          <p:cNvSpPr>
            <a:spLocks noGrp="1" noChangeArrowheads="1"/>
          </p:cNvSpPr>
          <p:nvPr>
            <p:ph type="ftr" sz="quarter" idx="2"/>
          </p:nvPr>
        </p:nvSpPr>
        <p:spPr bwMode="auto">
          <a:xfrm>
            <a:off x="0" y="8894921"/>
            <a:ext cx="3066733" cy="468154"/>
          </a:xfrm>
          <a:prstGeom prst="rect">
            <a:avLst/>
          </a:prstGeom>
          <a:noFill/>
          <a:ln w="9525">
            <a:noFill/>
            <a:miter lim="800000"/>
            <a:headEnd/>
            <a:tailEnd/>
          </a:ln>
          <a:effectLst/>
        </p:spPr>
        <p:txBody>
          <a:bodyPr vert="horz" wrap="none" lIns="93936" tIns="46968" rIns="93936" bIns="46968" numCol="1" anchor="b" anchorCtr="0" compatLnSpc="1">
            <a:prstTxWarp prst="textNoShape">
              <a:avLst/>
            </a:prstTxWarp>
          </a:bodyPr>
          <a:lstStyle>
            <a:lvl1pPr>
              <a:defRPr sz="1200"/>
            </a:lvl1pPr>
          </a:lstStyle>
          <a:p>
            <a:endParaRPr lang="en-US"/>
          </a:p>
        </p:txBody>
      </p:sp>
      <p:sp>
        <p:nvSpPr>
          <p:cNvPr id="134149" name="Rectangle 1029"/>
          <p:cNvSpPr>
            <a:spLocks noGrp="1" noChangeArrowheads="1"/>
          </p:cNvSpPr>
          <p:nvPr>
            <p:ph type="sldNum" sz="quarter" idx="3"/>
          </p:nvPr>
        </p:nvSpPr>
        <p:spPr bwMode="auto">
          <a:xfrm>
            <a:off x="4010342" y="8894921"/>
            <a:ext cx="3066733" cy="468154"/>
          </a:xfrm>
          <a:prstGeom prst="rect">
            <a:avLst/>
          </a:prstGeom>
          <a:noFill/>
          <a:ln w="9525">
            <a:noFill/>
            <a:miter lim="800000"/>
            <a:headEnd/>
            <a:tailEnd/>
          </a:ln>
          <a:effectLst/>
        </p:spPr>
        <p:txBody>
          <a:bodyPr vert="horz" wrap="none" lIns="93936" tIns="46968" rIns="93936" bIns="46968" numCol="1" anchor="b" anchorCtr="0" compatLnSpc="1">
            <a:prstTxWarp prst="textNoShape">
              <a:avLst/>
            </a:prstTxWarp>
          </a:bodyPr>
          <a:lstStyle>
            <a:lvl1pPr algn="r">
              <a:defRPr sz="1200"/>
            </a:lvl1pPr>
          </a:lstStyle>
          <a:p>
            <a:fld id="{F6ACFEB4-6A19-4054-9EA1-323B7A6FFACD}" type="slidenum">
              <a:rPr lang="en-US"/>
              <a:pPr/>
              <a:t>‹#›</a:t>
            </a:fld>
            <a:endParaRPr lang="en-US"/>
          </a:p>
        </p:txBody>
      </p:sp>
    </p:spTree>
    <p:extLst>
      <p:ext uri="{BB962C8B-B14F-4D97-AF65-F5344CB8AC3E}">
        <p14:creationId xmlns:p14="http://schemas.microsoft.com/office/powerpoint/2010/main" val="15601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none" lIns="93936" tIns="46968" rIns="93936" bIns="46968" numCol="1" anchor="ctr"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4010342" y="0"/>
            <a:ext cx="3066733" cy="468154"/>
          </a:xfrm>
          <a:prstGeom prst="rect">
            <a:avLst/>
          </a:prstGeom>
          <a:noFill/>
          <a:ln w="9525">
            <a:noFill/>
            <a:miter lim="800000"/>
            <a:headEnd/>
            <a:tailEnd/>
          </a:ln>
          <a:effectLst/>
        </p:spPr>
        <p:txBody>
          <a:bodyPr vert="horz" wrap="none" lIns="93936" tIns="46968" rIns="93936" bIns="46968" numCol="1" anchor="ctr" anchorCtr="0" compatLnSpc="1">
            <a:prstTxWarp prst="textNoShape">
              <a:avLst/>
            </a:prstTxWarp>
          </a:bodyPr>
          <a:lstStyle>
            <a:lvl1pPr algn="r">
              <a:defRPr sz="1200"/>
            </a:lvl1pPr>
          </a:lstStyle>
          <a:p>
            <a:endParaRPr lang="en-US"/>
          </a:p>
        </p:txBody>
      </p:sp>
      <p:sp>
        <p:nvSpPr>
          <p:cNvPr id="65540"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943610" y="4447461"/>
            <a:ext cx="5189855"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894921"/>
            <a:ext cx="3066733" cy="468154"/>
          </a:xfrm>
          <a:prstGeom prst="rect">
            <a:avLst/>
          </a:prstGeom>
          <a:noFill/>
          <a:ln w="9525">
            <a:noFill/>
            <a:miter lim="800000"/>
            <a:headEnd/>
            <a:tailEnd/>
          </a:ln>
          <a:effectLst/>
        </p:spPr>
        <p:txBody>
          <a:bodyPr vert="horz" wrap="none" lIns="93936" tIns="46968" rIns="93936" bIns="46968"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4010342" y="8894921"/>
            <a:ext cx="3066733" cy="468154"/>
          </a:xfrm>
          <a:prstGeom prst="rect">
            <a:avLst/>
          </a:prstGeom>
          <a:noFill/>
          <a:ln w="9525">
            <a:noFill/>
            <a:miter lim="800000"/>
            <a:headEnd/>
            <a:tailEnd/>
          </a:ln>
          <a:effectLst/>
        </p:spPr>
        <p:txBody>
          <a:bodyPr vert="horz" wrap="none" lIns="93936" tIns="46968" rIns="93936" bIns="46968" numCol="1" anchor="b" anchorCtr="0" compatLnSpc="1">
            <a:prstTxWarp prst="textNoShape">
              <a:avLst/>
            </a:prstTxWarp>
          </a:bodyPr>
          <a:lstStyle>
            <a:lvl1pPr algn="r">
              <a:defRPr sz="1200"/>
            </a:lvl1pPr>
          </a:lstStyle>
          <a:p>
            <a:fld id="{6B87C68B-FE4E-4C8C-AB7C-BB449239BB94}" type="slidenum">
              <a:rPr lang="en-US"/>
              <a:pPr/>
              <a:t>‹#›</a:t>
            </a:fld>
            <a:endParaRPr lang="en-US"/>
          </a:p>
        </p:txBody>
      </p:sp>
    </p:spTree>
    <p:extLst>
      <p:ext uri="{BB962C8B-B14F-4D97-AF65-F5344CB8AC3E}">
        <p14:creationId xmlns:p14="http://schemas.microsoft.com/office/powerpoint/2010/main" val="110809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68A25-B521-4B74-A310-5091E9DB43CD}" type="slidenum">
              <a:rPr lang="en-US"/>
              <a:pPr/>
              <a:t>1</a:t>
            </a:fld>
            <a:endParaRPr lang="en-US"/>
          </a:p>
        </p:txBody>
      </p:sp>
      <p:sp>
        <p:nvSpPr>
          <p:cNvPr id="73730" name="Rectangle 1026"/>
          <p:cNvSpPr>
            <a:spLocks noGrp="1" noRot="1" noChangeAspect="1" noChangeArrowheads="1" noTextEdit="1"/>
          </p:cNvSpPr>
          <p:nvPr>
            <p:ph type="sldImg"/>
          </p:nvPr>
        </p:nvSpPr>
        <p:spPr>
          <a:ln/>
        </p:spPr>
      </p:sp>
      <p:sp>
        <p:nvSpPr>
          <p:cNvPr id="73731"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95C5C-7C39-48BC-A6F0-D0EF641DF9BA}" type="slidenum">
              <a:rPr lang="en-US"/>
              <a:pPr/>
              <a:t>29</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Herbicide factors can also influence selection intensity.</a:t>
            </a:r>
          </a:p>
          <a:p>
            <a:endParaRPr lang="en-US" dirty="0"/>
          </a:p>
          <a:p>
            <a:r>
              <a:rPr lang="en-US" dirty="0"/>
              <a:t>We’ll explain this a bit more later in the presentation, but herbicides with a single site of action (ALS, </a:t>
            </a:r>
            <a:r>
              <a:rPr lang="en-US" dirty="0" err="1"/>
              <a:t>ACCase</a:t>
            </a:r>
            <a:r>
              <a:rPr lang="en-US" dirty="0"/>
              <a:t> inhibitors) or a “common detoxification pathway” (like </a:t>
            </a:r>
            <a:r>
              <a:rPr lang="en-US" dirty="0" err="1"/>
              <a:t>cytochrome</a:t>
            </a:r>
            <a:r>
              <a:rPr lang="en-US" dirty="0"/>
              <a:t> P450 </a:t>
            </a:r>
            <a:r>
              <a:rPr lang="en-US" dirty="0" err="1"/>
              <a:t>monooxygenase</a:t>
            </a:r>
            <a:r>
              <a:rPr lang="en-US" dirty="0"/>
              <a:t> or glutathione-S-</a:t>
            </a:r>
            <a:r>
              <a:rPr lang="en-US" dirty="0" err="1"/>
              <a:t>transferase</a:t>
            </a:r>
            <a:r>
              <a:rPr lang="en-US" dirty="0"/>
              <a:t>) are characteristics that lead to rapid development of resistance.  </a:t>
            </a:r>
          </a:p>
          <a:p>
            <a:r>
              <a:rPr lang="en-US" dirty="0"/>
              <a:t>Also, herbicides with prolonged soil residual allow a longer time to select for the resistance trait.  Highly effective kill is also a factor since it depletes susceptible genes from the population quickly.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B87C68B-FE4E-4C8C-AB7C-BB449239BB94}"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1386A-BDFB-4407-AB93-B6F46837B311}" type="slidenum">
              <a:rPr lang="en-US"/>
              <a:pPr/>
              <a:t>33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The next three slides will discuss factors which can increase the selection pressure for herbicide resistant biotypes.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88B54-9F64-4DD2-81F3-CCB47DD7E3D7}" type="slidenum">
              <a:rPr lang="en-US"/>
              <a:pPr/>
              <a:t>34</a:t>
            </a:fld>
            <a:endParaRPr lang="en-US"/>
          </a:p>
        </p:txBody>
      </p:sp>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a:xfrm>
            <a:off x="864976" y="4291409"/>
            <a:ext cx="5189855" cy="4213384"/>
          </a:xfrm>
        </p:spPr>
        <p:txBody>
          <a:bodyPr/>
          <a:lstStyle/>
          <a:p>
            <a:r>
              <a:rPr lang="en-US"/>
              <a:t> We’ve already learned that target-site resistance is one of the primary “mechanisms” of weed resistance.  If we have some understanding of how individual herbicides work within the plant to provide control, we can better choose herbicide programs to prevent or manage resistance.  If you choose to look at herbicide MOA in more detail, use the link on the bottom of the slide.  Otherwise, the following slides will simply give an overview of which herbicide classes are most prone to resistance.</a:t>
            </a:r>
          </a:p>
          <a:p>
            <a:r>
              <a:rPr lang="en-US" u="sng"/>
              <a:t>Note</a:t>
            </a:r>
            <a:r>
              <a:rPr lang="en-US"/>
              <a:t>: It is important to understand that MOA is not always the key criterion in prevention of resistance.  Where a non target-site resistance mechanism (like enhanced metabolism) has been identified, the mechanism of degradation is of greater importance.  However, at present there is no classification of herbicides relating to degradation.  </a:t>
            </a:r>
          </a:p>
          <a:p>
            <a:r>
              <a:rPr lang="en-US"/>
              <a:t>(If link is chosen)</a:t>
            </a:r>
          </a:p>
          <a:p>
            <a:r>
              <a:rPr lang="en-US"/>
              <a:t>These slides discuss various herbicide classes as sorted by mode of action.  The WSSA (Weed Science Society of America), HRAC (Herbicide Resistance Action Committee) and Australian classification codes are utilized for discussion - each are used in various parts of the world.</a:t>
            </a:r>
          </a:p>
          <a:p>
            <a:r>
              <a:rPr lang="en-US"/>
              <a:t>This training segment allows one to learn more about these all of these herbicide MOA classes, find out which herbicides are included in each, and get a general picture of frequency/identification of resistant species .</a:t>
            </a:r>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87C807F3-E6AC-4E2B-A4A4-6A2C21734BBE}" type="slidenum">
              <a:rPr lang="en-US" smtClean="0"/>
              <a:pPr>
                <a:defRPr/>
              </a:pPr>
              <a:t>44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1022244" y="4213384"/>
            <a:ext cx="5189855" cy="4837589"/>
          </a:xfrm>
          <a:noFill/>
          <a:ln/>
        </p:spPr>
        <p:txBody>
          <a:bodyPr/>
          <a:lstStyle/>
          <a:p>
            <a:pPr marL="117420" indent="-117420"/>
            <a:r>
              <a:rPr lang="en-US" dirty="0" smtClean="0"/>
              <a:t>So. . . We’ve talked about a lot of things related to herbicide resistance today.  Here are some key points to remember:</a:t>
            </a:r>
          </a:p>
          <a:p>
            <a:pPr marL="117420" indent="-117420">
              <a:buFontTx/>
              <a:buChar char="•"/>
            </a:pPr>
            <a:r>
              <a:rPr lang="en-US" dirty="0" smtClean="0"/>
              <a:t>Resistant weeds are found, not created!!!  Selection pressure caused by continued use of a particular herbicide or herbicide group generally leads to a resistance issue.</a:t>
            </a:r>
          </a:p>
          <a:p>
            <a:pPr marL="117420" indent="-117420">
              <a:buFontTx/>
              <a:buChar char="•"/>
            </a:pPr>
            <a:r>
              <a:rPr lang="en-US" dirty="0" smtClean="0"/>
              <a:t>Two primary types of resistance:</a:t>
            </a:r>
          </a:p>
          <a:p>
            <a:pPr marL="410971" lvl="1" indent="-117420">
              <a:buFontTx/>
              <a:buChar char="•"/>
            </a:pPr>
            <a:r>
              <a:rPr lang="en-US" dirty="0" smtClean="0"/>
              <a:t>target-site - This is the most common resistance mechanism.  It occurs when the herbicide can no longer bind or interact within the plant to negatively impact plant metabolism or growth</a:t>
            </a:r>
          </a:p>
          <a:p>
            <a:pPr marL="410971" lvl="1" indent="-117420">
              <a:buFontTx/>
              <a:buChar char="•"/>
            </a:pPr>
            <a:r>
              <a:rPr lang="en-US" dirty="0" smtClean="0"/>
              <a:t>non target-site - due to mechanisms other than target-site modifications (</a:t>
            </a:r>
            <a:r>
              <a:rPr lang="en-US" dirty="0" err="1" smtClean="0"/>
              <a:t>ie</a:t>
            </a:r>
            <a:r>
              <a:rPr lang="en-US" dirty="0" smtClean="0"/>
              <a:t>, enhanced metabolism, reduced herbicide translocation, or sequestration)</a:t>
            </a:r>
            <a:endParaRPr lang="en-US" sz="1000" dirty="0" smtClean="0"/>
          </a:p>
          <a:p>
            <a:pPr marL="117420" indent="-117420">
              <a:buFontTx/>
              <a:buChar char="•"/>
            </a:pPr>
            <a:r>
              <a:rPr lang="en-US" dirty="0" smtClean="0"/>
              <a:t>Weed traits such as annual growth habit, high seed production, little seed dormancy, several reproductive generations/season, high frequency of resistant genes are key factors in selection for resistance.  The herbicide MOA and use pattern also play a large role in selection for resistance.</a:t>
            </a:r>
          </a:p>
          <a:p>
            <a:pPr marL="117420" indent="-117420">
              <a:buFontTx/>
              <a:buChar char="•"/>
            </a:pPr>
            <a:r>
              <a:rPr lang="en-US" dirty="0" smtClean="0"/>
              <a:t>To prevent and or manage resistant weeds:</a:t>
            </a:r>
          </a:p>
          <a:p>
            <a:pPr marL="410971" lvl="1" indent="-117420">
              <a:buFontTx/>
              <a:buChar char="•"/>
            </a:pPr>
            <a:r>
              <a:rPr lang="en-US" dirty="0" smtClean="0"/>
              <a:t>learn how to distinguish between nonperformance vs. resistance</a:t>
            </a:r>
          </a:p>
          <a:p>
            <a:pPr marL="410971" lvl="1" indent="-117420">
              <a:buFontTx/>
              <a:buChar char="•"/>
            </a:pPr>
            <a:r>
              <a:rPr lang="en-US" dirty="0" smtClean="0"/>
              <a:t>understand herbicide MOA</a:t>
            </a:r>
          </a:p>
          <a:p>
            <a:pPr marL="410971" lvl="1" indent="-117420">
              <a:buFontTx/>
              <a:buChar char="•"/>
            </a:pPr>
            <a:r>
              <a:rPr lang="en-US" dirty="0" smtClean="0"/>
              <a:t>know best management practices defined for your geography - understand that herbicides are just one component of Integrated Weed Management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850EA-8574-425F-AA26-E18C12F225E5}" type="slidenum">
              <a:rPr lang="en-US"/>
              <a:pPr/>
              <a:t>45</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943610" y="4447460"/>
            <a:ext cx="5189855" cy="4447461"/>
          </a:xfrm>
        </p:spPr>
        <p:txBody>
          <a:bodyPr/>
          <a:lstStyle/>
          <a:p>
            <a:r>
              <a:rPr lang="en-US"/>
              <a:t>Remember, the key to prevention of herbicide resistance is to reduce selection intensity and utilize herbicides with restraint within an overall Integrated Weed Management strategy.  </a:t>
            </a:r>
            <a:r>
              <a:rPr lang="en-US" i="1"/>
              <a:t>Management</a:t>
            </a:r>
            <a:r>
              <a:rPr lang="en-US"/>
              <a:t> is the key!</a:t>
            </a:r>
          </a:p>
          <a:p>
            <a:endParaRPr lang="en-US"/>
          </a:p>
          <a:p>
            <a:r>
              <a:rPr lang="en-US"/>
              <a:t>Let’s first look at cultural practices which can be incorporated as part of an integrated approach:</a:t>
            </a:r>
          </a:p>
          <a:p>
            <a:r>
              <a:rPr lang="en-US" u="sng"/>
              <a:t>Crop rotation</a:t>
            </a:r>
            <a:r>
              <a:rPr lang="en-US"/>
              <a:t> - This factor alone can have a large impact.  Since crops have different life cycles, one would likely be addressing different weeds in each crop.  Consequently, tillage/herbicide options would be varied.</a:t>
            </a:r>
          </a:p>
          <a:p>
            <a:r>
              <a:rPr lang="en-US"/>
              <a:t>There are several ways to incorporate </a:t>
            </a:r>
            <a:r>
              <a:rPr lang="en-US" u="sng"/>
              <a:t>non-chemical weed control</a:t>
            </a:r>
            <a:r>
              <a:rPr lang="en-US"/>
              <a:t>.  Keep in mind how important non-chemical weed control has been shown to be (ie developing countries typically have few resistance problems because weed control methods other than herbicides are often a large component of the management plan).</a:t>
            </a:r>
          </a:p>
          <a:p>
            <a:r>
              <a:rPr lang="en-US" u="sng"/>
              <a:t>Field scouting</a:t>
            </a:r>
            <a:r>
              <a:rPr lang="en-US"/>
              <a:t> is always critical.  It’s important to respond to changes in weed populations and prevent weed escapes from setting seed - this is how resistant biotypes multiply quickly in the seed bank.</a:t>
            </a:r>
          </a:p>
          <a:p>
            <a:r>
              <a:rPr lang="en-US"/>
              <a:t>And last - </a:t>
            </a:r>
            <a:r>
              <a:rPr lang="en-US" u="sng"/>
              <a:t>prevent spread of weed seeds</a:t>
            </a:r>
            <a:r>
              <a:rPr lang="en-US"/>
              <a:t>.  Selection for resistance is more important than spread of resistance, but still one should be careful not to disseminate resistant weed seed.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850EA-8574-425F-AA26-E18C12F225E5}" type="slidenum">
              <a:rPr lang="en-US"/>
              <a:pPr/>
              <a:t>46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943610" y="4447460"/>
            <a:ext cx="5189855" cy="4447461"/>
          </a:xfrm>
        </p:spPr>
        <p:txBody>
          <a:bodyPr/>
          <a:lstStyle/>
          <a:p>
            <a:r>
              <a:rPr lang="en-US"/>
              <a:t>Remember, the key to prevention of herbicide resistance is to reduce selection intensity and utilize herbicides with restraint within an overall Integrated Weed Management strategy.  </a:t>
            </a:r>
            <a:r>
              <a:rPr lang="en-US" i="1"/>
              <a:t>Management</a:t>
            </a:r>
            <a:r>
              <a:rPr lang="en-US"/>
              <a:t> is the key!</a:t>
            </a:r>
          </a:p>
          <a:p>
            <a:endParaRPr lang="en-US"/>
          </a:p>
          <a:p>
            <a:r>
              <a:rPr lang="en-US"/>
              <a:t>Let’s first look at cultural practices which can be incorporated as part of an integrated approach:</a:t>
            </a:r>
          </a:p>
          <a:p>
            <a:r>
              <a:rPr lang="en-US" u="sng"/>
              <a:t>Crop rotation</a:t>
            </a:r>
            <a:r>
              <a:rPr lang="en-US"/>
              <a:t> - This factor alone can have a large impact.  Since crops have different life cycles, one would likely be addressing different weeds in each crop.  Consequently, tillage/herbicide options would be varied.</a:t>
            </a:r>
          </a:p>
          <a:p>
            <a:r>
              <a:rPr lang="en-US"/>
              <a:t>There are several ways to incorporate </a:t>
            </a:r>
            <a:r>
              <a:rPr lang="en-US" u="sng"/>
              <a:t>non-chemical weed control</a:t>
            </a:r>
            <a:r>
              <a:rPr lang="en-US"/>
              <a:t>.  Keep in mind how important non-chemical weed control has been shown to be (ie developing countries typically have few resistance problems because weed control methods other than herbicides are often a large component of the management plan).</a:t>
            </a:r>
          </a:p>
          <a:p>
            <a:r>
              <a:rPr lang="en-US" u="sng"/>
              <a:t>Field scouting</a:t>
            </a:r>
            <a:r>
              <a:rPr lang="en-US"/>
              <a:t> is always critical.  It’s important to respond to changes in weed populations and prevent weed escapes from setting seed - this is how resistant biotypes multiply quickly in the seed bank.</a:t>
            </a:r>
          </a:p>
          <a:p>
            <a:r>
              <a:rPr lang="en-US"/>
              <a:t>And last - </a:t>
            </a:r>
            <a:r>
              <a:rPr lang="en-US" u="sng"/>
              <a:t>prevent spread of weed seeds</a:t>
            </a:r>
            <a:r>
              <a:rPr lang="en-US"/>
              <a:t>.  Selection for resistance is more important than spread of resistance, but still one should be careful not to disseminate resistant weed seed.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500F-C01A-4842-8F6E-14B6B25C3F50}" type="slidenum">
              <a:rPr lang="en-US"/>
              <a:pPr/>
              <a:t>48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marL="117420" indent="-117420"/>
            <a:r>
              <a:rPr lang="en-US" dirty="0"/>
              <a:t>In general, whenever you rely completely on herbicides for weed control, this will greatly enhance the occurrence of resistant weeds.  The advantage of non-chemical methods is that these do not select between susceptible and resistant plants.</a:t>
            </a:r>
          </a:p>
          <a:p>
            <a:pPr marL="117420" indent="-117420"/>
            <a:endParaRPr lang="en-US" dirty="0"/>
          </a:p>
          <a:p>
            <a:pPr marL="117420" indent="-117420"/>
            <a:r>
              <a:rPr lang="en-US" dirty="0"/>
              <a:t>Other things to keep in mind are:</a:t>
            </a:r>
          </a:p>
          <a:p>
            <a:pPr marL="117420" indent="-117420">
              <a:buFontTx/>
              <a:buChar char="•"/>
            </a:pPr>
            <a:r>
              <a:rPr lang="en-US" dirty="0"/>
              <a:t>Continuous planting of the same crop year after year will reduce options for rotating to herbicides with a different target site.</a:t>
            </a:r>
          </a:p>
          <a:p>
            <a:pPr marL="117420" indent="-117420">
              <a:buFontTx/>
              <a:buChar char="•"/>
            </a:pPr>
            <a:r>
              <a:rPr lang="en-US" dirty="0"/>
              <a:t>Any weeds that escape control by the herbicide should be eliminated in order to prevent seed production from this potentially resistant plant.  Also, if seed is produced, one should be careful not to spread this seed from field to field as you may be “spreading the problem”</a:t>
            </a:r>
          </a:p>
          <a:p>
            <a:pPr marL="117420" indent="-117420">
              <a:buFontTx/>
              <a:buChar char="•"/>
            </a:pPr>
            <a:r>
              <a:rPr lang="en-US" dirty="0"/>
              <a:t>Typically one should always apply the 1X rate of a herbicide labeled for control of various species, since a higher rate will again increase selection pressure.</a:t>
            </a:r>
          </a:p>
          <a:p>
            <a:pPr marL="117420" indent="-117420"/>
            <a:endParaRPr lang="en-US" dirty="0"/>
          </a:p>
          <a:p>
            <a:pPr marL="117420" indent="-117420"/>
            <a:r>
              <a:rPr lang="en-US" dirty="0"/>
              <a:t>Many researchers believe modeling is an effective tool to predict the occurrence of herbicide resistant weeds given the weed, herbicide and cultural practices we just described.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865BB-9651-4E32-86CB-771493CD93DF}" type="slidenum">
              <a:rPr lang="en-US"/>
              <a:pPr/>
              <a:t>49</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xfrm>
            <a:off x="864976" y="4291409"/>
            <a:ext cx="5189855" cy="4213384"/>
          </a:xfrm>
        </p:spPr>
        <p:txBody>
          <a:bodyPr/>
          <a:lstStyle/>
          <a:p>
            <a:r>
              <a:rPr lang="en-US"/>
              <a:t> We’ve already learned that target-site resistance is one of the primary “mechanisms” of weed resistance.  If we have some understanding of how individual herbicides work within the plant to provide control, we can better choose herbicide programs to prevent or manage resistance.  If you choose to look at herbicide MOA in more detail, use the link on the bottom of the slide. </a:t>
            </a:r>
            <a:r>
              <a:rPr lang="en-US" u="sng"/>
              <a:t>Note</a:t>
            </a:r>
            <a:r>
              <a:rPr lang="en-US"/>
              <a:t>: It is important to understand that MOA is not always the key criterion in prevention of resistance.  Where a non target-site resistance mechanism (like enhanced metabolism) has been identified, the mechanism of degradation is of greater importance.  However, at present there is no classification of herbicides relating to degradation.  </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B4EB1-E2A5-44BB-BCD2-76B49E20D68E}" type="slidenum">
              <a:rPr lang="en-US"/>
              <a:pPr/>
              <a:t>50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pPr marL="117420" indent="-117420"/>
            <a:r>
              <a:rPr lang="en-US" dirty="0"/>
              <a:t>So. . . </a:t>
            </a:r>
          </a:p>
          <a:p>
            <a:pPr marL="117420" indent="-117420"/>
            <a:r>
              <a:rPr lang="en-US" dirty="0"/>
              <a:t>Now that we’ve learned:</a:t>
            </a:r>
          </a:p>
          <a:p>
            <a:pPr marL="117420" indent="-117420">
              <a:buFontTx/>
              <a:buChar char="•"/>
            </a:pPr>
            <a:r>
              <a:rPr lang="en-US" dirty="0"/>
              <a:t>to distinguish resistant weeds from ones not properly controlled due to other factors</a:t>
            </a:r>
          </a:p>
          <a:p>
            <a:pPr marL="117420" indent="-117420">
              <a:buFontTx/>
              <a:buChar char="•"/>
            </a:pPr>
            <a:r>
              <a:rPr lang="en-US" dirty="0"/>
              <a:t>and we now have some basic understanding of herbicide MOA and the fact that the occurrence of herbicide resistance varies greatly by class</a:t>
            </a:r>
          </a:p>
          <a:p>
            <a:pPr marL="117420" indent="-117420">
              <a:buFontTx/>
              <a:buChar char="•"/>
            </a:pPr>
            <a:endParaRPr lang="en-US" dirty="0"/>
          </a:p>
          <a:p>
            <a:pPr marL="117420" indent="-117420"/>
            <a:r>
              <a:rPr lang="en-US" dirty="0"/>
              <a:t>We can now focus on management concepts.</a:t>
            </a:r>
          </a:p>
          <a:p>
            <a:pPr marL="117420" indent="-117420"/>
            <a:endParaRPr lang="en-US" dirty="0"/>
          </a:p>
          <a:p>
            <a:pPr marL="117420" indent="-117420"/>
            <a:r>
              <a:rPr lang="en-US" dirty="0"/>
              <a:t>This matrix is a visual depiction of how one might go about assessing risk of herbicide resistance.  Each of these components has been discussed previously, but this gives a good visual of how factors interact to influence risk.</a:t>
            </a:r>
          </a:p>
          <a:p>
            <a:pPr marL="117420" indent="-11742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F976F-C461-46BA-9018-008EA57E591D}" type="slidenum">
              <a:rPr lang="en-US"/>
              <a:pPr/>
              <a:t>2</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864976" y="4291409"/>
            <a:ext cx="5189855" cy="4213384"/>
          </a:xfrm>
        </p:spPr>
        <p:txBody>
          <a:bodyPr/>
          <a:lstStyle/>
          <a:p>
            <a:r>
              <a:rPr lang="en-US"/>
              <a:t>This module is designed to be a general overview on the topic of herbicide resistance.  While it does not give an in-depth explanation of the biochemistry and genetic alterations</a:t>
            </a:r>
            <a:r>
              <a:rPr lang="en-US">
                <a:solidFill>
                  <a:srgbClr val="FF0000"/>
                </a:solidFill>
              </a:rPr>
              <a:t> </a:t>
            </a:r>
            <a:r>
              <a:rPr lang="en-US"/>
              <a:t>involved with resistance, it should provide a basic understanding of the above topics.  For a more detailed understanding of herbicide resistance, consult local university publications and/or other scientific sources for additional information. </a:t>
            </a:r>
          </a:p>
          <a:p>
            <a:endParaRPr lang="en-US"/>
          </a:p>
          <a:p>
            <a:r>
              <a:rPr lang="en-US"/>
              <a:t>In addition there are other internal Dow AgroSciences R&amp;D resources such as Weed Resistance Grids and SWOT analyses by crop which can supplement this training module.  You will note a slide listing internal DAS contacts for weed resistance info and training toward the end of the presentation.</a:t>
            </a:r>
          </a:p>
          <a:p>
            <a:endParaRPr lang="en-US"/>
          </a:p>
          <a:p>
            <a:endParaRPr lang="en-US"/>
          </a:p>
          <a:p>
            <a:endParaRPr lang="en-US"/>
          </a:p>
          <a:p>
            <a:r>
              <a:rPr lang="en-US"/>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1386A-BDFB-4407-AB93-B6F46837B311}" type="slidenum">
              <a:rPr lang="en-US"/>
              <a:pPr/>
              <a:t>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The next three slides will discuss factors which can increase the selection pressure for herbicide resistant biotypes.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8F450-395E-4144-8B66-09295FC623D7}" type="slidenum">
              <a:rPr lang="en-US"/>
              <a:pPr/>
              <a:t>18</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To understand this topic one must first differentiate between two terms that are often confused.</a:t>
            </a:r>
          </a:p>
          <a:p>
            <a:endParaRPr lang="en-US"/>
          </a:p>
          <a:p>
            <a:r>
              <a:rPr lang="en-US"/>
              <a:t>Resistance - this is an inherited ability of a plant to survive a herbicide treatment following exposure to a dose that would normally kill that plant.  Resistance can be naturally occurring (most common) or induced by such techniques as genetic engineering.</a:t>
            </a:r>
          </a:p>
          <a:p>
            <a:endParaRPr lang="en-US"/>
          </a:p>
          <a:p>
            <a:r>
              <a:rPr lang="en-US"/>
              <a:t>Tolerance, is when a labeled rate of a herbicide, applied for the first time, does not control the target species.</a:t>
            </a:r>
          </a:p>
          <a:p>
            <a:endParaRPr lang="en-US"/>
          </a:p>
          <a:p>
            <a:r>
              <a:rPr lang="en-US"/>
              <a:t>Keep in mind that in this presentation, we are focusing on resistance (ie, where you once achieved control with a 1X rate of a herbicide, but now there are control failures).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361C1-B168-4751-8946-CF53CA8BB051}" type="slidenum">
              <a:rPr lang="en-US"/>
              <a:pPr/>
              <a:t>19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43610" y="4213384"/>
            <a:ext cx="5189855" cy="4837589"/>
          </a:xfrm>
        </p:spPr>
        <p:txBody>
          <a:bodyPr/>
          <a:lstStyle/>
          <a:p>
            <a:r>
              <a:rPr lang="en-US"/>
              <a:t>This slide visually illustrates how an application of a herbicide will select for resistant biotypes.</a:t>
            </a:r>
          </a:p>
          <a:p>
            <a:endParaRPr lang="en-US"/>
          </a:p>
          <a:p>
            <a:r>
              <a:rPr lang="en-US"/>
              <a:t>First, one should understand the definition of “biotype”.  It is a genetic or morphological difference between one plant and another within the same species.</a:t>
            </a:r>
          </a:p>
          <a:p>
            <a:endParaRPr lang="en-US"/>
          </a:p>
          <a:p>
            <a:r>
              <a:rPr lang="en-US"/>
              <a:t>So. . . How do we select for resistance?</a:t>
            </a:r>
          </a:p>
          <a:p>
            <a:r>
              <a:rPr lang="en-US"/>
              <a:t>The first box simply shows that at the time of a herbicide application there may be some percentage of plants within that population that are resistant to a given herbicide.  These resistance plants naturally occur in nature at very low frequencies.</a:t>
            </a:r>
          </a:p>
          <a:p>
            <a:endParaRPr lang="en-US"/>
          </a:p>
          <a:p>
            <a:r>
              <a:rPr lang="en-US"/>
              <a:t>The second box explains that the resistant plant will survive and subsequently produce offspring which also are resistant.</a:t>
            </a:r>
          </a:p>
          <a:p>
            <a:endParaRPr lang="en-US"/>
          </a:p>
          <a:p>
            <a:r>
              <a:rPr lang="en-US"/>
              <a:t>Thus in box three, you now have a larger number of resistant plants present.</a:t>
            </a:r>
          </a:p>
          <a:p>
            <a:endParaRPr lang="en-US"/>
          </a:p>
          <a:p>
            <a:r>
              <a:rPr lang="en-US"/>
              <a:t>Box four shows that as you continue this application process over time you will eventually select for a population where the majority are resistant to that particular herbicide. </a:t>
            </a:r>
          </a:p>
          <a:p>
            <a:r>
              <a:rPr lang="en-US"/>
              <a:t>Take-home message:  Resistant weeds are FOUND (selected for), not created.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1386A-BDFB-4407-AB93-B6F46837B311}" type="slidenum">
              <a:rPr lang="en-US"/>
              <a:pPr/>
              <a:t>21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The next three slides will discuss factors which can increase the selection pressure for herbicide resistant biotypes.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58327-2EFC-4A94-8012-E81846138C42}" type="slidenum">
              <a:rPr lang="en-US"/>
              <a:pPr/>
              <a:t>22</a:t>
            </a:fld>
            <a:endParaRPr lang="en-US"/>
          </a:p>
        </p:txBody>
      </p:sp>
      <p:sp>
        <p:nvSpPr>
          <p:cNvPr id="96258" name="Rectangle 1026"/>
          <p:cNvSpPr>
            <a:spLocks noGrp="1" noRot="1" noChangeAspect="1" noChangeArrowheads="1" noTextEdit="1"/>
          </p:cNvSpPr>
          <p:nvPr>
            <p:ph type="sldImg"/>
          </p:nvPr>
        </p:nvSpPr>
        <p:spPr>
          <a:ln/>
        </p:spPr>
      </p:sp>
      <p:sp>
        <p:nvSpPr>
          <p:cNvPr id="96259" name="Rectangle 1027"/>
          <p:cNvSpPr>
            <a:spLocks noGrp="1" noChangeArrowheads="1"/>
          </p:cNvSpPr>
          <p:nvPr>
            <p:ph type="body" idx="1"/>
          </p:nvPr>
        </p:nvSpPr>
        <p:spPr/>
        <p:txBody>
          <a:bodyPr/>
          <a:lstStyle/>
          <a:p>
            <a:r>
              <a:rPr lang="en-US" dirty="0"/>
              <a:t>We’ll first discuss weed characteristics.</a:t>
            </a:r>
          </a:p>
          <a:p>
            <a:r>
              <a:rPr lang="en-US" dirty="0"/>
              <a:t>Of the major weeds developing resistance to herbicides, all are annuals (perennials which reproduce from vegetative structures would be much less prone to evolve resistance).  These weeds typically have high seed production with most seed germinating within a year.  Also, if a weed species is particularly sensitive to a given herbicide, then this increases the potential to develop resistance since this also intensifies selection pressure.  Finally, weeds which have a high level</a:t>
            </a:r>
            <a:r>
              <a:rPr lang="en-US" dirty="0">
                <a:solidFill>
                  <a:srgbClr val="FF0000"/>
                </a:solidFill>
              </a:rPr>
              <a:t> </a:t>
            </a:r>
            <a:r>
              <a:rPr lang="en-US" dirty="0"/>
              <a:t>of genetic variation or a high frequency of resistant genes (such as that known to exist in plants like rigid ryegrass and </a:t>
            </a:r>
            <a:r>
              <a:rPr lang="en-US" dirty="0" err="1"/>
              <a:t>lambsquarters</a:t>
            </a:r>
            <a:r>
              <a:rPr lang="en-US" dirty="0"/>
              <a:t>) are some of the more problematic species.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B87C68B-FE4E-4C8C-AB7C-BB449239BB94}"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6BAD6-E933-45DC-A29D-BB561EEC610D}" type="slidenum">
              <a:rPr lang="en-US"/>
              <a:pPr/>
              <a:t>26</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43610" y="4213384"/>
            <a:ext cx="5189855" cy="4915614"/>
          </a:xfrm>
        </p:spPr>
        <p:txBody>
          <a:bodyPr/>
          <a:lstStyle/>
          <a:p>
            <a:pPr marL="117420" indent="-117420"/>
            <a:r>
              <a:rPr lang="en-US" sz="1000" dirty="0"/>
              <a:t>This chart is a </a:t>
            </a:r>
            <a:r>
              <a:rPr lang="en-US" sz="1000" i="1" dirty="0"/>
              <a:t>very simple</a:t>
            </a:r>
            <a:r>
              <a:rPr lang="en-US" sz="1000" dirty="0"/>
              <a:t> example of a model where </a:t>
            </a:r>
            <a:r>
              <a:rPr lang="en-US" sz="1000" dirty="0" err="1"/>
              <a:t>kochia</a:t>
            </a:r>
            <a:r>
              <a:rPr lang="en-US" sz="1000" dirty="0"/>
              <a:t> resistance to </a:t>
            </a:r>
            <a:r>
              <a:rPr lang="en-US" sz="1000" dirty="0" err="1"/>
              <a:t>chlorsulfuron</a:t>
            </a:r>
            <a:r>
              <a:rPr lang="en-US" sz="1000" dirty="0"/>
              <a:t> (Glean herbicide) was predicted.  (</a:t>
            </a:r>
            <a:r>
              <a:rPr lang="en-US" sz="1000" dirty="0" err="1"/>
              <a:t>Chlorsulfuron</a:t>
            </a:r>
            <a:r>
              <a:rPr lang="en-US" sz="1000" dirty="0"/>
              <a:t>, an ALS inhibitor, would represent </a:t>
            </a:r>
            <a:r>
              <a:rPr lang="en-US" sz="1000" i="1" dirty="0"/>
              <a:t>target-site</a:t>
            </a:r>
            <a:r>
              <a:rPr lang="en-US" sz="1000" dirty="0"/>
              <a:t> resistance.)  First, you will note that a starting point for all models is some key assumptions.  In this case, assumptions were:</a:t>
            </a:r>
          </a:p>
          <a:p>
            <a:pPr marL="117420" indent="-117420">
              <a:buFontTx/>
              <a:buChar char="•"/>
            </a:pPr>
            <a:r>
              <a:rPr lang="en-US" sz="1000" dirty="0"/>
              <a:t>initial seed population of 100,000/m2</a:t>
            </a:r>
          </a:p>
          <a:p>
            <a:pPr marL="117420" indent="-117420">
              <a:buFontTx/>
              <a:buChar char="•"/>
            </a:pPr>
            <a:r>
              <a:rPr lang="en-US" sz="1000" dirty="0"/>
              <a:t>frequency of resistant biotypes (1 in 10,000,000)</a:t>
            </a:r>
          </a:p>
          <a:p>
            <a:pPr marL="117420" indent="-117420">
              <a:buFontTx/>
              <a:buChar char="•"/>
            </a:pPr>
            <a:r>
              <a:rPr lang="en-US" sz="1000" dirty="0"/>
              <a:t>a steady efficacy rating for the herbicide (90% weed control - thus a very effective herbicide)</a:t>
            </a:r>
          </a:p>
          <a:p>
            <a:pPr marL="117420" indent="-117420"/>
            <a:r>
              <a:rPr lang="en-US" sz="1000" dirty="0"/>
              <a:t>The graph shows that if </a:t>
            </a:r>
            <a:r>
              <a:rPr lang="en-US" sz="1000" dirty="0" err="1"/>
              <a:t>chlorsulfuron</a:t>
            </a:r>
            <a:r>
              <a:rPr lang="en-US" sz="1000" dirty="0"/>
              <a:t> was applied repeatedly as an annual application in </a:t>
            </a:r>
            <a:r>
              <a:rPr lang="en-US" sz="1000" dirty="0" err="1"/>
              <a:t>ceral</a:t>
            </a:r>
            <a:r>
              <a:rPr lang="en-US" sz="1000" dirty="0"/>
              <a:t> crops, roughly 10% of the </a:t>
            </a:r>
            <a:r>
              <a:rPr lang="en-US" sz="1000" dirty="0" err="1"/>
              <a:t>kochia</a:t>
            </a:r>
            <a:r>
              <a:rPr lang="en-US" sz="1000" dirty="0"/>
              <a:t> population would be predicted to be resistant in a period of 5 years.  A grower at this point might file a herbicide nonperformance complaint, but it could indeed go unnoticed or simply be misdiagnosed as a less-than-desired performance due to other factors (</a:t>
            </a:r>
            <a:r>
              <a:rPr lang="en-US" sz="1000" dirty="0" err="1"/>
              <a:t>ie</a:t>
            </a:r>
            <a:r>
              <a:rPr lang="en-US" sz="1000" dirty="0"/>
              <a:t>, poor application or environment at time of treatment).  Note however, what happens in the next couple of years.  In Year 6 - approximately 40-50% of the population becomes resistant, and in Year 7 the number escalates to ~90 percent .  Typically it is thought that resistant biotypes are “detectable” when they comprise ~30% of the population.  At Years 6/7 a problem would obviously be noticeable to the grower, and the situation would force him to change management practices on that particular field. </a:t>
            </a:r>
          </a:p>
          <a:p>
            <a:pPr marL="117420" indent="-117420"/>
            <a:r>
              <a:rPr lang="en-US" sz="1000" i="1" dirty="0"/>
              <a:t>This graph illustrates one very important point regarding visual detection of target-site resistance:  it is very common to go from excellent control of a particular weed to very poor control within one growing season.  </a:t>
            </a:r>
          </a:p>
          <a:p>
            <a:pPr marL="117420" indent="-117420"/>
            <a:r>
              <a:rPr lang="en-US" sz="1000" i="1" dirty="0"/>
              <a:t>In contrast, a more subtle decline in performance would likely be noted with resistance due to non-target site mechanisms such as enhanced metabolism.  For example, in Europe where </a:t>
            </a:r>
            <a:r>
              <a:rPr lang="en-US" sz="1000" i="1" dirty="0" err="1"/>
              <a:t>blackgrass</a:t>
            </a:r>
            <a:r>
              <a:rPr lang="en-US" sz="1000" i="1" dirty="0"/>
              <a:t> shows metabolic resistance to several herbicides, control is often ~70 percent versus 0 percent or a complete failure. This latter type of resistance is much more difficult to recognize in a field situation or to predict via modeling..</a:t>
            </a:r>
          </a:p>
          <a:p>
            <a:pPr marL="117420" indent="-117420"/>
            <a:r>
              <a:rPr lang="en-US" sz="1000" dirty="0"/>
              <a:t> (As for accuracy of the above model. . . in real field situations, resistance to sulfonylurea herbicides like Glean has been reported to occur after 3 to 5 years of repeated use).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4578" y="550821"/>
            <a:ext cx="8237322" cy="1143239"/>
          </a:xfrm>
        </p:spPr>
        <p:txBody>
          <a:bodyPr/>
          <a:lstStyle>
            <a:lvl1pPr>
              <a:defRPr sz="4000"/>
            </a:lvl1pPr>
          </a:lstStyle>
          <a:p>
            <a:r>
              <a:rPr lang="en-CA" smtClean="0"/>
              <a:t>Click to edit Master title style</a:t>
            </a:r>
            <a:endParaRPr lang="en-CA"/>
          </a:p>
        </p:txBody>
      </p:sp>
      <p:sp>
        <p:nvSpPr>
          <p:cNvPr id="2051" name="Rectangle 3"/>
          <p:cNvSpPr>
            <a:spLocks noGrp="1" noChangeArrowheads="1"/>
          </p:cNvSpPr>
          <p:nvPr>
            <p:ph type="subTitle" idx="1"/>
          </p:nvPr>
        </p:nvSpPr>
        <p:spPr>
          <a:xfrm>
            <a:off x="205933" y="2754102"/>
            <a:ext cx="5697481" cy="608197"/>
          </a:xfrm>
        </p:spPr>
        <p:txBody>
          <a:bodyPr/>
          <a:lstStyle>
            <a:lvl1pPr marL="0" indent="0">
              <a:buFontTx/>
              <a:buNone/>
              <a:defRPr/>
            </a:lvl1pPr>
          </a:lstStyle>
          <a:p>
            <a:r>
              <a:rPr lang="en-CA" smtClean="0"/>
              <a:t>Click to edit Master subtitle style</a:t>
            </a:r>
            <a:endParaRPr lang="en-CA"/>
          </a:p>
        </p:txBody>
      </p:sp>
      <p:sp>
        <p:nvSpPr>
          <p:cNvPr id="2052" name="Rectangle 4"/>
          <p:cNvSpPr>
            <a:spLocks noGrp="1" noChangeArrowheads="1"/>
          </p:cNvSpPr>
          <p:nvPr>
            <p:ph type="dt" sz="half" idx="2"/>
          </p:nvPr>
        </p:nvSpPr>
        <p:spPr>
          <a:xfrm>
            <a:off x="291738" y="6196729"/>
            <a:ext cx="1904881" cy="457583"/>
          </a:xfrm>
        </p:spPr>
        <p:txBody>
          <a:bodyPr/>
          <a:lstStyle>
            <a:lvl1pPr>
              <a:defRPr/>
            </a:lvl1pPr>
          </a:lstStyle>
          <a:p>
            <a:endParaRPr lang="en-US"/>
          </a:p>
        </p:txBody>
      </p:sp>
      <p:sp>
        <p:nvSpPr>
          <p:cNvPr id="2054" name="Rectangle 6"/>
          <p:cNvSpPr>
            <a:spLocks noGrp="1" noChangeArrowheads="1"/>
          </p:cNvSpPr>
          <p:nvPr>
            <p:ph type="sldNum" sz="quarter" idx="4"/>
          </p:nvPr>
        </p:nvSpPr>
        <p:spPr>
          <a:xfrm>
            <a:off x="7246271" y="6196729"/>
            <a:ext cx="1677496" cy="457583"/>
          </a:xfrm>
        </p:spPr>
        <p:txBody>
          <a:bodyPr/>
          <a:lstStyle>
            <a:lvl1pPr>
              <a:defRPr sz="1400"/>
            </a:lvl1pPr>
          </a:lstStyle>
          <a:p>
            <a:fld id="{A84A6C2E-F1A9-4605-B120-AD54A0CEE2BD}"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DOW CONFIDENTIAL - Do not share without permission</a:t>
            </a:r>
            <a:endParaRPr lang="en-US" i="0"/>
          </a:p>
        </p:txBody>
      </p:sp>
      <p:sp>
        <p:nvSpPr>
          <p:cNvPr id="6" name="Slide Number Placeholder 5"/>
          <p:cNvSpPr>
            <a:spLocks noGrp="1"/>
          </p:cNvSpPr>
          <p:nvPr>
            <p:ph type="sldNum" sz="quarter" idx="12"/>
          </p:nvPr>
        </p:nvSpPr>
        <p:spPr/>
        <p:txBody>
          <a:bodyPr/>
          <a:lstStyle>
            <a:lvl1pPr>
              <a:defRPr/>
            </a:lvl1pPr>
          </a:lstStyle>
          <a:p>
            <a:fld id="{75562E4B-CC83-4069-9DAE-DFC2300062B8}"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7189" y="137705"/>
            <a:ext cx="2196619" cy="5921318"/>
          </a:xfr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177331" y="137705"/>
            <a:ext cx="6452569" cy="592131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DOW CONFIDENTIAL - Do not share without permission</a:t>
            </a:r>
            <a:endParaRPr lang="en-US" i="0"/>
          </a:p>
        </p:txBody>
      </p:sp>
      <p:sp>
        <p:nvSpPr>
          <p:cNvPr id="6" name="Slide Number Placeholder 5"/>
          <p:cNvSpPr>
            <a:spLocks noGrp="1"/>
          </p:cNvSpPr>
          <p:nvPr>
            <p:ph type="sldNum" sz="quarter" idx="12"/>
          </p:nvPr>
        </p:nvSpPr>
        <p:spPr/>
        <p:txBody>
          <a:bodyPr/>
          <a:lstStyle>
            <a:lvl1pPr>
              <a:defRPr/>
            </a:lvl1pPr>
          </a:lstStyle>
          <a:p>
            <a:fld id="{5DC2C749-465D-4C2C-B1FE-7FD5CD0A26A4}"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spd="med">
    <p:fade thruBlk="1"/>
  </p:transition>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CA" smtClean="0"/>
              <a:t>Click to edit Master title style</a:t>
            </a:r>
            <a:endParaRPr lang="en-CA"/>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DOW CONFIDENTIAL - Do not share without permission</a:t>
            </a:r>
            <a:endParaRPr lang="en-US" i="0"/>
          </a:p>
        </p:txBody>
      </p:sp>
      <p:sp>
        <p:nvSpPr>
          <p:cNvPr id="6" name="Slide Number Placeholder 5"/>
          <p:cNvSpPr>
            <a:spLocks noGrp="1"/>
          </p:cNvSpPr>
          <p:nvPr>
            <p:ph type="sldNum" sz="quarter" idx="12"/>
          </p:nvPr>
        </p:nvSpPr>
        <p:spPr/>
        <p:txBody>
          <a:bodyPr/>
          <a:lstStyle>
            <a:lvl1pPr>
              <a:defRPr/>
            </a:lvl1pPr>
          </a:lstStyle>
          <a:p>
            <a:fld id="{9E93D08E-5C83-4428-8B7B-FC6A77F0B44C}"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177331"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half" idx="2"/>
          </p:nvPr>
        </p:nvSpPr>
        <p:spPr>
          <a:xfrm>
            <a:off x="4639214"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DOW CONFIDENTIAL - Do not share without permission</a:t>
            </a:r>
            <a:endParaRPr lang="en-US" i="0"/>
          </a:p>
        </p:txBody>
      </p:sp>
      <p:sp>
        <p:nvSpPr>
          <p:cNvPr id="7" name="Slide Number Placeholder 6"/>
          <p:cNvSpPr>
            <a:spLocks noGrp="1"/>
          </p:cNvSpPr>
          <p:nvPr>
            <p:ph type="sldNum" sz="quarter" idx="12"/>
          </p:nvPr>
        </p:nvSpPr>
        <p:spPr/>
        <p:txBody>
          <a:bodyPr/>
          <a:lstStyle>
            <a:lvl1pPr>
              <a:defRPr/>
            </a:lvl1pPr>
          </a:lstStyle>
          <a:p>
            <a:fld id="{C48D0D53-130A-4B98-8E40-5BB17CF025DB}"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CA"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CA"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DOW CONFIDENTIAL - Do not share without permission</a:t>
            </a:r>
            <a:endParaRPr lang="en-US" i="0"/>
          </a:p>
        </p:txBody>
      </p:sp>
      <p:sp>
        <p:nvSpPr>
          <p:cNvPr id="9" name="Slide Number Placeholder 8"/>
          <p:cNvSpPr>
            <a:spLocks noGrp="1"/>
          </p:cNvSpPr>
          <p:nvPr>
            <p:ph type="sldNum" sz="quarter" idx="12"/>
          </p:nvPr>
        </p:nvSpPr>
        <p:spPr/>
        <p:txBody>
          <a:bodyPr/>
          <a:lstStyle>
            <a:lvl1pPr>
              <a:defRPr/>
            </a:lvl1pPr>
          </a:lstStyle>
          <a:p>
            <a:fld id="{4468A259-334A-4A79-BD9C-9749C8E51924}"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spd="med">
    <p:fade thruBlk="1"/>
  </p:transition>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853829-9429-489E-804E-F2CC5D84FF48}"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CA" smtClean="0"/>
              <a:t>Click to edit Master title style</a:t>
            </a:r>
            <a:endParaRPr lang="en-CA"/>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DOW CONFIDENTIAL - Do not share without permission</a:t>
            </a:r>
            <a:endParaRPr lang="en-US" i="0"/>
          </a:p>
        </p:txBody>
      </p:sp>
      <p:sp>
        <p:nvSpPr>
          <p:cNvPr id="7" name="Slide Number Placeholder 6"/>
          <p:cNvSpPr>
            <a:spLocks noGrp="1"/>
          </p:cNvSpPr>
          <p:nvPr>
            <p:ph type="sldNum" sz="quarter" idx="12"/>
          </p:nvPr>
        </p:nvSpPr>
        <p:spPr/>
        <p:txBody>
          <a:bodyPr/>
          <a:lstStyle>
            <a:lvl1pPr>
              <a:defRPr/>
            </a:lvl1pPr>
          </a:lstStyle>
          <a:p>
            <a:fld id="{2E01A3CD-15AC-454B-867A-8033A216C445}"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CA" smtClean="0"/>
              <a:t>Click to edit Master title style</a:t>
            </a:r>
            <a:endParaRPr lang="en-CA"/>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CA" smtClean="0"/>
              <a:t>Click icon to add picture</a:t>
            </a:r>
            <a:endParaRPr lang="en-CA"/>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DOW CONFIDENTIAL - Do not share without permission</a:t>
            </a:r>
            <a:endParaRPr lang="en-US" i="0"/>
          </a:p>
        </p:txBody>
      </p:sp>
      <p:sp>
        <p:nvSpPr>
          <p:cNvPr id="7" name="Slide Number Placeholder 6"/>
          <p:cNvSpPr>
            <a:spLocks noGrp="1"/>
          </p:cNvSpPr>
          <p:nvPr>
            <p:ph type="sldNum" sz="quarter" idx="12"/>
          </p:nvPr>
        </p:nvSpPr>
        <p:spPr/>
        <p:txBody>
          <a:bodyPr/>
          <a:lstStyle>
            <a:lvl1pPr>
              <a:defRPr/>
            </a:lvl1pPr>
          </a:lstStyle>
          <a:p>
            <a:fld id="{A173BADC-21F2-400E-8000-CE16C94F5C57}" type="slidenum">
              <a:rPr lang="en-US" smtClean="0"/>
              <a:pPr/>
              <a:t>‹#›</a:t>
            </a:fld>
            <a:endParaRPr lang="en-US">
              <a:latin typeface="Times New Roman" pitchFamily="18" charset="0"/>
            </a:endParaRPr>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933" y="137706"/>
            <a:ext cx="7344946" cy="846312"/>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177331" y="1652461"/>
            <a:ext cx="8786477" cy="44065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154450" y="6248368"/>
            <a:ext cx="1904881"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1300"/>
            </a:lvl1pPr>
          </a:lstStyle>
          <a:p>
            <a:endParaRPr lang="en-US"/>
          </a:p>
        </p:txBody>
      </p:sp>
      <p:sp>
        <p:nvSpPr>
          <p:cNvPr id="1029" name="Rectangle 5"/>
          <p:cNvSpPr>
            <a:spLocks noGrp="1" noChangeArrowheads="1"/>
          </p:cNvSpPr>
          <p:nvPr>
            <p:ph type="ftr" sz="quarter" idx="3"/>
          </p:nvPr>
        </p:nvSpPr>
        <p:spPr bwMode="auto">
          <a:xfrm>
            <a:off x="3157640" y="6248368"/>
            <a:ext cx="2894504"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1300"/>
            </a:lvl1pPr>
          </a:lstStyle>
          <a:p>
            <a:r>
              <a:rPr lang="en-US" smtClean="0"/>
              <a:t>DOW RESTRICTED</a:t>
            </a:r>
            <a:endParaRPr lang="en-US" dirty="0"/>
          </a:p>
        </p:txBody>
      </p:sp>
      <p:sp>
        <p:nvSpPr>
          <p:cNvPr id="1030" name="Rectangle 6"/>
          <p:cNvSpPr>
            <a:spLocks noGrp="1" noChangeArrowheads="1"/>
          </p:cNvSpPr>
          <p:nvPr>
            <p:ph type="sldNum" sz="quarter" idx="4"/>
          </p:nvPr>
        </p:nvSpPr>
        <p:spPr bwMode="auto">
          <a:xfrm>
            <a:off x="7070368" y="6221114"/>
            <a:ext cx="1904881" cy="45758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1300"/>
            </a:lvl1pPr>
          </a:lstStyle>
          <a:p>
            <a:fld id="{08BBFB58-13C8-47FC-9C19-E11AF7D9ED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med">
    <p:fade thruBlk="1"/>
  </p:transition>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1">
          <a:solidFill>
            <a:schemeClr val="tx2"/>
          </a:solidFill>
          <a:latin typeface="+mj-lt"/>
          <a:ea typeface="+mj-ea"/>
          <a:cs typeface="+mj-cs"/>
        </a:defRPr>
      </a:lvl1pPr>
      <a:lvl2pPr algn="l" defTabSz="915001" rtl="0" eaLnBrk="1" fontAlgn="base" hangingPunct="1">
        <a:spcBef>
          <a:spcPct val="0"/>
        </a:spcBef>
        <a:spcAft>
          <a:spcPct val="0"/>
        </a:spcAft>
        <a:defRPr sz="3600" b="1">
          <a:solidFill>
            <a:schemeClr val="tx2"/>
          </a:solidFill>
          <a:latin typeface="Arial" charset="0"/>
        </a:defRPr>
      </a:lvl2pPr>
      <a:lvl3pPr algn="l" defTabSz="915001" rtl="0" eaLnBrk="1" fontAlgn="base" hangingPunct="1">
        <a:spcBef>
          <a:spcPct val="0"/>
        </a:spcBef>
        <a:spcAft>
          <a:spcPct val="0"/>
        </a:spcAft>
        <a:defRPr sz="3600" b="1">
          <a:solidFill>
            <a:schemeClr val="tx2"/>
          </a:solidFill>
          <a:latin typeface="Arial" charset="0"/>
        </a:defRPr>
      </a:lvl3pPr>
      <a:lvl4pPr algn="l" defTabSz="915001" rtl="0" eaLnBrk="1" fontAlgn="base" hangingPunct="1">
        <a:spcBef>
          <a:spcPct val="0"/>
        </a:spcBef>
        <a:spcAft>
          <a:spcPct val="0"/>
        </a:spcAft>
        <a:defRPr sz="3600" b="1">
          <a:solidFill>
            <a:schemeClr val="tx2"/>
          </a:solidFill>
          <a:latin typeface="Arial" charset="0"/>
        </a:defRPr>
      </a:lvl4pPr>
      <a:lvl5pPr algn="l" defTabSz="915001" rtl="0" eaLnBrk="1" fontAlgn="base" hangingPunct="1">
        <a:spcBef>
          <a:spcPct val="0"/>
        </a:spcBef>
        <a:spcAft>
          <a:spcPct val="0"/>
        </a:spcAft>
        <a:defRPr sz="3600" b="1">
          <a:solidFill>
            <a:schemeClr val="tx2"/>
          </a:solidFill>
          <a:latin typeface="Arial" charset="0"/>
        </a:defRPr>
      </a:lvl5pPr>
      <a:lvl6pPr marL="412394" algn="l" defTabSz="915001" rtl="0" eaLnBrk="1" fontAlgn="base" hangingPunct="1">
        <a:spcBef>
          <a:spcPct val="0"/>
        </a:spcBef>
        <a:spcAft>
          <a:spcPct val="0"/>
        </a:spcAft>
        <a:defRPr sz="3600" b="1">
          <a:solidFill>
            <a:schemeClr val="tx2"/>
          </a:solidFill>
          <a:latin typeface="Arial" charset="0"/>
        </a:defRPr>
      </a:lvl6pPr>
      <a:lvl7pPr marL="824789" algn="l" defTabSz="915001" rtl="0" eaLnBrk="1" fontAlgn="base" hangingPunct="1">
        <a:spcBef>
          <a:spcPct val="0"/>
        </a:spcBef>
        <a:spcAft>
          <a:spcPct val="0"/>
        </a:spcAft>
        <a:defRPr sz="3600" b="1">
          <a:solidFill>
            <a:schemeClr val="tx2"/>
          </a:solidFill>
          <a:latin typeface="Arial" charset="0"/>
        </a:defRPr>
      </a:lvl7pPr>
      <a:lvl8pPr marL="1237183" algn="l" defTabSz="915001" rtl="0" eaLnBrk="1" fontAlgn="base" hangingPunct="1">
        <a:spcBef>
          <a:spcPct val="0"/>
        </a:spcBef>
        <a:spcAft>
          <a:spcPct val="0"/>
        </a:spcAft>
        <a:defRPr sz="3600" b="1">
          <a:solidFill>
            <a:schemeClr val="tx2"/>
          </a:solidFill>
          <a:latin typeface="Arial" charset="0"/>
        </a:defRPr>
      </a:lvl8pPr>
      <a:lvl9pPr marL="1649578" algn="l" defTabSz="915001" rtl="0" eaLnBrk="1" fontAlgn="base" hangingPunct="1">
        <a:spcBef>
          <a:spcPct val="0"/>
        </a:spcBef>
        <a:spcAft>
          <a:spcPct val="0"/>
        </a:spcAft>
        <a:defRPr sz="3600" b="1">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9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500">
          <a:solidFill>
            <a:schemeClr val="tx1"/>
          </a:solidFill>
          <a:latin typeface="+mn-lt"/>
        </a:defRPr>
      </a:lvl2pPr>
      <a:lvl3pPr marL="1142676" indent="-227677" algn="l" defTabSz="915001" rtl="0" eaLnBrk="1" fontAlgn="base" hangingPunct="1">
        <a:spcBef>
          <a:spcPct val="20000"/>
        </a:spcBef>
        <a:spcAft>
          <a:spcPct val="0"/>
        </a:spcAft>
        <a:buChar char="•"/>
        <a:defRPr sz="2200">
          <a:solidFill>
            <a:schemeClr val="tx1"/>
          </a:solidFill>
          <a:latin typeface="+mn-lt"/>
        </a:defRPr>
      </a:lvl3pPr>
      <a:lvl4pPr marL="1599461" indent="-227677" algn="l" defTabSz="915001" rtl="0" eaLnBrk="1" fontAlgn="base" hangingPunct="1">
        <a:spcBef>
          <a:spcPct val="20000"/>
        </a:spcBef>
        <a:spcAft>
          <a:spcPct val="0"/>
        </a:spcAft>
        <a:buChar char="–"/>
        <a:defRPr sz="1800">
          <a:solidFill>
            <a:schemeClr val="tx1"/>
          </a:solidFill>
          <a:latin typeface="+mn-lt"/>
        </a:defRPr>
      </a:lvl4pPr>
      <a:lvl5pPr marL="2057677" indent="-229108" algn="l" defTabSz="915001" rtl="0" eaLnBrk="1" fontAlgn="base" hangingPunct="1">
        <a:spcBef>
          <a:spcPct val="20000"/>
        </a:spcBef>
        <a:spcAft>
          <a:spcPct val="0"/>
        </a:spcAft>
        <a:buChar char="»"/>
        <a:defRPr sz="1800">
          <a:solidFill>
            <a:schemeClr val="tx1"/>
          </a:solidFill>
          <a:latin typeface="+mn-lt"/>
        </a:defRPr>
      </a:lvl5pPr>
      <a:lvl6pPr marL="2470071" indent="-229108" algn="l" defTabSz="915001" rtl="0" eaLnBrk="1" fontAlgn="base" hangingPunct="1">
        <a:spcBef>
          <a:spcPct val="20000"/>
        </a:spcBef>
        <a:spcAft>
          <a:spcPct val="0"/>
        </a:spcAft>
        <a:buChar char="»"/>
        <a:defRPr sz="1800">
          <a:solidFill>
            <a:schemeClr val="tx1"/>
          </a:solidFill>
          <a:latin typeface="+mn-lt"/>
        </a:defRPr>
      </a:lvl6pPr>
      <a:lvl7pPr marL="2882465" indent="-229108" algn="l" defTabSz="915001" rtl="0" eaLnBrk="1" fontAlgn="base" hangingPunct="1">
        <a:spcBef>
          <a:spcPct val="20000"/>
        </a:spcBef>
        <a:spcAft>
          <a:spcPct val="0"/>
        </a:spcAft>
        <a:buChar char="»"/>
        <a:defRPr sz="1800">
          <a:solidFill>
            <a:schemeClr val="tx1"/>
          </a:solidFill>
          <a:latin typeface="+mn-lt"/>
        </a:defRPr>
      </a:lvl7pPr>
      <a:lvl8pPr marL="3294860" indent="-229108" algn="l" defTabSz="915001" rtl="0" eaLnBrk="1" fontAlgn="base" hangingPunct="1">
        <a:spcBef>
          <a:spcPct val="20000"/>
        </a:spcBef>
        <a:spcAft>
          <a:spcPct val="0"/>
        </a:spcAft>
        <a:buChar char="»"/>
        <a:defRPr sz="1800">
          <a:solidFill>
            <a:schemeClr val="tx1"/>
          </a:solidFill>
          <a:latin typeface="+mn-lt"/>
        </a:defRPr>
      </a:lvl8pPr>
      <a:lvl9pPr marL="3707254" indent="-229108" algn="l" defTabSz="915001"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33400" y="1143000"/>
            <a:ext cx="8077200" cy="1851025"/>
          </a:xfrm>
        </p:spPr>
        <p:txBody>
          <a:bodyPr/>
          <a:lstStyle/>
          <a:p>
            <a:r>
              <a:rPr lang="en-US" b="0" dirty="0"/>
              <a:t>The Development and Management of Herbicide Resistant </a:t>
            </a:r>
            <a:r>
              <a:rPr lang="en-US" b="0" dirty="0" smtClean="0"/>
              <a:t>Weeds in IVM</a:t>
            </a:r>
            <a:endParaRPr lang="en-US" dirty="0"/>
          </a:p>
        </p:txBody>
      </p:sp>
      <p:sp>
        <p:nvSpPr>
          <p:cNvPr id="8195" name="Rectangle 3"/>
          <p:cNvSpPr>
            <a:spLocks noGrp="1" noChangeArrowheads="1"/>
          </p:cNvSpPr>
          <p:nvPr>
            <p:ph type="subTitle" idx="1"/>
          </p:nvPr>
        </p:nvSpPr>
        <p:spPr>
          <a:xfrm>
            <a:off x="1066800" y="4724400"/>
            <a:ext cx="76200" cy="228600"/>
          </a:xfrm>
        </p:spPr>
        <p:txBody>
          <a:bodyPr/>
          <a:lstStyle/>
          <a:p>
            <a:pPr algn="l"/>
            <a:r>
              <a:rPr lang="en-US" sz="2800"/>
              <a:t>	</a:t>
            </a:r>
            <a:endParaRPr lang="en-US"/>
          </a:p>
        </p:txBody>
      </p:sp>
      <p:sp>
        <p:nvSpPr>
          <p:cNvPr id="8196" name="Text Box 4"/>
          <p:cNvSpPr txBox="1">
            <a:spLocks noChangeArrowheads="1"/>
          </p:cNvSpPr>
          <p:nvPr/>
        </p:nvSpPr>
        <p:spPr bwMode="auto">
          <a:xfrm>
            <a:off x="5867400" y="5791200"/>
            <a:ext cx="2286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197" name="Text Box 5"/>
          <p:cNvSpPr txBox="1">
            <a:spLocks noChangeArrowheads="1"/>
          </p:cNvSpPr>
          <p:nvPr/>
        </p:nvSpPr>
        <p:spPr bwMode="auto">
          <a:xfrm>
            <a:off x="6477000" y="5486400"/>
            <a:ext cx="2286000" cy="457200"/>
          </a:xfrm>
          <a:prstGeom prst="rect">
            <a:avLst/>
          </a:prstGeom>
          <a:noFill/>
          <a:ln w="9525">
            <a:noFill/>
            <a:miter lim="800000"/>
            <a:headEnd/>
            <a:tailEnd/>
          </a:ln>
          <a:effectLst/>
        </p:spPr>
        <p:txBody>
          <a:bodyPr>
            <a:spAutoFit/>
          </a:bodyPr>
          <a:lstStyle/>
          <a:p>
            <a:endParaRPr lang="en-US"/>
          </a:p>
        </p:txBody>
      </p:sp>
      <p:sp>
        <p:nvSpPr>
          <p:cNvPr id="8201" name="Text Box 9"/>
          <p:cNvSpPr txBox="1">
            <a:spLocks noChangeArrowheads="1"/>
          </p:cNvSpPr>
          <p:nvPr/>
        </p:nvSpPr>
        <p:spPr bwMode="auto">
          <a:xfrm>
            <a:off x="2209800" y="3962400"/>
            <a:ext cx="3326552" cy="1938992"/>
          </a:xfrm>
          <a:prstGeom prst="rect">
            <a:avLst/>
          </a:prstGeom>
          <a:noFill/>
          <a:ln w="9525">
            <a:noFill/>
            <a:miter lim="800000"/>
            <a:headEnd/>
            <a:tailEnd/>
          </a:ln>
          <a:effectLst/>
        </p:spPr>
        <p:txBody>
          <a:bodyPr wrap="none">
            <a:spAutoFit/>
          </a:bodyPr>
          <a:lstStyle/>
          <a:p>
            <a:r>
              <a:rPr lang="en-US" dirty="0" smtClean="0"/>
              <a:t> </a:t>
            </a:r>
            <a:endParaRPr lang="en-US" dirty="0"/>
          </a:p>
          <a:p>
            <a:r>
              <a:rPr lang="en-US" dirty="0" smtClean="0"/>
              <a:t>Don Hare</a:t>
            </a:r>
          </a:p>
          <a:p>
            <a:r>
              <a:rPr lang="en-US" dirty="0" smtClean="0"/>
              <a:t>Senior Research Scientist</a:t>
            </a:r>
          </a:p>
          <a:p>
            <a:r>
              <a:rPr lang="en-US" dirty="0" smtClean="0"/>
              <a:t>30 October 2014</a:t>
            </a:r>
          </a:p>
          <a:p>
            <a:endParaRPr lang="en-US"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3451"/>
            <a:ext cx="8229600" cy="939748"/>
          </a:xfrm>
        </p:spPr>
        <p:txBody>
          <a:bodyPr/>
          <a:lstStyle/>
          <a:p>
            <a:pPr algn="ctr"/>
            <a:r>
              <a:rPr lang="en-CA" dirty="0" smtClean="0"/>
              <a:t> Herbicide - Mode of Action</a:t>
            </a:r>
            <a:endParaRPr lang="en-CA" dirty="0"/>
          </a:p>
        </p:txBody>
      </p:sp>
      <p:sp>
        <p:nvSpPr>
          <p:cNvPr id="4" name="Footer Placeholder 3"/>
          <p:cNvSpPr>
            <a:spLocks noGrp="1"/>
          </p:cNvSpPr>
          <p:nvPr>
            <p:ph type="ftr" sz="quarter" idx="4294967295"/>
          </p:nvPr>
        </p:nvSpPr>
        <p:spPr>
          <a:xfrm>
            <a:off x="3124200" y="6263640"/>
            <a:ext cx="2895600" cy="365125"/>
          </a:xfrm>
          <a:prstGeom prst="rect">
            <a:avLst/>
          </a:prstGeom>
        </p:spPr>
        <p:txBody>
          <a:bodyPr/>
          <a:lstStyle/>
          <a:p>
            <a:r>
              <a:rPr lang="en-US" smtClean="0"/>
              <a:t>ivmexperts.ca</a:t>
            </a:r>
            <a:endParaRPr lang="en-US" dirty="0"/>
          </a:p>
        </p:txBody>
      </p:sp>
      <p:pic>
        <p:nvPicPr>
          <p:cNvPr id="43010" name="Picture 2"/>
          <p:cNvPicPr>
            <a:picLocks noGrp="1" noChangeAspect="1" noChangeArrowheads="1"/>
          </p:cNvPicPr>
          <p:nvPr>
            <p:ph idx="1"/>
          </p:nvPr>
        </p:nvPicPr>
        <p:blipFill>
          <a:blip r:embed="rId2" cstate="print"/>
          <a:srcRect/>
          <a:stretch>
            <a:fillRect/>
          </a:stretch>
        </p:blipFill>
        <p:spPr bwMode="auto">
          <a:xfrm>
            <a:off x="457201" y="1873198"/>
            <a:ext cx="8535236" cy="421010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56674" name="Picture 2"/>
          <p:cNvPicPr>
            <a:picLocks noGrp="1" noChangeAspect="1" noChangeArrowheads="1"/>
          </p:cNvPicPr>
          <p:nvPr>
            <p:ph idx="1"/>
          </p:nvPr>
        </p:nvPicPr>
        <p:blipFill>
          <a:blip r:embed="rId2" cstate="print"/>
          <a:srcRect/>
          <a:stretch>
            <a:fillRect/>
          </a:stretch>
        </p:blipFill>
        <p:spPr bwMode="auto">
          <a:xfrm>
            <a:off x="0" y="0"/>
            <a:ext cx="9144000" cy="6842063"/>
          </a:xfrm>
          <a:prstGeom prst="rect">
            <a:avLst/>
          </a:prstGeom>
          <a:noFill/>
          <a:ln w="9525">
            <a:noFill/>
            <a:miter lim="800000"/>
            <a:headEnd/>
            <a:tailEnd/>
          </a:ln>
        </p:spPr>
      </p:pic>
      <p:sp>
        <p:nvSpPr>
          <p:cNvPr id="5" name="Rectangle 4"/>
          <p:cNvSpPr/>
          <p:nvPr/>
        </p:nvSpPr>
        <p:spPr bwMode="auto">
          <a:xfrm>
            <a:off x="8001000" y="609600"/>
            <a:ext cx="1143000" cy="457200"/>
          </a:xfrm>
          <a:prstGeom prst="rect">
            <a:avLst/>
          </a:prstGeom>
          <a:solidFill>
            <a:srgbClr val="FFE9A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8382000" y="3962400"/>
            <a:ext cx="762000" cy="2895600"/>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0" y="4648200"/>
            <a:ext cx="533400" cy="457200"/>
          </a:xfrm>
          <a:prstGeom prst="rect">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3124200" y="6172200"/>
            <a:ext cx="2057400" cy="685800"/>
          </a:xfrm>
          <a:prstGeom prst="triangle">
            <a:avLst>
              <a:gd name="adj" fmla="val 57738"/>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0" y="228600"/>
            <a:ext cx="2286000" cy="990600"/>
          </a:xfrm>
          <a:prstGeom prst="rect">
            <a:avLst/>
          </a:prstGeom>
          <a:solidFill>
            <a:srgbClr val="FFE9A3"/>
          </a:solidFill>
          <a:ln w="9525" cap="flat" cmpd="sng" algn="ctr">
            <a:solidFill>
              <a:srgbClr val="FFE9A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0" y="152400"/>
            <a:ext cx="2362200" cy="1107996"/>
          </a:xfrm>
          <a:prstGeom prst="rect">
            <a:avLst/>
          </a:prstGeom>
          <a:noFill/>
        </p:spPr>
        <p:txBody>
          <a:bodyPr wrap="square" rtlCol="0">
            <a:spAutoFit/>
          </a:bodyPr>
          <a:lstStyle/>
          <a:p>
            <a:r>
              <a:rPr lang="en-CA" sz="1800" b="1" dirty="0" smtClean="0"/>
              <a:t>2- Inhibition of ALS</a:t>
            </a:r>
          </a:p>
          <a:p>
            <a:r>
              <a:rPr lang="en-CA" sz="1600" b="1" dirty="0" smtClean="0"/>
              <a:t>(Branched Chain Amino </a:t>
            </a:r>
          </a:p>
          <a:p>
            <a:r>
              <a:rPr lang="en-CA" sz="1600" b="1" dirty="0" smtClean="0"/>
              <a:t>Acid Synthesis)</a:t>
            </a:r>
          </a:p>
          <a:p>
            <a:r>
              <a:rPr lang="en-CA" sz="1600" b="1" dirty="0" smtClean="0"/>
              <a:t>Cell Metabolism</a:t>
            </a:r>
            <a:endParaRPr lang="en-CA" sz="1600" b="1"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r>
              <a:rPr lang="en-CA" sz="2800" dirty="0" smtClean="0"/>
              <a:t>Group 2 – Inhibition of ALS</a:t>
            </a:r>
            <a:br>
              <a:rPr lang="en-CA" sz="2800" dirty="0" smtClean="0"/>
            </a:br>
            <a:r>
              <a:rPr lang="en-CA" sz="2800" dirty="0" smtClean="0"/>
              <a:t>(Branched Chain Amino Acid Synthesis) </a:t>
            </a:r>
            <a:endParaRPr lang="en-CA" sz="2800" dirty="0"/>
          </a:p>
        </p:txBody>
      </p:sp>
      <p:sp>
        <p:nvSpPr>
          <p:cNvPr id="3" name="Content Placeholder 2"/>
          <p:cNvSpPr>
            <a:spLocks noGrp="1"/>
          </p:cNvSpPr>
          <p:nvPr>
            <p:ph idx="1"/>
          </p:nvPr>
        </p:nvSpPr>
        <p:spPr>
          <a:xfrm>
            <a:off x="228600" y="1371600"/>
            <a:ext cx="8915400" cy="4711701"/>
          </a:xfrm>
        </p:spPr>
        <p:txBody>
          <a:bodyPr/>
          <a:lstStyle/>
          <a:p>
            <a:pPr>
              <a:buNone/>
            </a:pPr>
            <a:r>
              <a:rPr lang="en-CA" dirty="0" smtClean="0"/>
              <a:t>				</a:t>
            </a:r>
            <a:r>
              <a:rPr lang="en-CA" b="1" dirty="0" smtClean="0"/>
              <a:t>ALS Subgroups (5)</a:t>
            </a:r>
          </a:p>
          <a:p>
            <a:pPr>
              <a:buNone/>
            </a:pPr>
            <a:endParaRPr lang="en-CA" dirty="0" smtClean="0"/>
          </a:p>
          <a:p>
            <a:pPr>
              <a:buNone/>
            </a:pPr>
            <a:endParaRPr lang="en-CA" sz="2400" b="1" dirty="0" smtClean="0"/>
          </a:p>
          <a:p>
            <a:pPr>
              <a:buNone/>
            </a:pPr>
            <a:r>
              <a:rPr lang="en-CA" sz="2000" b="1" dirty="0" smtClean="0"/>
              <a:t>Sulfonylurea  </a:t>
            </a:r>
            <a:r>
              <a:rPr lang="en-CA" sz="2000" b="1" dirty="0" err="1" smtClean="0"/>
              <a:t>Imidazolinones</a:t>
            </a:r>
            <a:r>
              <a:rPr lang="en-CA" sz="2000" b="1" dirty="0" smtClean="0"/>
              <a:t>  </a:t>
            </a:r>
            <a:r>
              <a:rPr lang="en-CA" sz="2000" b="1" dirty="0" err="1" smtClean="0"/>
              <a:t>Triazolopyrimidines</a:t>
            </a:r>
            <a:r>
              <a:rPr lang="en-CA" sz="2000" b="1" dirty="0" smtClean="0"/>
              <a:t>  </a:t>
            </a:r>
            <a:r>
              <a:rPr lang="en-CA" sz="2000" b="1" dirty="0" err="1" smtClean="0"/>
              <a:t>Sulfonylamino</a:t>
            </a:r>
            <a:r>
              <a:rPr lang="en-CA" sz="2000" b="1" dirty="0" smtClean="0"/>
              <a:t> -	      						   carbonyl-</a:t>
            </a:r>
            <a:r>
              <a:rPr lang="en-CA" sz="2000" b="1" dirty="0" err="1" smtClean="0"/>
              <a:t>triazolinones</a:t>
            </a:r>
            <a:r>
              <a:rPr lang="en-CA" sz="2000" b="1" dirty="0" smtClean="0"/>
              <a:t>	</a:t>
            </a:r>
          </a:p>
          <a:p>
            <a:pPr>
              <a:buNone/>
            </a:pPr>
            <a:endParaRPr lang="en-CA" dirty="0" smtClean="0"/>
          </a:p>
        </p:txBody>
      </p:sp>
      <p:sp>
        <p:nvSpPr>
          <p:cNvPr id="4" name="Footer Placeholder 3"/>
          <p:cNvSpPr>
            <a:spLocks noGrp="1"/>
          </p:cNvSpPr>
          <p:nvPr>
            <p:ph type="ftr" sz="quarter" idx="4294967295"/>
          </p:nvPr>
        </p:nvSpPr>
        <p:spPr>
          <a:xfrm>
            <a:off x="3124200" y="6248400"/>
            <a:ext cx="2895600" cy="365125"/>
          </a:xfrm>
          <a:prstGeom prst="rect">
            <a:avLst/>
          </a:prstGeom>
        </p:spPr>
        <p:txBody>
          <a:bodyPr/>
          <a:lstStyle/>
          <a:p>
            <a:r>
              <a:rPr lang="en-US" smtClean="0"/>
              <a:t>ivmexperts.ca</a:t>
            </a:r>
            <a:endParaRPr lang="en-US" dirty="0"/>
          </a:p>
        </p:txBody>
      </p:sp>
      <p:cxnSp>
        <p:nvCxnSpPr>
          <p:cNvPr id="6" name="Straight Arrow Connector 5"/>
          <p:cNvCxnSpPr>
            <a:stCxn id="10" idx="2"/>
          </p:cNvCxnSpPr>
          <p:nvPr/>
        </p:nvCxnSpPr>
        <p:spPr>
          <a:xfrm flipH="1">
            <a:off x="1600200" y="1950719"/>
            <a:ext cx="2918460" cy="81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Down Arrow 9"/>
          <p:cNvSpPr/>
          <p:nvPr/>
        </p:nvSpPr>
        <p:spPr>
          <a:xfrm>
            <a:off x="4495800" y="1905000"/>
            <a:ext cx="45719" cy="457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2" name="Straight Arrow Connector 11"/>
          <p:cNvCxnSpPr/>
          <p:nvPr/>
        </p:nvCxnSpPr>
        <p:spPr>
          <a:xfrm flipH="1">
            <a:off x="3810000" y="1981200"/>
            <a:ext cx="685800" cy="6591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5800" y="1981200"/>
            <a:ext cx="887731" cy="781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495800" y="1981200"/>
            <a:ext cx="3063240" cy="735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219200" y="320040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971800" y="320040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105400" y="335280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467600" y="358140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28600" y="3810000"/>
            <a:ext cx="2095500" cy="1754326"/>
          </a:xfrm>
          <a:prstGeom prst="rect">
            <a:avLst/>
          </a:prstGeom>
          <a:noFill/>
        </p:spPr>
        <p:txBody>
          <a:bodyPr wrap="square" rtlCol="0">
            <a:spAutoFit/>
          </a:bodyPr>
          <a:lstStyle/>
          <a:p>
            <a:r>
              <a:rPr lang="en-CA" sz="1800" dirty="0" smtClean="0"/>
              <a:t>        (34)</a:t>
            </a:r>
          </a:p>
          <a:p>
            <a:r>
              <a:rPr lang="en-CA" sz="1800" dirty="0" err="1" smtClean="0"/>
              <a:t>Chlorsulfuron</a:t>
            </a:r>
            <a:endParaRPr lang="en-CA" sz="1800" dirty="0" smtClean="0"/>
          </a:p>
          <a:p>
            <a:r>
              <a:rPr lang="en-CA" sz="1800" dirty="0" smtClean="0"/>
              <a:t>Metsulfuron-M</a:t>
            </a:r>
          </a:p>
          <a:p>
            <a:r>
              <a:rPr lang="en-CA" sz="1800" dirty="0" err="1" smtClean="0"/>
              <a:t>Tribenuron</a:t>
            </a:r>
            <a:r>
              <a:rPr lang="en-CA" sz="1800" dirty="0" smtClean="0"/>
              <a:t>-M</a:t>
            </a:r>
          </a:p>
          <a:p>
            <a:r>
              <a:rPr lang="en-CA" sz="1800" dirty="0" err="1" smtClean="0"/>
              <a:t>Thifensulfuron</a:t>
            </a:r>
            <a:endParaRPr lang="en-CA" sz="1800" dirty="0" smtClean="0"/>
          </a:p>
          <a:p>
            <a:r>
              <a:rPr lang="en-CA" sz="1800" dirty="0" err="1" smtClean="0"/>
              <a:t>Ethametsulfuron</a:t>
            </a:r>
            <a:r>
              <a:rPr lang="en-CA" sz="1800" dirty="0" smtClean="0"/>
              <a:t>-M</a:t>
            </a:r>
            <a:endParaRPr lang="en-CA" sz="1800" dirty="0"/>
          </a:p>
        </p:txBody>
      </p:sp>
      <p:sp>
        <p:nvSpPr>
          <p:cNvPr id="31" name="Rectangle 30"/>
          <p:cNvSpPr/>
          <p:nvPr/>
        </p:nvSpPr>
        <p:spPr>
          <a:xfrm>
            <a:off x="228600" y="3733800"/>
            <a:ext cx="1981200" cy="1981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Rectangle 31"/>
          <p:cNvSpPr/>
          <p:nvPr/>
        </p:nvSpPr>
        <p:spPr>
          <a:xfrm>
            <a:off x="2286000" y="3733800"/>
            <a:ext cx="1447800" cy="1981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TextBox 32"/>
          <p:cNvSpPr txBox="1"/>
          <p:nvPr/>
        </p:nvSpPr>
        <p:spPr>
          <a:xfrm>
            <a:off x="2362200" y="3810000"/>
            <a:ext cx="2381834" cy="1477328"/>
          </a:xfrm>
          <a:prstGeom prst="rect">
            <a:avLst/>
          </a:prstGeom>
          <a:noFill/>
        </p:spPr>
        <p:txBody>
          <a:bodyPr wrap="square" rtlCol="0">
            <a:spAutoFit/>
          </a:bodyPr>
          <a:lstStyle/>
          <a:p>
            <a:r>
              <a:rPr lang="en-CA" sz="1800" dirty="0" smtClean="0"/>
              <a:t>    (6)</a:t>
            </a:r>
          </a:p>
          <a:p>
            <a:r>
              <a:rPr lang="en-CA" sz="1800" dirty="0" err="1" smtClean="0"/>
              <a:t>Imazapyr</a:t>
            </a:r>
            <a:endParaRPr lang="en-CA" sz="1800" dirty="0" smtClean="0"/>
          </a:p>
          <a:p>
            <a:r>
              <a:rPr lang="en-CA" sz="1800" dirty="0" err="1" smtClean="0"/>
              <a:t>Imazamox</a:t>
            </a:r>
            <a:endParaRPr lang="en-CA" sz="1800" dirty="0" smtClean="0"/>
          </a:p>
          <a:p>
            <a:r>
              <a:rPr lang="en-CA" sz="1800" dirty="0" err="1" smtClean="0"/>
              <a:t>Imazethapyr</a:t>
            </a:r>
            <a:endParaRPr lang="en-CA" sz="1800" dirty="0" smtClean="0"/>
          </a:p>
          <a:p>
            <a:r>
              <a:rPr lang="en-CA" sz="1800" dirty="0" err="1" smtClean="0"/>
              <a:t>Imazapic</a:t>
            </a:r>
            <a:endParaRPr lang="en-CA" sz="1800" dirty="0"/>
          </a:p>
        </p:txBody>
      </p:sp>
      <p:sp>
        <p:nvSpPr>
          <p:cNvPr id="34" name="TextBox 33"/>
          <p:cNvSpPr txBox="1"/>
          <p:nvPr/>
        </p:nvSpPr>
        <p:spPr>
          <a:xfrm>
            <a:off x="4343401" y="3810000"/>
            <a:ext cx="1924050" cy="2384524"/>
          </a:xfrm>
          <a:prstGeom prst="rect">
            <a:avLst/>
          </a:prstGeom>
          <a:noFill/>
        </p:spPr>
        <p:txBody>
          <a:bodyPr wrap="square" rtlCol="0">
            <a:spAutoFit/>
          </a:bodyPr>
          <a:lstStyle/>
          <a:p>
            <a:r>
              <a:rPr lang="en-CA" sz="1800" dirty="0" smtClean="0"/>
              <a:t>       (7)</a:t>
            </a:r>
          </a:p>
          <a:p>
            <a:r>
              <a:rPr lang="en-CA" sz="1800" dirty="0" smtClean="0"/>
              <a:t>Florasulam</a:t>
            </a:r>
          </a:p>
          <a:p>
            <a:r>
              <a:rPr lang="en-CA" sz="1800" dirty="0" smtClean="0"/>
              <a:t>Pyroxsulam</a:t>
            </a:r>
          </a:p>
          <a:p>
            <a:r>
              <a:rPr lang="en-CA" sz="1800" dirty="0" err="1" smtClean="0"/>
              <a:t>Flumetsulam</a:t>
            </a:r>
            <a:endParaRPr lang="en-CA" sz="1800" dirty="0" smtClean="0"/>
          </a:p>
          <a:p>
            <a:r>
              <a:rPr lang="en-CA" sz="1800" dirty="0" err="1" smtClean="0"/>
              <a:t>Diclosulam</a:t>
            </a:r>
            <a:endParaRPr lang="en-CA" sz="1800" b="1" dirty="0" smtClean="0"/>
          </a:p>
          <a:p>
            <a:r>
              <a:rPr lang="en-CA" sz="1800" dirty="0" err="1" smtClean="0"/>
              <a:t>Penoxsulam</a:t>
            </a:r>
            <a:endParaRPr lang="en-CA" sz="1800" dirty="0" smtClean="0"/>
          </a:p>
          <a:p>
            <a:r>
              <a:rPr lang="en-CA" sz="1800" dirty="0" err="1" smtClean="0"/>
              <a:t>Cloransulam</a:t>
            </a:r>
            <a:r>
              <a:rPr lang="en-CA" sz="1800" dirty="0" smtClean="0"/>
              <a:t>-M</a:t>
            </a:r>
          </a:p>
          <a:p>
            <a:r>
              <a:rPr lang="en-CA" sz="1800" dirty="0" err="1" smtClean="0"/>
              <a:t>Metosulam</a:t>
            </a:r>
            <a:endParaRPr lang="en-CA" sz="1800" dirty="0"/>
          </a:p>
        </p:txBody>
      </p:sp>
      <p:sp>
        <p:nvSpPr>
          <p:cNvPr id="35" name="Rectangle 34"/>
          <p:cNvSpPr/>
          <p:nvPr/>
        </p:nvSpPr>
        <p:spPr>
          <a:xfrm>
            <a:off x="4191000" y="3733800"/>
            <a:ext cx="1905000" cy="2514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TextBox 35"/>
          <p:cNvSpPr txBox="1"/>
          <p:nvPr/>
        </p:nvSpPr>
        <p:spPr>
          <a:xfrm>
            <a:off x="6248400" y="4114800"/>
            <a:ext cx="2895600" cy="1200329"/>
          </a:xfrm>
          <a:prstGeom prst="rect">
            <a:avLst/>
          </a:prstGeom>
          <a:noFill/>
        </p:spPr>
        <p:txBody>
          <a:bodyPr wrap="square" rtlCol="0">
            <a:spAutoFit/>
          </a:bodyPr>
          <a:lstStyle/>
          <a:p>
            <a:r>
              <a:rPr lang="en-CA" sz="1800" dirty="0" smtClean="0"/>
              <a:t>            (3)</a:t>
            </a:r>
          </a:p>
          <a:p>
            <a:r>
              <a:rPr lang="en-CA" sz="1800" dirty="0" err="1" smtClean="0"/>
              <a:t>Flucarbazone</a:t>
            </a:r>
            <a:r>
              <a:rPr lang="en-CA" sz="1800" dirty="0" smtClean="0"/>
              <a:t> –sodium</a:t>
            </a:r>
          </a:p>
          <a:p>
            <a:r>
              <a:rPr lang="en-CA" sz="1800" dirty="0" err="1" smtClean="0"/>
              <a:t>Thiencarbazone</a:t>
            </a:r>
            <a:r>
              <a:rPr lang="en-CA" sz="1800" dirty="0" smtClean="0"/>
              <a:t>-M </a:t>
            </a:r>
            <a:r>
              <a:rPr lang="en-CA" sz="1800" dirty="0" err="1" smtClean="0"/>
              <a:t>Proproxycarbazone</a:t>
            </a:r>
            <a:r>
              <a:rPr lang="en-CA" sz="1800" dirty="0" smtClean="0"/>
              <a:t> -sodium</a:t>
            </a:r>
            <a:endParaRPr lang="en-CA" sz="1800" dirty="0"/>
          </a:p>
        </p:txBody>
      </p:sp>
      <p:sp>
        <p:nvSpPr>
          <p:cNvPr id="37" name="Rectangle 36"/>
          <p:cNvSpPr/>
          <p:nvPr/>
        </p:nvSpPr>
        <p:spPr>
          <a:xfrm>
            <a:off x="6248400" y="4038600"/>
            <a:ext cx="2743200" cy="1219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TextBox 23"/>
          <p:cNvSpPr txBox="1"/>
          <p:nvPr/>
        </p:nvSpPr>
        <p:spPr>
          <a:xfrm>
            <a:off x="7010400" y="1676400"/>
            <a:ext cx="1981200" cy="707886"/>
          </a:xfrm>
          <a:prstGeom prst="rect">
            <a:avLst/>
          </a:prstGeom>
          <a:noFill/>
        </p:spPr>
        <p:txBody>
          <a:bodyPr wrap="square" rtlCol="0">
            <a:spAutoFit/>
          </a:bodyPr>
          <a:lstStyle/>
          <a:p>
            <a:r>
              <a:rPr lang="en-CA" sz="2000" b="1" dirty="0" err="1" smtClean="0"/>
              <a:t>Primidinyl</a:t>
            </a:r>
            <a:r>
              <a:rPr lang="en-CA" sz="2000" b="1" dirty="0" smtClean="0"/>
              <a:t> </a:t>
            </a:r>
            <a:r>
              <a:rPr lang="en-CA" sz="2000" b="1" dirty="0" err="1" smtClean="0"/>
              <a:t>thio</a:t>
            </a:r>
            <a:r>
              <a:rPr lang="en-CA" sz="2000" b="1" dirty="0" smtClean="0"/>
              <a:t>  Benzoates (6)</a:t>
            </a:r>
            <a:endParaRPr lang="en-CA" sz="2000" b="1" dirty="0"/>
          </a:p>
        </p:txBody>
      </p:sp>
      <p:cxnSp>
        <p:nvCxnSpPr>
          <p:cNvPr id="26" name="Straight Arrow Connector 25"/>
          <p:cNvCxnSpPr>
            <a:stCxn id="10" idx="2"/>
          </p:cNvCxnSpPr>
          <p:nvPr/>
        </p:nvCxnSpPr>
        <p:spPr bwMode="auto">
          <a:xfrm>
            <a:off x="4518660" y="1950719"/>
            <a:ext cx="2316480" cy="137162"/>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400800" y="5638800"/>
            <a:ext cx="2362200" cy="707886"/>
          </a:xfrm>
          <a:prstGeom prst="rect">
            <a:avLst/>
          </a:prstGeom>
          <a:noFill/>
        </p:spPr>
        <p:txBody>
          <a:bodyPr wrap="square" rtlCol="0">
            <a:spAutoFit/>
          </a:bodyPr>
          <a:lstStyle/>
          <a:p>
            <a:r>
              <a:rPr lang="en-CA" sz="2000" b="1" dirty="0" smtClean="0"/>
              <a:t>56 GRP 2  Unique Active Ingredients</a:t>
            </a:r>
            <a:endParaRPr lang="en-CA" sz="2000" b="1"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4294967295"/>
          </p:nvPr>
        </p:nvSpPr>
        <p:spPr>
          <a:xfrm>
            <a:off x="3124200" y="6263640"/>
            <a:ext cx="2895600" cy="365125"/>
          </a:xfrm>
          <a:prstGeom prst="rect">
            <a:avLst/>
          </a:prstGeom>
        </p:spPr>
        <p:txBody>
          <a:bodyPr/>
          <a:lstStyle/>
          <a:p>
            <a:r>
              <a:rPr lang="en-US" smtClean="0"/>
              <a:t>ivmexperts.ca</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0" y="0"/>
            <a:ext cx="9396172" cy="6858000"/>
          </a:xfrm>
          <a:prstGeom prst="rect">
            <a:avLst/>
          </a:prstGeom>
          <a:noFill/>
          <a:ln w="9525">
            <a:noFill/>
            <a:miter lim="800000"/>
            <a:headEnd/>
            <a:tailEnd/>
          </a:ln>
        </p:spPr>
      </p:pic>
      <p:sp>
        <p:nvSpPr>
          <p:cNvPr id="6" name="Rectangle 5"/>
          <p:cNvSpPr/>
          <p:nvPr/>
        </p:nvSpPr>
        <p:spPr>
          <a:xfrm>
            <a:off x="3695700" y="5848350"/>
            <a:ext cx="5700472" cy="100965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p:cNvSpPr/>
          <p:nvPr/>
        </p:nvSpPr>
        <p:spPr>
          <a:xfrm>
            <a:off x="6781800" y="4076700"/>
            <a:ext cx="2614372" cy="177165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5791200" y="0"/>
            <a:ext cx="3604972" cy="51435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p:cNvSpPr/>
          <p:nvPr/>
        </p:nvSpPr>
        <p:spPr>
          <a:xfrm>
            <a:off x="7143750" y="514350"/>
            <a:ext cx="2252422" cy="6826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1"/>
            <a:ext cx="8534400" cy="762000"/>
          </a:xfrm>
        </p:spPr>
        <p:txBody>
          <a:bodyPr/>
          <a:lstStyle/>
          <a:p>
            <a:pPr algn="ctr"/>
            <a:r>
              <a:rPr lang="en-CA" dirty="0" smtClean="0"/>
              <a:t>Group 4 -  Synthetic AUXIN</a:t>
            </a:r>
            <a:endParaRPr lang="en-CA" dirty="0"/>
          </a:p>
        </p:txBody>
      </p:sp>
      <p:sp>
        <p:nvSpPr>
          <p:cNvPr id="3" name="Content Placeholder 2"/>
          <p:cNvSpPr>
            <a:spLocks noGrp="1"/>
          </p:cNvSpPr>
          <p:nvPr>
            <p:ph idx="1"/>
          </p:nvPr>
        </p:nvSpPr>
        <p:spPr>
          <a:xfrm>
            <a:off x="152400" y="2057400"/>
            <a:ext cx="8991600" cy="4025900"/>
          </a:xfrm>
        </p:spPr>
        <p:txBody>
          <a:bodyPr/>
          <a:lstStyle/>
          <a:p>
            <a:pPr>
              <a:buNone/>
            </a:pPr>
            <a:r>
              <a:rPr lang="en-CA" dirty="0" smtClean="0"/>
              <a:t>					</a:t>
            </a:r>
            <a:r>
              <a:rPr lang="en-CA" sz="3200" b="1" dirty="0" smtClean="0"/>
              <a:t> 			</a:t>
            </a:r>
            <a:r>
              <a:rPr lang="en-CA" sz="2400" b="1" dirty="0" smtClean="0"/>
              <a:t>Quinoline CA</a:t>
            </a:r>
            <a:endParaRPr lang="en-CA" sz="2400" dirty="0" smtClean="0"/>
          </a:p>
          <a:p>
            <a:pPr>
              <a:buNone/>
            </a:pPr>
            <a:endParaRPr lang="en-CA" sz="2400" b="1" dirty="0" smtClean="0"/>
          </a:p>
          <a:p>
            <a:pPr>
              <a:buNone/>
            </a:pPr>
            <a:endParaRPr lang="en-CA" sz="2400" b="1" dirty="0" smtClean="0"/>
          </a:p>
          <a:p>
            <a:pPr>
              <a:buNone/>
            </a:pPr>
            <a:r>
              <a:rPr lang="en-CA" sz="2400" b="1" dirty="0" smtClean="0"/>
              <a:t>Pyridine CA	    Benzoic A	      Phenoxy	CA   	Arylpicolinate</a:t>
            </a:r>
          </a:p>
          <a:p>
            <a:pPr>
              <a:buNone/>
            </a:pPr>
            <a:endParaRPr lang="en-CA" sz="2400" b="1" dirty="0" smtClean="0"/>
          </a:p>
          <a:p>
            <a:pPr>
              <a:buNone/>
            </a:pPr>
            <a:endParaRPr lang="en-CA" dirty="0" smtClean="0"/>
          </a:p>
        </p:txBody>
      </p:sp>
      <p:sp>
        <p:nvSpPr>
          <p:cNvPr id="4" name="Footer Placeholder 3"/>
          <p:cNvSpPr>
            <a:spLocks noGrp="1"/>
          </p:cNvSpPr>
          <p:nvPr>
            <p:ph type="ftr" sz="quarter" idx="4294967295"/>
          </p:nvPr>
        </p:nvSpPr>
        <p:spPr>
          <a:xfrm>
            <a:off x="3124200" y="6263640"/>
            <a:ext cx="2895600" cy="365125"/>
          </a:xfrm>
          <a:prstGeom prst="rect">
            <a:avLst/>
          </a:prstGeom>
        </p:spPr>
        <p:txBody>
          <a:bodyPr/>
          <a:lstStyle/>
          <a:p>
            <a:r>
              <a:rPr lang="en-US" smtClean="0"/>
              <a:t>ivmexperts.ca</a:t>
            </a:r>
            <a:endParaRPr lang="en-US" dirty="0"/>
          </a:p>
        </p:txBody>
      </p:sp>
      <p:cxnSp>
        <p:nvCxnSpPr>
          <p:cNvPr id="6" name="Straight Arrow Connector 5"/>
          <p:cNvCxnSpPr>
            <a:stCxn id="10" idx="2"/>
          </p:cNvCxnSpPr>
          <p:nvPr/>
        </p:nvCxnSpPr>
        <p:spPr>
          <a:xfrm flipH="1">
            <a:off x="1524000" y="2522219"/>
            <a:ext cx="2880360" cy="773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Down Arrow 9"/>
          <p:cNvSpPr/>
          <p:nvPr/>
        </p:nvSpPr>
        <p:spPr>
          <a:xfrm>
            <a:off x="4381500" y="2476500"/>
            <a:ext cx="45719" cy="457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2" name="Straight Arrow Connector 11"/>
          <p:cNvCxnSpPr>
            <a:stCxn id="10" idx="2"/>
          </p:cNvCxnSpPr>
          <p:nvPr/>
        </p:nvCxnSpPr>
        <p:spPr>
          <a:xfrm flipH="1">
            <a:off x="3638550" y="2522219"/>
            <a:ext cx="765810" cy="735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27219" y="2476500"/>
            <a:ext cx="887731" cy="781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3"/>
          </p:cNvCxnSpPr>
          <p:nvPr/>
        </p:nvCxnSpPr>
        <p:spPr>
          <a:xfrm>
            <a:off x="4427219" y="2499360"/>
            <a:ext cx="2141221" cy="15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390650" y="390525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409950" y="390525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314950" y="390525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772400" y="2514600"/>
            <a:ext cx="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81050" y="4572000"/>
            <a:ext cx="1543050" cy="2031325"/>
          </a:xfrm>
          <a:prstGeom prst="rect">
            <a:avLst/>
          </a:prstGeom>
          <a:noFill/>
        </p:spPr>
        <p:txBody>
          <a:bodyPr wrap="square" rtlCol="0">
            <a:spAutoFit/>
          </a:bodyPr>
          <a:lstStyle/>
          <a:p>
            <a:r>
              <a:rPr lang="en-CA" sz="1800" dirty="0" smtClean="0"/>
              <a:t>Aminopyralid</a:t>
            </a:r>
          </a:p>
          <a:p>
            <a:r>
              <a:rPr lang="en-CA" sz="1800" dirty="0" smtClean="0"/>
              <a:t>Clopyralid</a:t>
            </a:r>
          </a:p>
          <a:p>
            <a:r>
              <a:rPr lang="en-CA" sz="1800" dirty="0" smtClean="0"/>
              <a:t>Picloram</a:t>
            </a:r>
          </a:p>
          <a:p>
            <a:r>
              <a:rPr lang="en-CA" sz="1800" dirty="0" smtClean="0"/>
              <a:t>Fluroxypyr</a:t>
            </a:r>
          </a:p>
          <a:p>
            <a:r>
              <a:rPr lang="en-CA" sz="1800" dirty="0" smtClean="0"/>
              <a:t>Triclopyr</a:t>
            </a:r>
          </a:p>
          <a:p>
            <a:r>
              <a:rPr lang="en-CA" sz="1800" dirty="0" smtClean="0"/>
              <a:t>ACP ??</a:t>
            </a:r>
          </a:p>
          <a:p>
            <a:endParaRPr lang="en-CA" sz="1800" dirty="0"/>
          </a:p>
        </p:txBody>
      </p:sp>
      <p:sp>
        <p:nvSpPr>
          <p:cNvPr id="31" name="Rectangle 30"/>
          <p:cNvSpPr/>
          <p:nvPr/>
        </p:nvSpPr>
        <p:spPr>
          <a:xfrm>
            <a:off x="685800" y="4572000"/>
            <a:ext cx="1543050" cy="1447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Rectangle 31"/>
          <p:cNvSpPr/>
          <p:nvPr/>
        </p:nvSpPr>
        <p:spPr>
          <a:xfrm>
            <a:off x="3047417" y="4572000"/>
            <a:ext cx="1315033" cy="118342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TextBox 32"/>
          <p:cNvSpPr txBox="1"/>
          <p:nvPr/>
        </p:nvSpPr>
        <p:spPr>
          <a:xfrm>
            <a:off x="3047418" y="4572000"/>
            <a:ext cx="1696616" cy="923330"/>
          </a:xfrm>
          <a:prstGeom prst="rect">
            <a:avLst/>
          </a:prstGeom>
          <a:noFill/>
        </p:spPr>
        <p:txBody>
          <a:bodyPr wrap="square" rtlCol="0">
            <a:spAutoFit/>
          </a:bodyPr>
          <a:lstStyle/>
          <a:p>
            <a:r>
              <a:rPr lang="en-CA" sz="1800" dirty="0" smtClean="0"/>
              <a:t>Dicamba</a:t>
            </a:r>
          </a:p>
          <a:p>
            <a:r>
              <a:rPr lang="en-CA" sz="1800" dirty="0" smtClean="0"/>
              <a:t>TBA</a:t>
            </a:r>
          </a:p>
          <a:p>
            <a:r>
              <a:rPr lang="en-CA" sz="1800" dirty="0" smtClean="0"/>
              <a:t>Chloramben</a:t>
            </a:r>
            <a:endParaRPr lang="en-CA" sz="1800" dirty="0"/>
          </a:p>
        </p:txBody>
      </p:sp>
      <p:sp>
        <p:nvSpPr>
          <p:cNvPr id="34" name="TextBox 33"/>
          <p:cNvSpPr txBox="1"/>
          <p:nvPr/>
        </p:nvSpPr>
        <p:spPr>
          <a:xfrm>
            <a:off x="4744033" y="4572000"/>
            <a:ext cx="1523417" cy="1200329"/>
          </a:xfrm>
          <a:prstGeom prst="rect">
            <a:avLst/>
          </a:prstGeom>
          <a:noFill/>
        </p:spPr>
        <p:txBody>
          <a:bodyPr wrap="square" rtlCol="0">
            <a:spAutoFit/>
          </a:bodyPr>
          <a:lstStyle/>
          <a:p>
            <a:r>
              <a:rPr lang="en-CA" sz="1800" dirty="0" smtClean="0"/>
              <a:t>2,4-D</a:t>
            </a:r>
          </a:p>
          <a:p>
            <a:r>
              <a:rPr lang="en-CA" sz="1800" dirty="0" smtClean="0"/>
              <a:t>MCPA</a:t>
            </a:r>
          </a:p>
          <a:p>
            <a:r>
              <a:rPr lang="en-CA" sz="1800" dirty="0" smtClean="0"/>
              <a:t>Dichlorprop</a:t>
            </a:r>
          </a:p>
          <a:p>
            <a:r>
              <a:rPr lang="en-CA" sz="1800" dirty="0" smtClean="0"/>
              <a:t>Mecoprop</a:t>
            </a:r>
            <a:endParaRPr lang="en-CA" sz="1800" dirty="0"/>
          </a:p>
        </p:txBody>
      </p:sp>
      <p:sp>
        <p:nvSpPr>
          <p:cNvPr id="35" name="Rectangle 34"/>
          <p:cNvSpPr/>
          <p:nvPr/>
        </p:nvSpPr>
        <p:spPr>
          <a:xfrm>
            <a:off x="4744033" y="4571999"/>
            <a:ext cx="1523417" cy="1200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TextBox 35"/>
          <p:cNvSpPr txBox="1"/>
          <p:nvPr/>
        </p:nvSpPr>
        <p:spPr>
          <a:xfrm>
            <a:off x="7391400" y="2819401"/>
            <a:ext cx="1219200" cy="646331"/>
          </a:xfrm>
          <a:prstGeom prst="rect">
            <a:avLst/>
          </a:prstGeom>
          <a:noFill/>
        </p:spPr>
        <p:txBody>
          <a:bodyPr wrap="square" rtlCol="0">
            <a:spAutoFit/>
          </a:bodyPr>
          <a:lstStyle/>
          <a:p>
            <a:r>
              <a:rPr lang="en-CA" sz="1800" dirty="0" smtClean="0"/>
              <a:t>Quinclorac</a:t>
            </a:r>
          </a:p>
          <a:p>
            <a:r>
              <a:rPr lang="en-CA" sz="1800" dirty="0" smtClean="0"/>
              <a:t>Quinmerac</a:t>
            </a:r>
            <a:endParaRPr lang="en-CA" sz="1800" dirty="0"/>
          </a:p>
        </p:txBody>
      </p:sp>
      <p:sp>
        <p:nvSpPr>
          <p:cNvPr id="37" name="Rectangle 36"/>
          <p:cNvSpPr/>
          <p:nvPr/>
        </p:nvSpPr>
        <p:spPr>
          <a:xfrm>
            <a:off x="7391400" y="2895600"/>
            <a:ext cx="1257300" cy="533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24" name="Straight Arrow Connector 23"/>
          <p:cNvCxnSpPr>
            <a:stCxn id="10" idx="3"/>
          </p:cNvCxnSpPr>
          <p:nvPr/>
        </p:nvCxnSpPr>
        <p:spPr bwMode="auto">
          <a:xfrm>
            <a:off x="4427219" y="2499360"/>
            <a:ext cx="2659381" cy="92964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26" name="TextBox 25"/>
          <p:cNvSpPr txBox="1"/>
          <p:nvPr/>
        </p:nvSpPr>
        <p:spPr>
          <a:xfrm flipH="1" flipV="1">
            <a:off x="6858000" y="4648198"/>
            <a:ext cx="990600" cy="461665"/>
          </a:xfrm>
          <a:prstGeom prst="rect">
            <a:avLst/>
          </a:prstGeom>
          <a:noFill/>
          <a:ln>
            <a:solidFill>
              <a:schemeClr val="accent1"/>
            </a:solidFill>
          </a:ln>
        </p:spPr>
        <p:txBody>
          <a:bodyPr wrap="square" rtlCol="0">
            <a:spAutoFit/>
          </a:bodyPr>
          <a:lstStyle/>
          <a:p>
            <a:endParaRPr lang="en-CA" dirty="0"/>
          </a:p>
        </p:txBody>
      </p:sp>
      <p:sp>
        <p:nvSpPr>
          <p:cNvPr id="40" name="TextBox 39"/>
          <p:cNvSpPr txBox="1"/>
          <p:nvPr/>
        </p:nvSpPr>
        <p:spPr>
          <a:xfrm>
            <a:off x="3200400" y="1524000"/>
            <a:ext cx="3451391" cy="523220"/>
          </a:xfrm>
          <a:prstGeom prst="rect">
            <a:avLst/>
          </a:prstGeom>
          <a:noFill/>
        </p:spPr>
        <p:txBody>
          <a:bodyPr wrap="square" rtlCol="0">
            <a:spAutoFit/>
          </a:bodyPr>
          <a:lstStyle/>
          <a:p>
            <a:r>
              <a:rPr lang="en-CA" sz="2800" b="1" dirty="0" smtClean="0">
                <a:latin typeface="+mn-lt"/>
              </a:rPr>
              <a:t>AUXIN Subgroups</a:t>
            </a:r>
            <a:endParaRPr lang="en-CA" sz="2800" b="1" dirty="0">
              <a:latin typeface="+mn-lt"/>
            </a:endParaRPr>
          </a:p>
        </p:txBody>
      </p:sp>
      <p:sp>
        <p:nvSpPr>
          <p:cNvPr id="48" name="TextBox 47"/>
          <p:cNvSpPr txBox="1"/>
          <p:nvPr/>
        </p:nvSpPr>
        <p:spPr>
          <a:xfrm>
            <a:off x="7010400" y="4648200"/>
            <a:ext cx="1295400" cy="369332"/>
          </a:xfrm>
          <a:prstGeom prst="rect">
            <a:avLst/>
          </a:prstGeom>
          <a:noFill/>
        </p:spPr>
        <p:txBody>
          <a:bodyPr wrap="square" rtlCol="0">
            <a:spAutoFit/>
          </a:bodyPr>
          <a:lstStyle/>
          <a:p>
            <a:r>
              <a:rPr lang="en-CA" sz="1800" dirty="0" smtClean="0"/>
              <a:t>Arylex</a:t>
            </a:r>
            <a:endParaRPr lang="en-CA" sz="1800" dirty="0"/>
          </a:p>
        </p:txBody>
      </p:sp>
      <p:cxnSp>
        <p:nvCxnSpPr>
          <p:cNvPr id="50" name="Straight Arrow Connector 49"/>
          <p:cNvCxnSpPr/>
          <p:nvPr/>
        </p:nvCxnSpPr>
        <p:spPr bwMode="auto">
          <a:xfrm>
            <a:off x="7391400" y="3962400"/>
            <a:ext cx="0" cy="30480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28" name="TextBox 27"/>
          <p:cNvSpPr txBox="1"/>
          <p:nvPr/>
        </p:nvSpPr>
        <p:spPr>
          <a:xfrm>
            <a:off x="6934200" y="5410200"/>
            <a:ext cx="2057400" cy="646331"/>
          </a:xfrm>
          <a:prstGeom prst="rect">
            <a:avLst/>
          </a:prstGeom>
          <a:noFill/>
          <a:ln>
            <a:solidFill>
              <a:schemeClr val="accent1"/>
            </a:solidFill>
          </a:ln>
        </p:spPr>
        <p:txBody>
          <a:bodyPr wrap="square" rtlCol="0">
            <a:spAutoFit/>
          </a:bodyPr>
          <a:lstStyle/>
          <a:p>
            <a:r>
              <a:rPr lang="en-CA" sz="1800" b="1" dirty="0" smtClean="0"/>
              <a:t>20 Unique Actives</a:t>
            </a:r>
          </a:p>
          <a:p>
            <a:r>
              <a:rPr lang="en-CA" sz="1800" b="1" dirty="0" smtClean="0"/>
              <a:t>5 subgroups</a:t>
            </a:r>
            <a:endParaRPr lang="en-CA" sz="1800" b="1" dirty="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2" cstate="print"/>
          <a:srcRect/>
          <a:stretch>
            <a:fillRect/>
          </a:stretch>
        </p:blipFill>
        <p:spPr bwMode="auto">
          <a:xfrm>
            <a:off x="533400" y="2362200"/>
            <a:ext cx="7991475" cy="3200400"/>
          </a:xfrm>
          <a:prstGeom prst="rect">
            <a:avLst/>
          </a:prstGeom>
          <a:noFill/>
          <a:ln w="9525">
            <a:noFill/>
            <a:miter lim="800000"/>
            <a:headEnd/>
            <a:tailEnd/>
          </a:ln>
        </p:spPr>
      </p:pic>
      <p:sp>
        <p:nvSpPr>
          <p:cNvPr id="3" name="TextBox 2"/>
          <p:cNvSpPr txBox="1"/>
          <p:nvPr/>
        </p:nvSpPr>
        <p:spPr>
          <a:xfrm>
            <a:off x="609600" y="533400"/>
            <a:ext cx="7315200" cy="1938992"/>
          </a:xfrm>
          <a:prstGeom prst="rect">
            <a:avLst/>
          </a:prstGeom>
          <a:noFill/>
        </p:spPr>
        <p:txBody>
          <a:bodyPr wrap="square" rtlCol="0">
            <a:spAutoFit/>
          </a:bodyPr>
          <a:lstStyle/>
          <a:p>
            <a:r>
              <a:rPr lang="en-CA" dirty="0" smtClean="0"/>
              <a:t>Cross Resistance Within a Single MOA Group-??</a:t>
            </a:r>
          </a:p>
          <a:p>
            <a:endParaRPr lang="en-CA" dirty="0" smtClean="0"/>
          </a:p>
          <a:p>
            <a:r>
              <a:rPr lang="en-CA" dirty="0" smtClean="0"/>
              <a:t>Different Site of Action for each MOA Subgroup </a:t>
            </a:r>
          </a:p>
          <a:p>
            <a:r>
              <a:rPr lang="en-CA" dirty="0" err="1" smtClean="0"/>
              <a:t>ie</a:t>
            </a:r>
            <a:r>
              <a:rPr lang="en-CA" dirty="0" smtClean="0"/>
              <a:t> unique active can have difference resistance response</a:t>
            </a:r>
          </a:p>
          <a:p>
            <a:r>
              <a:rPr lang="en-CA" dirty="0" err="1" smtClean="0"/>
              <a:t>Phenoxy</a:t>
            </a:r>
            <a:r>
              <a:rPr lang="en-CA" dirty="0" smtClean="0"/>
              <a:t>  </a:t>
            </a:r>
            <a:r>
              <a:rPr lang="en-CA" dirty="0" err="1" smtClean="0"/>
              <a:t>vs</a:t>
            </a:r>
            <a:r>
              <a:rPr lang="en-CA" dirty="0" smtClean="0"/>
              <a:t>  Pyridine</a:t>
            </a:r>
            <a:endParaRPr lang="en-CA" dirty="0"/>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8748" y="-6394"/>
            <a:ext cx="9126503" cy="6870787"/>
          </a:xfrm>
          <a:prstGeom prst="rect">
            <a:avLst/>
          </a:prstGeom>
        </p:spPr>
      </p:pic>
    </p:spTree>
    <p:extLst>
      <p:ext uri="{BB962C8B-B14F-4D97-AF65-F5344CB8AC3E}">
        <p14:creationId xmlns:p14="http://schemas.microsoft.com/office/powerpoint/2010/main" val="1044880320"/>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28600" y="0"/>
            <a:ext cx="9156986" cy="6870787"/>
          </a:xfrm>
          <a:prstGeom prst="rect">
            <a:avLst/>
          </a:prstGeom>
        </p:spPr>
      </p:pic>
      <p:sp>
        <p:nvSpPr>
          <p:cNvPr id="4" name="Footer Placeholder 3"/>
          <p:cNvSpPr>
            <a:spLocks noGrp="1"/>
          </p:cNvSpPr>
          <p:nvPr>
            <p:ph type="ftr" sz="quarter" idx="4294967295"/>
          </p:nvPr>
        </p:nvSpPr>
        <p:spPr>
          <a:xfrm>
            <a:off x="3028950" y="6356351"/>
            <a:ext cx="3086100" cy="365125"/>
          </a:xfrm>
          <a:prstGeom prst="rect">
            <a:avLst/>
          </a:prstGeom>
        </p:spPr>
        <p:txBody>
          <a:bodyPr/>
          <a:lstStyle/>
          <a:p>
            <a:r>
              <a:rPr lang="en-US" smtClean="0"/>
              <a:t>DOW RESTRICTED</a:t>
            </a:r>
            <a:endParaRPr lang="en-US"/>
          </a:p>
        </p:txBody>
      </p:sp>
      <p:sp>
        <p:nvSpPr>
          <p:cNvPr id="5" name="TextBox 4"/>
          <p:cNvSpPr txBox="1"/>
          <p:nvPr/>
        </p:nvSpPr>
        <p:spPr>
          <a:xfrm>
            <a:off x="8305800" y="1371600"/>
            <a:ext cx="533400" cy="5016758"/>
          </a:xfrm>
          <a:prstGeom prst="rect">
            <a:avLst/>
          </a:prstGeom>
          <a:noFill/>
        </p:spPr>
        <p:txBody>
          <a:bodyPr wrap="square" rtlCol="0">
            <a:spAutoFit/>
          </a:bodyPr>
          <a:lstStyle/>
          <a:p>
            <a:r>
              <a:rPr lang="en-CA" sz="2000" dirty="0" smtClean="0"/>
              <a:t>5</a:t>
            </a:r>
          </a:p>
          <a:p>
            <a:r>
              <a:rPr lang="en-CA" sz="2000" dirty="0" smtClean="0"/>
              <a:t>2</a:t>
            </a:r>
          </a:p>
          <a:p>
            <a:r>
              <a:rPr lang="en-CA" sz="2000" dirty="0" smtClean="0"/>
              <a:t>2</a:t>
            </a:r>
          </a:p>
          <a:p>
            <a:r>
              <a:rPr lang="en-CA" sz="2000" dirty="0" smtClean="0"/>
              <a:t>2</a:t>
            </a:r>
          </a:p>
          <a:p>
            <a:r>
              <a:rPr lang="en-CA" sz="2000" dirty="0" smtClean="0"/>
              <a:t>2</a:t>
            </a:r>
          </a:p>
          <a:p>
            <a:r>
              <a:rPr lang="en-CA" sz="2000" dirty="0" smtClean="0"/>
              <a:t>2</a:t>
            </a:r>
          </a:p>
          <a:p>
            <a:r>
              <a:rPr lang="en-CA" sz="2000" dirty="0" smtClean="0"/>
              <a:t>5</a:t>
            </a:r>
          </a:p>
          <a:p>
            <a:r>
              <a:rPr lang="en-CA" sz="2000" dirty="0" smtClean="0"/>
              <a:t>1</a:t>
            </a:r>
          </a:p>
          <a:p>
            <a:r>
              <a:rPr lang="en-CA" sz="2000" dirty="0" smtClean="0"/>
              <a:t>2</a:t>
            </a:r>
          </a:p>
          <a:p>
            <a:r>
              <a:rPr lang="en-CA" sz="2000" dirty="0" smtClean="0"/>
              <a:t>22</a:t>
            </a:r>
          </a:p>
          <a:p>
            <a:r>
              <a:rPr lang="en-CA" sz="2000" dirty="0" smtClean="0"/>
              <a:t>2</a:t>
            </a:r>
          </a:p>
          <a:p>
            <a:r>
              <a:rPr lang="en-CA" sz="2000" dirty="0" smtClean="0"/>
              <a:t>2</a:t>
            </a:r>
          </a:p>
          <a:p>
            <a:r>
              <a:rPr lang="en-CA" sz="2000" dirty="0" smtClean="0"/>
              <a:t>2</a:t>
            </a:r>
          </a:p>
          <a:p>
            <a:r>
              <a:rPr lang="en-CA" sz="2000" dirty="0" smtClean="0"/>
              <a:t>9</a:t>
            </a:r>
          </a:p>
          <a:p>
            <a:r>
              <a:rPr lang="en-CA" sz="2000" dirty="0" smtClean="0"/>
              <a:t>1</a:t>
            </a:r>
          </a:p>
          <a:p>
            <a:r>
              <a:rPr lang="en-CA" sz="2000" dirty="0" smtClean="0"/>
              <a:t>2</a:t>
            </a:r>
            <a:endParaRPr lang="en-CA" sz="2000" dirty="0"/>
          </a:p>
        </p:txBody>
      </p:sp>
      <p:sp>
        <p:nvSpPr>
          <p:cNvPr id="8" name="Left Arrow 7"/>
          <p:cNvSpPr/>
          <p:nvPr/>
        </p:nvSpPr>
        <p:spPr bwMode="auto">
          <a:xfrm>
            <a:off x="6553200" y="1828800"/>
            <a:ext cx="8382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9" name="Left Arrow 8"/>
          <p:cNvSpPr/>
          <p:nvPr/>
        </p:nvSpPr>
        <p:spPr bwMode="auto">
          <a:xfrm>
            <a:off x="6248400" y="2133600"/>
            <a:ext cx="10668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0" name="Left Arrow 9"/>
          <p:cNvSpPr/>
          <p:nvPr/>
        </p:nvSpPr>
        <p:spPr bwMode="auto">
          <a:xfrm>
            <a:off x="6172200" y="2438400"/>
            <a:ext cx="12192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1" name="Left Arrow 10"/>
          <p:cNvSpPr/>
          <p:nvPr/>
        </p:nvSpPr>
        <p:spPr bwMode="auto">
          <a:xfrm flipV="1">
            <a:off x="6172200" y="2819400"/>
            <a:ext cx="12192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2" name="Left Arrow 11"/>
          <p:cNvSpPr/>
          <p:nvPr/>
        </p:nvSpPr>
        <p:spPr bwMode="auto">
          <a:xfrm flipV="1">
            <a:off x="6096000" y="3810000"/>
            <a:ext cx="13716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5" name="Left Arrow 14"/>
          <p:cNvSpPr/>
          <p:nvPr/>
        </p:nvSpPr>
        <p:spPr bwMode="auto">
          <a:xfrm>
            <a:off x="6096000" y="5257800"/>
            <a:ext cx="12192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6" name="Left Arrow 15"/>
          <p:cNvSpPr/>
          <p:nvPr/>
        </p:nvSpPr>
        <p:spPr bwMode="auto">
          <a:xfrm>
            <a:off x="6324600" y="5410200"/>
            <a:ext cx="1371600" cy="5334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69757911"/>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7010400" cy="1219200"/>
          </a:xfrm>
        </p:spPr>
        <p:txBody>
          <a:bodyPr/>
          <a:lstStyle/>
          <a:p>
            <a:pPr algn="ctr"/>
            <a:r>
              <a:rPr lang="en-US" sz="3200" b="0" dirty="0" smtClean="0"/>
              <a:t>Herbicide Resistance </a:t>
            </a:r>
            <a:r>
              <a:rPr lang="en-US" sz="3200" b="0" dirty="0"/>
              <a:t>vs. </a:t>
            </a:r>
            <a:r>
              <a:rPr lang="en-US" sz="3200" b="0" dirty="0" smtClean="0"/>
              <a:t>Tolerance</a:t>
            </a:r>
            <a:r>
              <a:rPr lang="en-US" sz="3200" b="0" dirty="0"/>
              <a:t>?</a:t>
            </a:r>
          </a:p>
        </p:txBody>
      </p:sp>
      <p:sp>
        <p:nvSpPr>
          <p:cNvPr id="51203" name="Rectangle 3"/>
          <p:cNvSpPr>
            <a:spLocks noGrp="1" noChangeArrowheads="1"/>
          </p:cNvSpPr>
          <p:nvPr>
            <p:ph idx="1"/>
          </p:nvPr>
        </p:nvSpPr>
        <p:spPr>
          <a:xfrm>
            <a:off x="177331" y="1600200"/>
            <a:ext cx="8786477" cy="4458823"/>
          </a:xfrm>
        </p:spPr>
        <p:txBody>
          <a:bodyPr/>
          <a:lstStyle/>
          <a:p>
            <a:pPr>
              <a:buNone/>
            </a:pPr>
            <a:r>
              <a:rPr lang="en-US" sz="2800" b="1" i="1" dirty="0">
                <a:solidFill>
                  <a:srgbClr val="2A8D6C"/>
                </a:solidFill>
              </a:rPr>
              <a:t>Resistance</a:t>
            </a:r>
            <a:r>
              <a:rPr lang="en-US" sz="2800" dirty="0"/>
              <a:t> – </a:t>
            </a:r>
            <a:r>
              <a:rPr lang="en-US" sz="2800" dirty="0" smtClean="0"/>
              <a:t>Weed that was once controlled by a herbicide now survives </a:t>
            </a:r>
            <a:r>
              <a:rPr lang="en-US" sz="2800" dirty="0"/>
              <a:t>a herbicide </a:t>
            </a:r>
            <a:r>
              <a:rPr lang="en-US" sz="2800" dirty="0" smtClean="0"/>
              <a:t>application </a:t>
            </a:r>
            <a:r>
              <a:rPr lang="en-US" sz="2800" dirty="0"/>
              <a:t>at normal </a:t>
            </a:r>
            <a:r>
              <a:rPr lang="en-US" sz="2800" dirty="0" smtClean="0"/>
              <a:t>rates </a:t>
            </a:r>
            <a:r>
              <a:rPr lang="en-US" sz="2800" dirty="0"/>
              <a:t>and </a:t>
            </a:r>
            <a:r>
              <a:rPr lang="en-US" sz="2800" dirty="0" smtClean="0"/>
              <a:t>complete it’s </a:t>
            </a:r>
            <a:r>
              <a:rPr lang="en-US" sz="2800" dirty="0"/>
              <a:t>life </a:t>
            </a:r>
            <a:r>
              <a:rPr lang="en-US" sz="2800" dirty="0" smtClean="0"/>
              <a:t>cycle.</a:t>
            </a:r>
          </a:p>
          <a:p>
            <a:pPr>
              <a:buNone/>
            </a:pPr>
            <a:r>
              <a:rPr lang="en-US" sz="2800" dirty="0">
                <a:solidFill>
                  <a:srgbClr val="2A8D6C"/>
                </a:solidFill>
              </a:rPr>
              <a:t>	</a:t>
            </a:r>
            <a:r>
              <a:rPr lang="en-US" sz="2800" dirty="0" smtClean="0">
                <a:solidFill>
                  <a:srgbClr val="2A8D6C"/>
                </a:solidFill>
              </a:rPr>
              <a:t>			</a:t>
            </a:r>
            <a:r>
              <a:rPr lang="en-US" sz="2800" b="1" u="sng" dirty="0" smtClean="0">
                <a:solidFill>
                  <a:srgbClr val="2A8D6C"/>
                </a:solidFill>
              </a:rPr>
              <a:t>versus</a:t>
            </a:r>
          </a:p>
          <a:p>
            <a:pPr>
              <a:buNone/>
            </a:pPr>
            <a:endParaRPr lang="en-US" sz="800" b="1" u="sng" dirty="0">
              <a:solidFill>
                <a:srgbClr val="2A8D6C"/>
              </a:solidFill>
            </a:endParaRPr>
          </a:p>
          <a:p>
            <a:pPr algn="ctr">
              <a:buFontTx/>
              <a:buNone/>
            </a:pPr>
            <a:endParaRPr lang="en-US" sz="1200" dirty="0"/>
          </a:p>
          <a:p>
            <a:pPr>
              <a:buNone/>
            </a:pPr>
            <a:r>
              <a:rPr lang="en-US" sz="2800" b="1" i="1" dirty="0">
                <a:solidFill>
                  <a:srgbClr val="2A8D6C"/>
                </a:solidFill>
              </a:rPr>
              <a:t>Tolerance</a:t>
            </a:r>
            <a:r>
              <a:rPr lang="en-US" sz="2800" dirty="0"/>
              <a:t> - </a:t>
            </a:r>
            <a:r>
              <a:rPr lang="en-US" sz="2800" dirty="0" smtClean="0"/>
              <a:t>ability </a:t>
            </a:r>
            <a:r>
              <a:rPr lang="en-US" sz="2800" dirty="0"/>
              <a:t>of a plant to survive a herbicide treatment at a normal use rate.  </a:t>
            </a:r>
            <a:r>
              <a:rPr lang="en-US" sz="2800" dirty="0" smtClean="0"/>
              <a:t>It is</a:t>
            </a:r>
            <a:r>
              <a:rPr lang="en-US" sz="2800" i="1" dirty="0" smtClean="0">
                <a:solidFill>
                  <a:srgbClr val="2A8D6C"/>
                </a:solidFill>
              </a:rPr>
              <a:t> </a:t>
            </a:r>
            <a:r>
              <a:rPr lang="en-US" sz="2800" i="1" dirty="0">
                <a:solidFill>
                  <a:srgbClr val="2A8D6C"/>
                </a:solidFill>
              </a:rPr>
              <a:t>naturally tolerant</a:t>
            </a:r>
            <a:r>
              <a:rPr lang="en-US" sz="2800" dirty="0"/>
              <a:t>.</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AutoShape 10"/>
          <p:cNvSpPr>
            <a:spLocks noChangeArrowheads="1"/>
          </p:cNvSpPr>
          <p:nvPr/>
        </p:nvSpPr>
        <p:spPr bwMode="auto">
          <a:xfrm rot="9365126">
            <a:off x="3220715" y="3347500"/>
            <a:ext cx="2750061" cy="682625"/>
          </a:xfrm>
          <a:prstGeom prst="rightArrow">
            <a:avLst>
              <a:gd name="adj1" fmla="val 50000"/>
              <a:gd name="adj2" fmla="val 89302"/>
            </a:avLst>
          </a:prstGeom>
          <a:solidFill>
            <a:srgbClr val="00CC99"/>
          </a:solidFill>
          <a:ln w="9525">
            <a:solidFill>
              <a:schemeClr val="tx1"/>
            </a:solidFill>
            <a:miter lim="800000"/>
            <a:headEnd/>
            <a:tailEnd/>
          </a:ln>
          <a:effectLst/>
        </p:spPr>
        <p:txBody>
          <a:bodyPr wrap="none" anchor="ctr"/>
          <a:lstStyle/>
          <a:p>
            <a:endParaRPr lang="en-CA"/>
          </a:p>
        </p:txBody>
      </p:sp>
      <p:sp>
        <p:nvSpPr>
          <p:cNvPr id="53259" name="AutoShape 11"/>
          <p:cNvSpPr>
            <a:spLocks noChangeArrowheads="1"/>
          </p:cNvSpPr>
          <p:nvPr/>
        </p:nvSpPr>
        <p:spPr bwMode="auto">
          <a:xfrm>
            <a:off x="3276600" y="5029200"/>
            <a:ext cx="2590800" cy="609600"/>
          </a:xfrm>
          <a:prstGeom prst="rightArrow">
            <a:avLst>
              <a:gd name="adj1" fmla="val 50000"/>
              <a:gd name="adj2" fmla="val 106250"/>
            </a:avLst>
          </a:prstGeom>
          <a:solidFill>
            <a:srgbClr val="00CC99"/>
          </a:solidFill>
          <a:ln w="9525">
            <a:solidFill>
              <a:schemeClr val="tx1"/>
            </a:solidFill>
            <a:miter lim="800000"/>
            <a:headEnd/>
            <a:tailEnd/>
          </a:ln>
          <a:effectLst/>
        </p:spPr>
        <p:txBody>
          <a:bodyPr wrap="none" anchor="ctr"/>
          <a:lstStyle/>
          <a:p>
            <a:endParaRPr lang="en-CA"/>
          </a:p>
        </p:txBody>
      </p:sp>
      <p:sp>
        <p:nvSpPr>
          <p:cNvPr id="53260" name="Text Box 12"/>
          <p:cNvSpPr txBox="1">
            <a:spLocks noChangeArrowheads="1"/>
          </p:cNvSpPr>
          <p:nvPr/>
        </p:nvSpPr>
        <p:spPr bwMode="auto">
          <a:xfrm>
            <a:off x="0" y="87819"/>
            <a:ext cx="7924800" cy="584775"/>
          </a:xfrm>
          <a:prstGeom prst="rect">
            <a:avLst/>
          </a:prstGeom>
          <a:noFill/>
          <a:ln w="9525">
            <a:noFill/>
            <a:miter lim="800000"/>
            <a:headEnd/>
            <a:tailEnd/>
          </a:ln>
          <a:effectLst/>
        </p:spPr>
        <p:txBody>
          <a:bodyPr wrap="square" anchor="ctr">
            <a:spAutoFit/>
          </a:bodyPr>
          <a:lstStyle/>
          <a:p>
            <a:r>
              <a:rPr kumimoji="1" lang="en-US" sz="3200" dirty="0" smtClean="0">
                <a:latin typeface="Aria(Headings)"/>
              </a:rPr>
              <a:t>How do we Select for Resistant Weeds?</a:t>
            </a:r>
            <a:endParaRPr lang="en-US" sz="3200" dirty="0">
              <a:latin typeface="Aria(Headings)"/>
            </a:endParaRPr>
          </a:p>
        </p:txBody>
      </p:sp>
      <p:pic>
        <p:nvPicPr>
          <p:cNvPr id="310273" name="Picture 1"/>
          <p:cNvPicPr>
            <a:picLocks noChangeAspect="1" noChangeArrowheads="1"/>
          </p:cNvPicPr>
          <p:nvPr/>
        </p:nvPicPr>
        <p:blipFill>
          <a:blip r:embed="rId3" cstate="print"/>
          <a:srcRect/>
          <a:stretch>
            <a:fillRect/>
          </a:stretch>
        </p:blipFill>
        <p:spPr bwMode="auto">
          <a:xfrm>
            <a:off x="0" y="609600"/>
            <a:ext cx="3238959" cy="2743200"/>
          </a:xfrm>
          <a:prstGeom prst="rect">
            <a:avLst/>
          </a:prstGeom>
          <a:noFill/>
          <a:ln w="9525">
            <a:noFill/>
            <a:miter lim="800000"/>
            <a:headEnd/>
            <a:tailEnd/>
          </a:ln>
        </p:spPr>
      </p:pic>
      <p:pic>
        <p:nvPicPr>
          <p:cNvPr id="12" name="Picture 1"/>
          <p:cNvPicPr>
            <a:picLocks noChangeAspect="1" noChangeArrowheads="1"/>
          </p:cNvPicPr>
          <p:nvPr/>
        </p:nvPicPr>
        <p:blipFill>
          <a:blip r:embed="rId4" cstate="print"/>
          <a:srcRect/>
          <a:stretch>
            <a:fillRect/>
          </a:stretch>
        </p:blipFill>
        <p:spPr bwMode="auto">
          <a:xfrm>
            <a:off x="0" y="6123991"/>
            <a:ext cx="4495800" cy="734009"/>
          </a:xfrm>
          <a:prstGeom prst="rect">
            <a:avLst/>
          </a:prstGeom>
          <a:noFill/>
          <a:ln w="9525">
            <a:noFill/>
            <a:miter lim="800000"/>
            <a:headEnd/>
            <a:tailEnd/>
          </a:ln>
        </p:spPr>
      </p:pic>
      <p:pic>
        <p:nvPicPr>
          <p:cNvPr id="310274" name="Picture 2"/>
          <p:cNvPicPr>
            <a:picLocks noChangeAspect="1" noChangeArrowheads="1"/>
          </p:cNvPicPr>
          <p:nvPr/>
        </p:nvPicPr>
        <p:blipFill>
          <a:blip r:embed="rId5" cstate="print"/>
          <a:srcRect/>
          <a:stretch>
            <a:fillRect/>
          </a:stretch>
        </p:blipFill>
        <p:spPr bwMode="auto">
          <a:xfrm>
            <a:off x="5871990" y="609600"/>
            <a:ext cx="3272010" cy="2743200"/>
          </a:xfrm>
          <a:prstGeom prst="rect">
            <a:avLst/>
          </a:prstGeom>
          <a:noFill/>
          <a:ln w="9525">
            <a:noFill/>
            <a:miter lim="800000"/>
            <a:headEnd/>
            <a:tailEnd/>
          </a:ln>
        </p:spPr>
      </p:pic>
      <p:pic>
        <p:nvPicPr>
          <p:cNvPr id="310275" name="Picture 3"/>
          <p:cNvPicPr>
            <a:picLocks noChangeAspect="1" noChangeArrowheads="1"/>
          </p:cNvPicPr>
          <p:nvPr/>
        </p:nvPicPr>
        <p:blipFill>
          <a:blip r:embed="rId6" cstate="print"/>
          <a:srcRect/>
          <a:stretch>
            <a:fillRect/>
          </a:stretch>
        </p:blipFill>
        <p:spPr bwMode="auto">
          <a:xfrm>
            <a:off x="0" y="3429000"/>
            <a:ext cx="3172857" cy="2743200"/>
          </a:xfrm>
          <a:prstGeom prst="rect">
            <a:avLst/>
          </a:prstGeom>
          <a:noFill/>
          <a:ln w="9525">
            <a:noFill/>
            <a:miter lim="800000"/>
            <a:headEnd/>
            <a:tailEnd/>
          </a:ln>
        </p:spPr>
      </p:pic>
      <p:pic>
        <p:nvPicPr>
          <p:cNvPr id="310276" name="Picture 4"/>
          <p:cNvPicPr>
            <a:picLocks noChangeAspect="1" noChangeArrowheads="1"/>
          </p:cNvPicPr>
          <p:nvPr/>
        </p:nvPicPr>
        <p:blipFill>
          <a:blip r:embed="rId7" cstate="print"/>
          <a:srcRect/>
          <a:stretch>
            <a:fillRect/>
          </a:stretch>
        </p:blipFill>
        <p:spPr bwMode="auto">
          <a:xfrm>
            <a:off x="5938091" y="3429000"/>
            <a:ext cx="3205909" cy="2743200"/>
          </a:xfrm>
          <a:prstGeom prst="rect">
            <a:avLst/>
          </a:prstGeom>
          <a:noFill/>
          <a:ln w="9525">
            <a:noFill/>
            <a:miter lim="800000"/>
            <a:headEnd/>
            <a:tailEnd/>
          </a:ln>
        </p:spPr>
      </p:pic>
      <p:sp>
        <p:nvSpPr>
          <p:cNvPr id="16" name="TextBox 15"/>
          <p:cNvSpPr txBox="1"/>
          <p:nvPr/>
        </p:nvSpPr>
        <p:spPr>
          <a:xfrm>
            <a:off x="3701869" y="6581001"/>
            <a:ext cx="5442131" cy="276999"/>
          </a:xfrm>
          <a:prstGeom prst="rect">
            <a:avLst/>
          </a:prstGeom>
          <a:noFill/>
        </p:spPr>
        <p:txBody>
          <a:bodyPr wrap="none" rtlCol="0">
            <a:spAutoFit/>
          </a:bodyPr>
          <a:lstStyle/>
          <a:p>
            <a:r>
              <a:rPr lang="en-US" sz="1200" dirty="0" smtClean="0"/>
              <a:t>http://www.soygrower.org/WRM/wrm/htmls/lesson1/media/ncgawrm_l01t01p07.swf</a:t>
            </a:r>
            <a:endParaRPr lang="en-US" sz="1200" dirty="0"/>
          </a:p>
        </p:txBody>
      </p:sp>
      <p:sp>
        <p:nvSpPr>
          <p:cNvPr id="17" name="AutoShape 11"/>
          <p:cNvSpPr>
            <a:spLocks noChangeArrowheads="1"/>
          </p:cNvSpPr>
          <p:nvPr/>
        </p:nvSpPr>
        <p:spPr bwMode="auto">
          <a:xfrm>
            <a:off x="3276600" y="1828800"/>
            <a:ext cx="2590800" cy="609600"/>
          </a:xfrm>
          <a:prstGeom prst="rightArrow">
            <a:avLst>
              <a:gd name="adj1" fmla="val 50000"/>
              <a:gd name="adj2" fmla="val 106250"/>
            </a:avLst>
          </a:prstGeom>
          <a:solidFill>
            <a:srgbClr val="00CC99"/>
          </a:solidFill>
          <a:ln w="9525">
            <a:solidFill>
              <a:schemeClr val="tx1"/>
            </a:solidFill>
            <a:miter lim="800000"/>
            <a:headEnd/>
            <a:tailEnd/>
          </a:ln>
          <a:effectLst/>
        </p:spPr>
        <p:txBody>
          <a:bodyPr wrap="none" anchor="ctr"/>
          <a:lstStyle/>
          <a:p>
            <a:endParaRPr lang="en-CA"/>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273"/>
                                        </p:tgtEl>
                                        <p:attrNameLst>
                                          <p:attrName>style.visibility</p:attrName>
                                        </p:attrNameLst>
                                      </p:cBhvr>
                                      <p:to>
                                        <p:strVal val="visible"/>
                                      </p:to>
                                    </p:set>
                                    <p:animEffect transition="in" filter="fade">
                                      <p:cBhvr>
                                        <p:cTn id="7" dur="500"/>
                                        <p:tgtEl>
                                          <p:spTgt spid="3102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10274"/>
                                        </p:tgtEl>
                                        <p:attrNameLst>
                                          <p:attrName>style.visibility</p:attrName>
                                        </p:attrNameLst>
                                      </p:cBhvr>
                                      <p:to>
                                        <p:strVal val="visible"/>
                                      </p:to>
                                    </p:set>
                                    <p:animEffect transition="in" filter="fade">
                                      <p:cBhvr>
                                        <p:cTn id="16" dur="500"/>
                                        <p:tgtEl>
                                          <p:spTgt spid="3102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3258"/>
                                        </p:tgtEl>
                                        <p:attrNameLst>
                                          <p:attrName>style.visibility</p:attrName>
                                        </p:attrNameLst>
                                      </p:cBhvr>
                                      <p:to>
                                        <p:strVal val="visible"/>
                                      </p:to>
                                    </p:set>
                                    <p:animEffect transition="in" filter="wipe(right)">
                                      <p:cBhvr>
                                        <p:cTn id="21" dur="500"/>
                                        <p:tgtEl>
                                          <p:spTgt spid="5325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10275"/>
                                        </p:tgtEl>
                                        <p:attrNameLst>
                                          <p:attrName>style.visibility</p:attrName>
                                        </p:attrNameLst>
                                      </p:cBhvr>
                                      <p:to>
                                        <p:strVal val="visible"/>
                                      </p:to>
                                    </p:set>
                                    <p:animEffect transition="in" filter="fade">
                                      <p:cBhvr>
                                        <p:cTn id="25" dur="500"/>
                                        <p:tgtEl>
                                          <p:spTgt spid="31027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259"/>
                                        </p:tgtEl>
                                        <p:attrNameLst>
                                          <p:attrName>style.visibility</p:attrName>
                                        </p:attrNameLst>
                                      </p:cBhvr>
                                      <p:to>
                                        <p:strVal val="visible"/>
                                      </p:to>
                                    </p:set>
                                    <p:animEffect transition="in" filter="wipe(left)">
                                      <p:cBhvr>
                                        <p:cTn id="30" dur="500"/>
                                        <p:tgtEl>
                                          <p:spTgt spid="53259"/>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10276"/>
                                        </p:tgtEl>
                                        <p:attrNameLst>
                                          <p:attrName>style.visibility</p:attrName>
                                        </p:attrNameLst>
                                      </p:cBhvr>
                                      <p:to>
                                        <p:strVal val="visible"/>
                                      </p:to>
                                    </p:set>
                                    <p:animEffect transition="in" filter="fade">
                                      <p:cBhvr>
                                        <p:cTn id="34" dur="500"/>
                                        <p:tgtEl>
                                          <p:spTgt spid="31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animBg="1"/>
      <p:bldP spid="53259"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b="0" dirty="0" smtClean="0"/>
              <a:t>Overview</a:t>
            </a:r>
            <a:endParaRPr lang="en-US" b="0" dirty="0"/>
          </a:p>
        </p:txBody>
      </p:sp>
      <p:sp>
        <p:nvSpPr>
          <p:cNvPr id="45059" name="Rectangle 3"/>
          <p:cNvSpPr>
            <a:spLocks noGrp="1" noChangeArrowheads="1"/>
          </p:cNvSpPr>
          <p:nvPr>
            <p:ph idx="1"/>
          </p:nvPr>
        </p:nvSpPr>
        <p:spPr>
          <a:xfrm>
            <a:off x="533400" y="1143000"/>
            <a:ext cx="8077200" cy="5715000"/>
          </a:xfrm>
        </p:spPr>
        <p:txBody>
          <a:bodyPr>
            <a:normAutofit/>
          </a:bodyPr>
          <a:lstStyle/>
          <a:p>
            <a:endParaRPr lang="en-US" sz="2000" dirty="0" smtClean="0"/>
          </a:p>
          <a:p>
            <a:r>
              <a:rPr lang="en-US" sz="2000" dirty="0" smtClean="0"/>
              <a:t>Current Global Status – update of herbicide resistance </a:t>
            </a:r>
          </a:p>
          <a:p>
            <a:endParaRPr lang="en-US" sz="2000" dirty="0" smtClean="0"/>
          </a:p>
          <a:p>
            <a:r>
              <a:rPr lang="en-US" sz="2000" dirty="0" smtClean="0"/>
              <a:t>Understanding herbicide mode of action (MOA)</a:t>
            </a:r>
          </a:p>
          <a:p>
            <a:endParaRPr lang="en-US" sz="2000" dirty="0" smtClean="0"/>
          </a:p>
          <a:p>
            <a:r>
              <a:rPr lang="en-US" sz="2000" dirty="0" smtClean="0"/>
              <a:t>What is herbicide</a:t>
            </a:r>
            <a:r>
              <a:rPr lang="en-US" sz="2000" dirty="0" smtClean="0">
                <a:solidFill>
                  <a:srgbClr val="FF0000"/>
                </a:solidFill>
              </a:rPr>
              <a:t> </a:t>
            </a:r>
            <a:r>
              <a:rPr lang="en-US" sz="2000" dirty="0" smtClean="0"/>
              <a:t>resistance?</a:t>
            </a:r>
          </a:p>
          <a:p>
            <a:r>
              <a:rPr lang="en-US" sz="2000" dirty="0" smtClean="0"/>
              <a:t>What factors lead to selection for herbicide resistance?</a:t>
            </a:r>
          </a:p>
          <a:p>
            <a:endParaRPr lang="en-US" sz="2000" dirty="0" smtClean="0"/>
          </a:p>
          <a:p>
            <a:r>
              <a:rPr lang="en-US" sz="2000" dirty="0" smtClean="0"/>
              <a:t>The  Group 4 Synthetic Auxins – what makes them unique?</a:t>
            </a:r>
          </a:p>
          <a:p>
            <a:endParaRPr lang="en-US" sz="2000" b="0" dirty="0" smtClean="0"/>
          </a:p>
          <a:p>
            <a:r>
              <a:rPr lang="en-US" sz="2000" b="0" dirty="0" smtClean="0"/>
              <a:t>How </a:t>
            </a:r>
            <a:r>
              <a:rPr lang="en-US" sz="2000" b="0" dirty="0"/>
              <a:t>do you manage herbicide resistant weeds?</a:t>
            </a:r>
          </a:p>
          <a:p>
            <a:pPr lvl="1"/>
            <a:r>
              <a:rPr lang="en-US" sz="2000" dirty="0" smtClean="0"/>
              <a:t>Herbicide MOA , Multi – Mode of Action </a:t>
            </a:r>
          </a:p>
          <a:p>
            <a:pPr lvl="1"/>
            <a:r>
              <a:rPr lang="en-US" sz="2000" dirty="0" smtClean="0"/>
              <a:t>Best management practices for DAS products </a:t>
            </a:r>
          </a:p>
          <a:p>
            <a:pPr lvl="1"/>
            <a:r>
              <a:rPr lang="en-US" sz="2000" dirty="0" smtClean="0"/>
              <a:t>Best practices in IVM and Range and pasture.</a:t>
            </a:r>
          </a:p>
          <a:p>
            <a:pPr lvl="1"/>
            <a:endParaRPr lang="en-US" sz="2000" b="0" dirty="0" smtClean="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u408324\AppData\Local\Microsoft\Windows\Temporary Internet Files\Content.IE5\KHO25MYK\MP900399308[1].jpg"/>
          <p:cNvPicPr>
            <a:picLocks noChangeAspect="1" noChangeArrowheads="1"/>
          </p:cNvPicPr>
          <p:nvPr/>
        </p:nvPicPr>
        <p:blipFill>
          <a:blip r:embed="rId2" cstate="print"/>
          <a:srcRect/>
          <a:stretch>
            <a:fillRect/>
          </a:stretch>
        </p:blipFill>
        <p:spPr bwMode="auto">
          <a:xfrm>
            <a:off x="838201" y="1371600"/>
            <a:ext cx="7086600" cy="512767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074"/>
          <p:cNvSpPr>
            <a:spLocks noGrp="1" noChangeArrowheads="1"/>
          </p:cNvSpPr>
          <p:nvPr>
            <p:ph type="title"/>
          </p:nvPr>
        </p:nvSpPr>
        <p:spPr>
          <a:xfrm>
            <a:off x="457200" y="152400"/>
            <a:ext cx="7543800" cy="1143000"/>
          </a:xfrm>
        </p:spPr>
        <p:txBody>
          <a:bodyPr/>
          <a:lstStyle/>
          <a:p>
            <a:r>
              <a:rPr lang="en-US" sz="2800" b="0" dirty="0" smtClean="0"/>
              <a:t>What Factors Increase Risk for </a:t>
            </a:r>
            <a:br>
              <a:rPr lang="en-US" sz="2800" b="0" dirty="0" smtClean="0"/>
            </a:br>
            <a:r>
              <a:rPr lang="en-US" sz="2800" b="0" dirty="0" smtClean="0"/>
              <a:t>Herbicide Resistance</a:t>
            </a:r>
            <a:r>
              <a:rPr lang="en-US" sz="2800" b="0" dirty="0"/>
              <a:t>?</a:t>
            </a:r>
            <a:endParaRPr lang="en-US" b="0" dirty="0"/>
          </a:p>
        </p:txBody>
      </p:sp>
      <p:sp>
        <p:nvSpPr>
          <p:cNvPr id="178179" name="Rectangle 3075"/>
          <p:cNvSpPr>
            <a:spLocks noGrp="1" noChangeArrowheads="1"/>
          </p:cNvSpPr>
          <p:nvPr>
            <p:ph idx="1"/>
          </p:nvPr>
        </p:nvSpPr>
        <p:spPr>
          <a:xfrm>
            <a:off x="533400" y="1524000"/>
            <a:ext cx="8077200" cy="4173537"/>
          </a:xfrm>
        </p:spPr>
        <p:txBody>
          <a:bodyPr/>
          <a:lstStyle/>
          <a:p>
            <a:r>
              <a:rPr lang="en-US" sz="2800" dirty="0" smtClean="0"/>
              <a:t>Herbicide selection pressure and use patterns</a:t>
            </a:r>
          </a:p>
          <a:p>
            <a:pPr lvl="1"/>
            <a:r>
              <a:rPr lang="en-US" sz="2400" dirty="0" smtClean="0"/>
              <a:t>MOA, site of action</a:t>
            </a:r>
          </a:p>
          <a:p>
            <a:endParaRPr lang="en-US" sz="2800" b="0" dirty="0" smtClean="0"/>
          </a:p>
          <a:p>
            <a:r>
              <a:rPr lang="en-US" sz="2800" b="1" dirty="0" smtClean="0"/>
              <a:t>Weed characteristics and species</a:t>
            </a:r>
            <a:endParaRPr lang="en-US" sz="2800" b="1" dirty="0"/>
          </a:p>
          <a:p>
            <a:endParaRPr lang="en-US" sz="2800" b="0" dirty="0"/>
          </a:p>
          <a:p>
            <a:r>
              <a:rPr lang="en-US" sz="2800" b="0" dirty="0" smtClean="0"/>
              <a:t>Vegetation management practices- crops, vegetation cover crop </a:t>
            </a:r>
            <a:r>
              <a:rPr lang="en-US" sz="2800" b="0" dirty="0" err="1" smtClean="0"/>
              <a:t>vs</a:t>
            </a:r>
            <a:r>
              <a:rPr lang="en-US" sz="2800" b="0" dirty="0" smtClean="0"/>
              <a:t> bare ground,  rotations, weed control timing, </a:t>
            </a:r>
            <a:r>
              <a:rPr lang="en-US" sz="2800" dirty="0" smtClean="0"/>
              <a:t>mechanical control, </a:t>
            </a:r>
            <a:r>
              <a:rPr lang="en-US" sz="2800" b="0" dirty="0" smtClean="0"/>
              <a:t>stewardship. </a:t>
            </a:r>
            <a:endParaRPr lang="en-US" sz="2800" b="0" dirty="0"/>
          </a:p>
          <a:p>
            <a:endParaRPr lang="en-US" sz="2800" dirty="0" smtClean="0"/>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152400"/>
            <a:ext cx="7391400" cy="990600"/>
          </a:xfrm>
        </p:spPr>
        <p:txBody>
          <a:bodyPr/>
          <a:lstStyle/>
          <a:p>
            <a:r>
              <a:rPr lang="en-US" sz="2800" b="0" dirty="0"/>
              <a:t>Weed Characteristics </a:t>
            </a:r>
            <a:r>
              <a:rPr lang="en-US" sz="2800" b="0" dirty="0" smtClean="0"/>
              <a:t>and Herbicide 		Resistance Development	</a:t>
            </a:r>
            <a:endParaRPr lang="en-US" b="0" dirty="0"/>
          </a:p>
        </p:txBody>
      </p:sp>
      <p:sp>
        <p:nvSpPr>
          <p:cNvPr id="59395" name="Rectangle 3"/>
          <p:cNvSpPr>
            <a:spLocks noGrp="1" noChangeArrowheads="1"/>
          </p:cNvSpPr>
          <p:nvPr>
            <p:ph idx="1"/>
          </p:nvPr>
        </p:nvSpPr>
        <p:spPr>
          <a:xfrm>
            <a:off x="533400" y="1371600"/>
            <a:ext cx="8153400" cy="4953000"/>
          </a:xfrm>
        </p:spPr>
        <p:txBody>
          <a:bodyPr/>
          <a:lstStyle/>
          <a:p>
            <a:r>
              <a:rPr lang="en-US" sz="2400" b="0" dirty="0" smtClean="0"/>
              <a:t>Annual </a:t>
            </a:r>
            <a:r>
              <a:rPr lang="en-US" sz="2400" b="0" dirty="0"/>
              <a:t>growth </a:t>
            </a:r>
            <a:r>
              <a:rPr lang="en-US" sz="2400" b="0" dirty="0" smtClean="0"/>
              <a:t>habit </a:t>
            </a:r>
            <a:r>
              <a:rPr lang="en-US" sz="2400" b="0" dirty="0" err="1" smtClean="0"/>
              <a:t>vs</a:t>
            </a:r>
            <a:r>
              <a:rPr lang="en-US" sz="2400" b="0" dirty="0" smtClean="0"/>
              <a:t> Perennial growth </a:t>
            </a:r>
          </a:p>
          <a:p>
            <a:pPr lvl="1"/>
            <a:r>
              <a:rPr lang="en-US" sz="2000" b="0" dirty="0" smtClean="0"/>
              <a:t>growth from seed </a:t>
            </a:r>
            <a:r>
              <a:rPr lang="en-US" sz="2000" dirty="0" smtClean="0"/>
              <a:t>or vegetative propagation</a:t>
            </a:r>
          </a:p>
          <a:p>
            <a:pPr lvl="1"/>
            <a:r>
              <a:rPr lang="en-US" sz="2000" dirty="0" smtClean="0"/>
              <a:t>emergence duration and timing </a:t>
            </a:r>
          </a:p>
          <a:p>
            <a:pPr>
              <a:buFontTx/>
              <a:buNone/>
            </a:pPr>
            <a:endParaRPr lang="en-US" sz="1200" b="0" dirty="0" smtClean="0"/>
          </a:p>
          <a:p>
            <a:r>
              <a:rPr lang="en-US" sz="2400" b="0" dirty="0" smtClean="0"/>
              <a:t>High </a:t>
            </a:r>
            <a:r>
              <a:rPr lang="en-US" sz="2400" b="0" dirty="0"/>
              <a:t>seed </a:t>
            </a:r>
            <a:r>
              <a:rPr lang="en-US" sz="2400" b="0" dirty="0" smtClean="0"/>
              <a:t>production and High weed density</a:t>
            </a:r>
            <a:endParaRPr lang="en-US" sz="2400" dirty="0"/>
          </a:p>
          <a:p>
            <a:pPr lvl="1"/>
            <a:r>
              <a:rPr lang="en-US" sz="2000" dirty="0"/>
              <a:t>H</a:t>
            </a:r>
            <a:r>
              <a:rPr lang="en-US" sz="2000" b="0" dirty="0" smtClean="0"/>
              <a:t>igher </a:t>
            </a:r>
            <a:r>
              <a:rPr lang="en-US" sz="2000" b="0" dirty="0"/>
              <a:t>density = </a:t>
            </a:r>
            <a:r>
              <a:rPr lang="en-US" sz="2000" b="0" dirty="0" smtClean="0"/>
              <a:t>Higher </a:t>
            </a:r>
            <a:r>
              <a:rPr lang="en-US" sz="2000" b="0" dirty="0"/>
              <a:t>chance for resistant individuals</a:t>
            </a:r>
          </a:p>
          <a:p>
            <a:pPr lvl="1">
              <a:buFontTx/>
              <a:buNone/>
            </a:pPr>
            <a:endParaRPr lang="en-US" sz="1200" b="0" dirty="0"/>
          </a:p>
          <a:p>
            <a:r>
              <a:rPr lang="en-US" sz="2400" b="0" dirty="0" smtClean="0"/>
              <a:t>Relatively </a:t>
            </a:r>
            <a:r>
              <a:rPr lang="en-US" sz="2400" b="0" dirty="0"/>
              <a:t>rapid turnover of the seed bank</a:t>
            </a:r>
          </a:p>
          <a:p>
            <a:pPr lvl="1"/>
            <a:r>
              <a:rPr lang="en-US" sz="2000" b="0" dirty="0"/>
              <a:t>result of short lived seed dormancy</a:t>
            </a:r>
          </a:p>
          <a:p>
            <a:pPr lvl="1">
              <a:buFontTx/>
              <a:buNone/>
            </a:pPr>
            <a:endParaRPr lang="en-US" sz="1200" b="0" dirty="0"/>
          </a:p>
          <a:p>
            <a:r>
              <a:rPr lang="en-US" sz="2400" b="0" dirty="0" smtClean="0"/>
              <a:t>High </a:t>
            </a:r>
            <a:r>
              <a:rPr lang="en-US" sz="2400" b="0" dirty="0"/>
              <a:t>susceptibility to a particular herbicide</a:t>
            </a:r>
          </a:p>
          <a:p>
            <a:pPr>
              <a:buFontTx/>
              <a:buNone/>
            </a:pPr>
            <a:endParaRPr lang="en-US" sz="1200" b="0" dirty="0"/>
          </a:p>
          <a:p>
            <a:r>
              <a:rPr lang="en-US" sz="2400" b="0" dirty="0" smtClean="0"/>
              <a:t>Naturally </a:t>
            </a:r>
            <a:r>
              <a:rPr lang="en-US" sz="2400" b="0" dirty="0"/>
              <a:t>high frequency of resistant gene(s) within the weed population (e.g. Kochia)</a:t>
            </a:r>
            <a:endParaRPr lang="en-US" b="0" dirty="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cstate="print"/>
          <a:srcRect/>
          <a:stretch>
            <a:fillRect/>
          </a:stretch>
        </p:blipFill>
        <p:spPr bwMode="auto">
          <a:xfrm>
            <a:off x="-4495800" y="-2286000"/>
            <a:ext cx="17954244" cy="9601200"/>
          </a:xfrm>
          <a:prstGeom prst="rect">
            <a:avLst/>
          </a:prstGeom>
          <a:noFill/>
          <a:ln w="9525">
            <a:noFill/>
            <a:miter lim="800000"/>
            <a:headEnd/>
            <a:tailEnd/>
          </a:ln>
        </p:spPr>
      </p:pic>
      <p:sp>
        <p:nvSpPr>
          <p:cNvPr id="3" name="TextBox 2"/>
          <p:cNvSpPr txBox="1"/>
          <p:nvPr/>
        </p:nvSpPr>
        <p:spPr>
          <a:xfrm>
            <a:off x="8077200" y="3657600"/>
            <a:ext cx="1066800" cy="461665"/>
          </a:xfrm>
          <a:prstGeom prst="rect">
            <a:avLst/>
          </a:prstGeom>
          <a:noFill/>
        </p:spPr>
        <p:txBody>
          <a:bodyPr wrap="square" rtlCol="0">
            <a:spAutoFit/>
          </a:bodyPr>
          <a:lstStyle/>
          <a:p>
            <a:r>
              <a:rPr lang="en-CA" dirty="0" smtClean="0"/>
              <a:t>62%</a:t>
            </a:r>
            <a:endParaRPr lang="en-CA" dirty="0"/>
          </a:p>
        </p:txBody>
      </p:sp>
      <p:sp>
        <p:nvSpPr>
          <p:cNvPr id="4" name="TextBox 3"/>
          <p:cNvSpPr txBox="1"/>
          <p:nvPr/>
        </p:nvSpPr>
        <p:spPr>
          <a:xfrm>
            <a:off x="2133600" y="2514600"/>
            <a:ext cx="762000" cy="461665"/>
          </a:xfrm>
          <a:prstGeom prst="rect">
            <a:avLst/>
          </a:prstGeom>
          <a:noFill/>
        </p:spPr>
        <p:txBody>
          <a:bodyPr wrap="square" rtlCol="0">
            <a:spAutoFit/>
          </a:bodyPr>
          <a:lstStyle/>
          <a:p>
            <a:r>
              <a:rPr lang="en-CA" dirty="0" smtClean="0"/>
              <a:t>22%</a:t>
            </a:r>
            <a:endParaRPr lang="en-CA" dirty="0"/>
          </a:p>
        </p:txBody>
      </p:sp>
      <p:sp>
        <p:nvSpPr>
          <p:cNvPr id="5" name="TextBox 4"/>
          <p:cNvSpPr txBox="1"/>
          <p:nvPr/>
        </p:nvSpPr>
        <p:spPr>
          <a:xfrm>
            <a:off x="1905000" y="762000"/>
            <a:ext cx="762000" cy="461665"/>
          </a:xfrm>
          <a:prstGeom prst="rect">
            <a:avLst/>
          </a:prstGeom>
          <a:noFill/>
        </p:spPr>
        <p:txBody>
          <a:bodyPr wrap="square" rtlCol="0">
            <a:spAutoFit/>
          </a:bodyPr>
          <a:lstStyle/>
          <a:p>
            <a:r>
              <a:rPr lang="en-CA" dirty="0" smtClean="0"/>
              <a:t>16%</a:t>
            </a:r>
            <a:endParaRPr lang="en-CA" dirty="0"/>
          </a:p>
        </p:txBody>
      </p:sp>
      <p:sp>
        <p:nvSpPr>
          <p:cNvPr id="6" name="TextBox 5"/>
          <p:cNvSpPr txBox="1"/>
          <p:nvPr/>
        </p:nvSpPr>
        <p:spPr>
          <a:xfrm>
            <a:off x="7772400" y="1981200"/>
            <a:ext cx="1600200" cy="461665"/>
          </a:xfrm>
          <a:prstGeom prst="rect">
            <a:avLst/>
          </a:prstGeom>
          <a:noFill/>
        </p:spPr>
        <p:txBody>
          <a:bodyPr wrap="square" rtlCol="0">
            <a:spAutoFit/>
          </a:bodyPr>
          <a:lstStyle/>
          <a:p>
            <a:r>
              <a:rPr lang="en-CA" dirty="0" smtClean="0"/>
              <a:t>62%/38%</a:t>
            </a:r>
            <a:endParaRPr lang="en-CA" dirty="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44386" name="Picture 2"/>
          <p:cNvPicPr>
            <a:picLocks noChangeAspect="1" noChangeArrowheads="1"/>
          </p:cNvPicPr>
          <p:nvPr/>
        </p:nvPicPr>
        <p:blipFill>
          <a:blip r:embed="rId2" cstate="print"/>
          <a:srcRect/>
          <a:stretch>
            <a:fillRect/>
          </a:stretch>
        </p:blipFill>
        <p:spPr bwMode="auto">
          <a:xfrm>
            <a:off x="-3657600" y="-1524000"/>
            <a:ext cx="15150737" cy="8915400"/>
          </a:xfrm>
          <a:prstGeom prst="rect">
            <a:avLst/>
          </a:prstGeom>
          <a:noFill/>
          <a:ln w="9525">
            <a:noFill/>
            <a:miter lim="800000"/>
            <a:headEnd/>
            <a:tailEnd/>
          </a:ln>
        </p:spPr>
      </p:pic>
      <p:sp>
        <p:nvSpPr>
          <p:cNvPr id="5" name="TextBox 4"/>
          <p:cNvSpPr txBox="1"/>
          <p:nvPr/>
        </p:nvSpPr>
        <p:spPr>
          <a:xfrm>
            <a:off x="7086600" y="4572000"/>
            <a:ext cx="748923" cy="461665"/>
          </a:xfrm>
          <a:prstGeom prst="rect">
            <a:avLst/>
          </a:prstGeom>
          <a:noFill/>
        </p:spPr>
        <p:txBody>
          <a:bodyPr wrap="none" rtlCol="0">
            <a:spAutoFit/>
          </a:bodyPr>
          <a:lstStyle/>
          <a:p>
            <a:r>
              <a:rPr lang="en-CA" dirty="0" smtClean="0"/>
              <a:t>65%</a:t>
            </a:r>
            <a:endParaRPr lang="en-CA" dirty="0"/>
          </a:p>
        </p:txBody>
      </p:sp>
      <p:sp>
        <p:nvSpPr>
          <p:cNvPr id="6" name="TextBox 5"/>
          <p:cNvSpPr txBox="1"/>
          <p:nvPr/>
        </p:nvSpPr>
        <p:spPr>
          <a:xfrm>
            <a:off x="1905000" y="3657600"/>
            <a:ext cx="977523" cy="461665"/>
          </a:xfrm>
          <a:prstGeom prst="rect">
            <a:avLst/>
          </a:prstGeom>
          <a:noFill/>
        </p:spPr>
        <p:txBody>
          <a:bodyPr wrap="square" rtlCol="0">
            <a:spAutoFit/>
          </a:bodyPr>
          <a:lstStyle/>
          <a:p>
            <a:r>
              <a:rPr lang="en-CA" dirty="0" smtClean="0"/>
              <a:t>16%</a:t>
            </a:r>
            <a:endParaRPr lang="en-CA" dirty="0"/>
          </a:p>
        </p:txBody>
      </p:sp>
      <p:sp>
        <p:nvSpPr>
          <p:cNvPr id="7" name="TextBox 6"/>
          <p:cNvSpPr txBox="1"/>
          <p:nvPr/>
        </p:nvSpPr>
        <p:spPr>
          <a:xfrm>
            <a:off x="1447800" y="1905000"/>
            <a:ext cx="990600" cy="461665"/>
          </a:xfrm>
          <a:prstGeom prst="rect">
            <a:avLst/>
          </a:prstGeom>
          <a:noFill/>
        </p:spPr>
        <p:txBody>
          <a:bodyPr wrap="square" rtlCol="0">
            <a:spAutoFit/>
          </a:bodyPr>
          <a:lstStyle/>
          <a:p>
            <a:r>
              <a:rPr lang="en-CA" dirty="0" smtClean="0"/>
              <a:t>19%</a:t>
            </a:r>
            <a:endParaRPr lang="en-CA" dirty="0"/>
          </a:p>
        </p:txBody>
      </p:sp>
      <p:sp>
        <p:nvSpPr>
          <p:cNvPr id="8" name="TextBox 7"/>
          <p:cNvSpPr txBox="1"/>
          <p:nvPr/>
        </p:nvSpPr>
        <p:spPr>
          <a:xfrm>
            <a:off x="7239000" y="2514600"/>
            <a:ext cx="1447800" cy="461665"/>
          </a:xfrm>
          <a:prstGeom prst="rect">
            <a:avLst/>
          </a:prstGeom>
          <a:noFill/>
        </p:spPr>
        <p:txBody>
          <a:bodyPr wrap="square" rtlCol="0">
            <a:spAutoFit/>
          </a:bodyPr>
          <a:lstStyle/>
          <a:p>
            <a:r>
              <a:rPr lang="en-CA" dirty="0" smtClean="0"/>
              <a:t>84%/16%</a:t>
            </a:r>
            <a:endParaRPr lang="en-CA" dirty="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839" y="189503"/>
            <a:ext cx="8208960" cy="359138"/>
          </a:xfrm>
        </p:spPr>
        <p:txBody>
          <a:bodyPr/>
          <a:lstStyle/>
          <a:p>
            <a:r>
              <a:rPr lang="en-CA" sz="3200" dirty="0" smtClean="0"/>
              <a:t>Seed Production of Western Weeds</a:t>
            </a:r>
            <a:endParaRPr lang="en-CA" sz="3200" dirty="0"/>
          </a:p>
        </p:txBody>
      </p:sp>
      <p:sp>
        <p:nvSpPr>
          <p:cNvPr id="6" name="Footer Placeholder 5"/>
          <p:cNvSpPr>
            <a:spLocks noGrp="1"/>
          </p:cNvSpPr>
          <p:nvPr>
            <p:ph type="ftr" sz="quarter" idx="4294967295"/>
          </p:nvPr>
        </p:nvSpPr>
        <p:spPr>
          <a:xfrm>
            <a:off x="3881120" y="6410961"/>
            <a:ext cx="4465320" cy="213360"/>
          </a:xfrm>
          <a:prstGeom prst="rect">
            <a:avLst/>
          </a:prstGeom>
        </p:spPr>
        <p:txBody>
          <a:bodyPr/>
          <a:lstStyle/>
          <a:p>
            <a:r>
              <a:rPr lang="en-US" smtClean="0"/>
              <a:t>DOW RESTRICTED</a:t>
            </a:r>
            <a:endParaRPr lang="en-US" dirty="0"/>
          </a:p>
        </p:txBody>
      </p:sp>
      <p:graphicFrame>
        <p:nvGraphicFramePr>
          <p:cNvPr id="7" name="Chart 6"/>
          <p:cNvGraphicFramePr/>
          <p:nvPr/>
        </p:nvGraphicFramePr>
        <p:xfrm>
          <a:off x="381000" y="1371600"/>
          <a:ext cx="8294914"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67542" y="3853542"/>
            <a:ext cx="574766" cy="338554"/>
          </a:xfrm>
          <a:prstGeom prst="rect">
            <a:avLst/>
          </a:prstGeom>
          <a:noFill/>
        </p:spPr>
        <p:txBody>
          <a:bodyPr wrap="square" rtlCol="0">
            <a:spAutoFit/>
          </a:bodyPr>
          <a:lstStyle/>
          <a:p>
            <a:r>
              <a:rPr lang="en-CA" sz="1600" b="1" dirty="0" smtClean="0"/>
              <a:t>200</a:t>
            </a:r>
            <a:endParaRPr lang="en-CA" sz="1600" b="1" dirty="0"/>
          </a:p>
        </p:txBody>
      </p:sp>
      <p:sp>
        <p:nvSpPr>
          <p:cNvPr id="10" name="TextBox 9"/>
          <p:cNvSpPr txBox="1"/>
          <p:nvPr/>
        </p:nvSpPr>
        <p:spPr>
          <a:xfrm>
            <a:off x="2268582" y="3862251"/>
            <a:ext cx="574766" cy="338554"/>
          </a:xfrm>
          <a:prstGeom prst="rect">
            <a:avLst/>
          </a:prstGeom>
          <a:noFill/>
        </p:spPr>
        <p:txBody>
          <a:bodyPr wrap="square" rtlCol="0">
            <a:spAutoFit/>
          </a:bodyPr>
          <a:lstStyle/>
          <a:p>
            <a:r>
              <a:rPr lang="en-CA" sz="1600" b="1" dirty="0" smtClean="0"/>
              <a:t>250</a:t>
            </a:r>
            <a:endParaRPr lang="en-CA" sz="1600" b="1" dirty="0"/>
          </a:p>
        </p:txBody>
      </p:sp>
      <p:sp>
        <p:nvSpPr>
          <p:cNvPr id="13" name="TextBox 12"/>
          <p:cNvSpPr txBox="1"/>
          <p:nvPr/>
        </p:nvSpPr>
        <p:spPr>
          <a:xfrm>
            <a:off x="3000102" y="3849188"/>
            <a:ext cx="574766" cy="338554"/>
          </a:xfrm>
          <a:prstGeom prst="rect">
            <a:avLst/>
          </a:prstGeom>
          <a:noFill/>
        </p:spPr>
        <p:txBody>
          <a:bodyPr wrap="square" rtlCol="0">
            <a:spAutoFit/>
          </a:bodyPr>
          <a:lstStyle/>
          <a:p>
            <a:r>
              <a:rPr lang="en-CA" sz="1600" b="1" dirty="0" smtClean="0"/>
              <a:t>400</a:t>
            </a:r>
            <a:endParaRPr lang="en-CA" sz="1600" b="1" dirty="0"/>
          </a:p>
        </p:txBody>
      </p:sp>
      <p:sp>
        <p:nvSpPr>
          <p:cNvPr id="14" name="TextBox 13"/>
          <p:cNvSpPr txBox="1"/>
          <p:nvPr/>
        </p:nvSpPr>
        <p:spPr>
          <a:xfrm>
            <a:off x="3670663" y="3844834"/>
            <a:ext cx="679268" cy="338554"/>
          </a:xfrm>
          <a:prstGeom prst="rect">
            <a:avLst/>
          </a:prstGeom>
          <a:noFill/>
        </p:spPr>
        <p:txBody>
          <a:bodyPr wrap="square" rtlCol="0">
            <a:spAutoFit/>
          </a:bodyPr>
          <a:lstStyle/>
          <a:p>
            <a:r>
              <a:rPr lang="en-CA" sz="1600" b="1" dirty="0" smtClean="0"/>
              <a:t>2800</a:t>
            </a:r>
            <a:endParaRPr lang="en-CA" sz="1600" b="1" dirty="0"/>
          </a:p>
        </p:txBody>
      </p:sp>
      <p:sp>
        <p:nvSpPr>
          <p:cNvPr id="15" name="TextBox 14"/>
          <p:cNvSpPr txBox="1"/>
          <p:nvPr/>
        </p:nvSpPr>
        <p:spPr>
          <a:xfrm>
            <a:off x="4376055" y="3886200"/>
            <a:ext cx="705395" cy="338554"/>
          </a:xfrm>
          <a:prstGeom prst="rect">
            <a:avLst/>
          </a:prstGeom>
          <a:noFill/>
        </p:spPr>
        <p:txBody>
          <a:bodyPr wrap="square" rtlCol="0">
            <a:spAutoFit/>
          </a:bodyPr>
          <a:lstStyle/>
          <a:p>
            <a:r>
              <a:rPr lang="en-CA" sz="1600" b="1" dirty="0" smtClean="0"/>
              <a:t>3500</a:t>
            </a:r>
            <a:endParaRPr lang="en-CA" sz="1600" b="1" dirty="0"/>
          </a:p>
        </p:txBody>
      </p:sp>
      <p:sp>
        <p:nvSpPr>
          <p:cNvPr id="16" name="TextBox 15"/>
          <p:cNvSpPr txBox="1"/>
          <p:nvPr/>
        </p:nvSpPr>
        <p:spPr>
          <a:xfrm>
            <a:off x="7798526" y="1600200"/>
            <a:ext cx="953587" cy="338554"/>
          </a:xfrm>
          <a:prstGeom prst="rect">
            <a:avLst/>
          </a:prstGeom>
          <a:noFill/>
        </p:spPr>
        <p:txBody>
          <a:bodyPr wrap="square" rtlCol="0">
            <a:spAutoFit/>
          </a:bodyPr>
          <a:lstStyle/>
          <a:p>
            <a:r>
              <a:rPr lang="en-CA" sz="1600" b="1" dirty="0" smtClean="0"/>
              <a:t>300,000</a:t>
            </a:r>
            <a:endParaRPr lang="en-CA" sz="1600" b="1" dirty="0"/>
          </a:p>
        </p:txBody>
      </p:sp>
      <p:sp>
        <p:nvSpPr>
          <p:cNvPr id="17" name="TextBox 16"/>
          <p:cNvSpPr txBox="1"/>
          <p:nvPr/>
        </p:nvSpPr>
        <p:spPr>
          <a:xfrm>
            <a:off x="7036526" y="1981200"/>
            <a:ext cx="953587" cy="338554"/>
          </a:xfrm>
          <a:prstGeom prst="rect">
            <a:avLst/>
          </a:prstGeom>
          <a:noFill/>
        </p:spPr>
        <p:txBody>
          <a:bodyPr wrap="square" rtlCol="0">
            <a:spAutoFit/>
          </a:bodyPr>
          <a:lstStyle/>
          <a:p>
            <a:r>
              <a:rPr lang="en-CA" sz="1600" b="1" dirty="0" smtClean="0"/>
              <a:t>250,000</a:t>
            </a:r>
            <a:endParaRPr lang="en-CA" sz="1600" b="1" dirty="0"/>
          </a:p>
        </p:txBody>
      </p:sp>
    </p:spTree>
    <p:extLst>
      <p:ext uri="{BB962C8B-B14F-4D97-AF65-F5344CB8AC3E}">
        <p14:creationId xmlns:p14="http://schemas.microsoft.com/office/powerpoint/2010/main" val="1133735286"/>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8600" y="1828800"/>
            <a:ext cx="8915400" cy="609600"/>
          </a:xfrm>
        </p:spPr>
        <p:txBody>
          <a:bodyPr/>
          <a:lstStyle/>
          <a:p>
            <a:r>
              <a:rPr lang="en-US" sz="1800" b="0" dirty="0" smtClean="0">
                <a:solidFill>
                  <a:schemeClr val="tx1"/>
                </a:solidFill>
              </a:rPr>
              <a:t>Kochia-Annual, high seed producer, high seed bank, genetics, highly susceptible</a:t>
            </a:r>
            <a:br>
              <a:rPr lang="en-US" sz="1800" b="0" dirty="0" smtClean="0">
                <a:solidFill>
                  <a:schemeClr val="tx1"/>
                </a:solidFill>
              </a:rPr>
            </a:b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Assumes </a:t>
            </a:r>
            <a:r>
              <a:rPr lang="en-US" sz="1800" b="0" dirty="0">
                <a:solidFill>
                  <a:schemeClr val="tx1"/>
                </a:solidFill>
              </a:rPr>
              <a:t>an initial weed seed population of </a:t>
            </a:r>
            <a:r>
              <a:rPr lang="en-US" sz="1800" b="0" dirty="0" smtClean="0">
                <a:solidFill>
                  <a:schemeClr val="tx1"/>
                </a:solidFill>
              </a:rPr>
              <a:t>100,000/m2</a:t>
            </a:r>
            <a:br>
              <a:rPr lang="en-US" sz="1800" b="0" dirty="0" smtClean="0">
                <a:solidFill>
                  <a:schemeClr val="tx1"/>
                </a:solidFill>
              </a:rPr>
            </a:br>
            <a:r>
              <a:rPr lang="en-US" sz="1800" b="0" dirty="0" smtClean="0">
                <a:solidFill>
                  <a:schemeClr val="tx1"/>
                </a:solidFill>
              </a:rPr>
              <a:t> </a:t>
            </a:r>
            <a:r>
              <a:rPr lang="en-US" sz="1800" b="0" dirty="0">
                <a:solidFill>
                  <a:schemeClr val="tx1"/>
                </a:solidFill>
              </a:rPr>
              <a:t>with a 1 in 10,000,000 occurrence of resistant biotypes in the initial </a:t>
            </a:r>
            <a:r>
              <a:rPr lang="en-US" sz="1800" b="0" dirty="0" smtClean="0">
                <a:solidFill>
                  <a:schemeClr val="tx1"/>
                </a:solidFill>
              </a:rPr>
              <a:t>population</a:t>
            </a:r>
            <a:br>
              <a:rPr lang="en-US" sz="1800" b="0" dirty="0" smtClean="0">
                <a:solidFill>
                  <a:schemeClr val="tx1"/>
                </a:solidFill>
              </a:rPr>
            </a:br>
            <a:r>
              <a:rPr lang="en-US" sz="1800" b="0" dirty="0" smtClean="0">
                <a:solidFill>
                  <a:schemeClr val="tx1"/>
                </a:solidFill>
              </a:rPr>
              <a:t> </a:t>
            </a:r>
            <a:r>
              <a:rPr lang="en-US" sz="1800" b="0" dirty="0">
                <a:solidFill>
                  <a:schemeClr val="tx1"/>
                </a:solidFill>
              </a:rPr>
              <a:t>and 90% weed </a:t>
            </a:r>
            <a:r>
              <a:rPr lang="en-US" sz="1800" b="0" dirty="0" smtClean="0">
                <a:solidFill>
                  <a:schemeClr val="tx1"/>
                </a:solidFill>
              </a:rPr>
              <a:t>control from </a:t>
            </a:r>
            <a:r>
              <a:rPr lang="en-US" sz="1800" b="0" dirty="0" err="1" smtClean="0">
                <a:solidFill>
                  <a:schemeClr val="tx1"/>
                </a:solidFill>
              </a:rPr>
              <a:t>Chlorsulfuron</a:t>
            </a:r>
            <a:r>
              <a:rPr lang="en-US" sz="1800" b="0" dirty="0" smtClean="0">
                <a:solidFill>
                  <a:schemeClr val="tx1"/>
                </a:solidFill>
              </a:rPr>
              <a:t> (Glean, </a:t>
            </a:r>
            <a:r>
              <a:rPr lang="en-US" sz="1800" b="0" dirty="0" err="1" smtClean="0">
                <a:solidFill>
                  <a:schemeClr val="tx1"/>
                </a:solidFill>
              </a:rPr>
              <a:t>Telar</a:t>
            </a:r>
            <a:r>
              <a:rPr lang="en-US" sz="1800" b="0" dirty="0" smtClean="0">
                <a:solidFill>
                  <a:schemeClr val="tx1"/>
                </a:solidFill>
              </a:rPr>
              <a:t>)</a:t>
            </a:r>
            <a:endParaRPr lang="en-US" sz="1800" b="0" dirty="0">
              <a:solidFill>
                <a:schemeClr val="tx1"/>
              </a:solidFill>
            </a:endParaRPr>
          </a:p>
        </p:txBody>
      </p:sp>
      <p:sp>
        <p:nvSpPr>
          <p:cNvPr id="6" name="Footer Placeholder 3"/>
          <p:cNvSpPr>
            <a:spLocks noGrp="1"/>
          </p:cNvSpPr>
          <p:nvPr>
            <p:ph type="ftr" sz="quarter" idx="4294967295"/>
          </p:nvPr>
        </p:nvSpPr>
        <p:spPr>
          <a:xfrm>
            <a:off x="3157640" y="6248368"/>
            <a:ext cx="2894504" cy="457583"/>
          </a:xfrm>
        </p:spPr>
        <p:txBody>
          <a:bodyPr/>
          <a:lstStyle/>
          <a:p>
            <a:r>
              <a:rPr lang="en-US" i="0" smtClean="0"/>
              <a:t>DOW RESTRICTED</a:t>
            </a:r>
            <a:endParaRPr lang="en-US" i="0"/>
          </a:p>
        </p:txBody>
      </p:sp>
      <p:sp>
        <p:nvSpPr>
          <p:cNvPr id="148485" name="Rectangle 5"/>
          <p:cNvSpPr>
            <a:spLocks noChangeArrowheads="1"/>
          </p:cNvSpPr>
          <p:nvPr/>
        </p:nvSpPr>
        <p:spPr bwMode="auto">
          <a:xfrm>
            <a:off x="228600" y="152400"/>
            <a:ext cx="7391400" cy="954107"/>
          </a:xfrm>
          <a:prstGeom prst="rect">
            <a:avLst/>
          </a:prstGeom>
          <a:noFill/>
          <a:ln w="9525">
            <a:noFill/>
            <a:miter lim="800000"/>
            <a:headEnd/>
            <a:tailEnd/>
          </a:ln>
          <a:effectLst/>
        </p:spPr>
        <p:txBody>
          <a:bodyPr wrap="square" anchor="ctr">
            <a:spAutoFit/>
          </a:bodyPr>
          <a:lstStyle/>
          <a:p>
            <a:r>
              <a:rPr lang="en-US" sz="2800" dirty="0">
                <a:latin typeface="Arial Narrow" pitchFamily="34" charset="0"/>
              </a:rPr>
              <a:t>Simulated Progression of Resistant </a:t>
            </a:r>
            <a:r>
              <a:rPr lang="en-US" sz="2800" i="1" dirty="0">
                <a:latin typeface="Arial Narrow" pitchFamily="34" charset="0"/>
              </a:rPr>
              <a:t>Kochia </a:t>
            </a:r>
            <a:r>
              <a:rPr lang="en-US" sz="2800" dirty="0">
                <a:latin typeface="Arial Narrow" pitchFamily="34" charset="0"/>
              </a:rPr>
              <a:t>Exposed to Repeated Annual Applications of a Group 2 herbicide</a:t>
            </a:r>
          </a:p>
        </p:txBody>
      </p:sp>
      <p:pic>
        <p:nvPicPr>
          <p:cNvPr id="148494" name="Picture 14"/>
          <p:cNvPicPr>
            <a:picLocks noChangeAspect="1" noChangeArrowheads="1"/>
          </p:cNvPicPr>
          <p:nvPr/>
        </p:nvPicPr>
        <p:blipFill>
          <a:blip r:embed="rId3" cstate="print"/>
          <a:srcRect/>
          <a:stretch>
            <a:fillRect/>
          </a:stretch>
        </p:blipFill>
        <p:spPr bwMode="auto">
          <a:xfrm>
            <a:off x="1676400" y="3200400"/>
            <a:ext cx="6705600" cy="36576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C:\Users\U921710\Documents\don2012\2012 program\CWSS_Pictures\2_Kochia invasion_Don_Hare.JPG"/>
          <p:cNvPicPr>
            <a:picLocks noChangeAspect="1" noChangeArrowheads="1"/>
          </p:cNvPicPr>
          <p:nvPr/>
        </p:nvPicPr>
        <p:blipFill>
          <a:blip r:embed="rId2" cstate="print"/>
          <a:srcRect/>
          <a:stretch>
            <a:fillRect/>
          </a:stretch>
        </p:blipFill>
        <p:spPr bwMode="auto">
          <a:xfrm>
            <a:off x="0" y="2309812"/>
            <a:ext cx="9144000" cy="4548188"/>
          </a:xfrm>
          <a:prstGeom prst="rect">
            <a:avLst/>
          </a:prstGeom>
          <a:noFill/>
          <a:ln w="9525">
            <a:noFill/>
            <a:miter lim="800000"/>
            <a:headEnd/>
            <a:tailEnd/>
          </a:ln>
        </p:spPr>
      </p:pic>
      <p:sp>
        <p:nvSpPr>
          <p:cNvPr id="60420" name="TextBox 3"/>
          <p:cNvSpPr txBox="1">
            <a:spLocks noChangeArrowheads="1"/>
          </p:cNvSpPr>
          <p:nvPr/>
        </p:nvSpPr>
        <p:spPr bwMode="auto">
          <a:xfrm>
            <a:off x="533400" y="381001"/>
            <a:ext cx="7494588" cy="461665"/>
          </a:xfrm>
          <a:prstGeom prst="rect">
            <a:avLst/>
          </a:prstGeom>
          <a:noFill/>
          <a:ln w="9525">
            <a:noFill/>
            <a:miter lim="800000"/>
            <a:headEnd/>
            <a:tailEnd/>
          </a:ln>
        </p:spPr>
        <p:txBody>
          <a:bodyPr wrap="square">
            <a:spAutoFit/>
          </a:bodyPr>
          <a:lstStyle/>
          <a:p>
            <a:r>
              <a:rPr lang="en-CA" dirty="0"/>
              <a:t>Kochia Invasion </a:t>
            </a:r>
            <a:r>
              <a:rPr lang="en-CA" dirty="0" smtClean="0"/>
              <a:t>- Now ALS </a:t>
            </a:r>
            <a:r>
              <a:rPr lang="en-CA" dirty="0"/>
              <a:t>and Glyphosate Resistant!!</a:t>
            </a:r>
          </a:p>
        </p:txBody>
      </p:sp>
      <p:sp>
        <p:nvSpPr>
          <p:cNvPr id="4" name="TextBox 3"/>
          <p:cNvSpPr txBox="1"/>
          <p:nvPr/>
        </p:nvSpPr>
        <p:spPr>
          <a:xfrm>
            <a:off x="304800" y="1295400"/>
            <a:ext cx="8839200" cy="830997"/>
          </a:xfrm>
          <a:prstGeom prst="rect">
            <a:avLst/>
          </a:prstGeom>
          <a:noFill/>
        </p:spPr>
        <p:txBody>
          <a:bodyPr wrap="square" rtlCol="0">
            <a:spAutoFit/>
          </a:bodyPr>
          <a:lstStyle/>
          <a:p>
            <a:r>
              <a:rPr lang="en-CA" dirty="0" smtClean="0"/>
              <a:t>This field took 4 years to go from “very few” kochia to this </a:t>
            </a:r>
          </a:p>
          <a:p>
            <a:r>
              <a:rPr lang="en-CA" dirty="0" smtClean="0"/>
              <a:t>Group 2 ALS resistant Population  @ Ft. Saskatchewan, Alberta- 2011</a:t>
            </a:r>
            <a:endParaRPr lang="en-CA" dirty="0"/>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493" y="-6394"/>
            <a:ext cx="9156986" cy="6870787"/>
          </a:xfrm>
          <a:prstGeom prst="rect">
            <a:avLst/>
          </a:prstGeom>
        </p:spPr>
      </p:pic>
      <p:sp>
        <p:nvSpPr>
          <p:cNvPr id="4" name="TextBox 3"/>
          <p:cNvSpPr txBox="1"/>
          <p:nvPr/>
        </p:nvSpPr>
        <p:spPr>
          <a:xfrm>
            <a:off x="1600200" y="1295400"/>
            <a:ext cx="3276600" cy="830997"/>
          </a:xfrm>
          <a:prstGeom prst="rect">
            <a:avLst/>
          </a:prstGeom>
          <a:noFill/>
        </p:spPr>
        <p:txBody>
          <a:bodyPr wrap="square" rtlCol="0">
            <a:spAutoFit/>
          </a:bodyPr>
          <a:lstStyle/>
          <a:p>
            <a:r>
              <a:rPr lang="en-CA" dirty="0" smtClean="0"/>
              <a:t>25 years of use </a:t>
            </a:r>
          </a:p>
          <a:p>
            <a:r>
              <a:rPr lang="en-CA" dirty="0" smtClean="0"/>
              <a:t>25 HR Species Already</a:t>
            </a:r>
            <a:endParaRPr lang="en-CA" dirty="0"/>
          </a:p>
        </p:txBody>
      </p:sp>
      <p:sp>
        <p:nvSpPr>
          <p:cNvPr id="5" name="Rounded Rectangle 4"/>
          <p:cNvSpPr/>
          <p:nvPr/>
        </p:nvSpPr>
        <p:spPr bwMode="auto">
          <a:xfrm>
            <a:off x="1524000" y="1219200"/>
            <a:ext cx="3124200" cy="9906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33154288"/>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304800"/>
            <a:ext cx="6858000" cy="762000"/>
          </a:xfrm>
        </p:spPr>
        <p:txBody>
          <a:bodyPr/>
          <a:lstStyle/>
          <a:p>
            <a:r>
              <a:rPr lang="en-US" sz="2800" b="0" dirty="0" smtClean="0"/>
              <a:t>Herbicide Factors that Increase Risk </a:t>
            </a:r>
            <a:r>
              <a:rPr lang="en-US" sz="2800" b="0" dirty="0"/>
              <a:t>for </a:t>
            </a:r>
            <a:r>
              <a:rPr lang="en-US" sz="2800" b="0" dirty="0" smtClean="0"/>
              <a:t>Resistance</a:t>
            </a:r>
            <a:endParaRPr lang="en-US" b="0" dirty="0"/>
          </a:p>
        </p:txBody>
      </p:sp>
      <p:sp>
        <p:nvSpPr>
          <p:cNvPr id="60419" name="Rectangle 3"/>
          <p:cNvSpPr>
            <a:spLocks noGrp="1" noChangeArrowheads="1"/>
          </p:cNvSpPr>
          <p:nvPr>
            <p:ph idx="1"/>
          </p:nvPr>
        </p:nvSpPr>
        <p:spPr>
          <a:xfrm>
            <a:off x="0" y="1371600"/>
            <a:ext cx="9144000" cy="4953000"/>
          </a:xfrm>
        </p:spPr>
        <p:txBody>
          <a:bodyPr/>
          <a:lstStyle/>
          <a:p>
            <a:pPr>
              <a:lnSpc>
                <a:spcPct val="80000"/>
              </a:lnSpc>
            </a:pPr>
            <a:r>
              <a:rPr lang="en-US" sz="2800" dirty="0" smtClean="0"/>
              <a:t>Two primary types of  HR:</a:t>
            </a:r>
          </a:p>
          <a:p>
            <a:pPr lvl="1">
              <a:lnSpc>
                <a:spcPct val="80000"/>
              </a:lnSpc>
            </a:pPr>
            <a:r>
              <a:rPr lang="en-US" sz="2800" dirty="0" smtClean="0"/>
              <a:t>target-site and non target-site (enhanced </a:t>
            </a:r>
            <a:r>
              <a:rPr lang="en-US" sz="2800" dirty="0" err="1" smtClean="0"/>
              <a:t>metab</a:t>
            </a:r>
            <a:r>
              <a:rPr lang="en-US" sz="2800" dirty="0" smtClean="0"/>
              <a:t>.)</a:t>
            </a:r>
          </a:p>
          <a:p>
            <a:r>
              <a:rPr lang="en-US" sz="2800" b="0" dirty="0" smtClean="0"/>
              <a:t>Herbicides that act at a </a:t>
            </a:r>
            <a:r>
              <a:rPr lang="en-US" sz="2800" b="0" dirty="0"/>
              <a:t>single site of </a:t>
            </a:r>
            <a:r>
              <a:rPr lang="en-US" sz="2800" b="0" dirty="0" smtClean="0"/>
              <a:t>action and are broken down in the plant with a common metabolic pathway increases risk of resistance. </a:t>
            </a:r>
          </a:p>
          <a:p>
            <a:pPr lvl="1"/>
            <a:r>
              <a:rPr lang="en-US" sz="2400" dirty="0" smtClean="0"/>
              <a:t>Group1, </a:t>
            </a:r>
            <a:r>
              <a:rPr lang="en-US" sz="2400" dirty="0" err="1" smtClean="0"/>
              <a:t>ACCase</a:t>
            </a:r>
            <a:r>
              <a:rPr lang="en-US" sz="2400" dirty="0" smtClean="0"/>
              <a:t>, Group 2,ALS Group 9 (glyphosate)</a:t>
            </a:r>
            <a:endParaRPr lang="en-US" sz="2400" b="0" dirty="0"/>
          </a:p>
          <a:p>
            <a:pPr>
              <a:buFontTx/>
              <a:buNone/>
            </a:pPr>
            <a:endParaRPr lang="en-US" sz="1200" b="0" dirty="0"/>
          </a:p>
          <a:p>
            <a:r>
              <a:rPr lang="en-US" sz="2800" b="0" dirty="0" smtClean="0"/>
              <a:t>Herbicides that have</a:t>
            </a:r>
            <a:r>
              <a:rPr lang="en-US" sz="2800" dirty="0" smtClean="0"/>
              <a:t> a long residual in the soil.</a:t>
            </a:r>
          </a:p>
          <a:p>
            <a:pPr lvl="1"/>
            <a:r>
              <a:rPr lang="en-US" sz="2400" b="0" dirty="0" smtClean="0"/>
              <a:t>Group 2 – SU </a:t>
            </a:r>
            <a:r>
              <a:rPr lang="en-US" sz="2400" b="0" dirty="0" err="1" smtClean="0"/>
              <a:t>Telar</a:t>
            </a:r>
            <a:r>
              <a:rPr lang="en-US" sz="2400" b="0" dirty="0" smtClean="0"/>
              <a:t>, Metsulfuron,  IMI Arsenal, </a:t>
            </a:r>
          </a:p>
          <a:p>
            <a:pPr lvl="1"/>
            <a:r>
              <a:rPr lang="en-US" sz="2400" b="0" dirty="0" smtClean="0"/>
              <a:t>Group 5,6,7 – </a:t>
            </a:r>
            <a:r>
              <a:rPr lang="en-US" sz="2400" b="0" dirty="0" err="1" smtClean="0"/>
              <a:t>Diuron</a:t>
            </a:r>
            <a:r>
              <a:rPr lang="en-US" sz="2400" b="0" dirty="0" smtClean="0"/>
              <a:t>, </a:t>
            </a:r>
            <a:r>
              <a:rPr lang="en-US" sz="2400" b="0" dirty="0" err="1" smtClean="0"/>
              <a:t>Atrazine,triazines</a:t>
            </a:r>
            <a:endParaRPr lang="en-US" sz="2400" b="0" dirty="0"/>
          </a:p>
          <a:p>
            <a:pPr>
              <a:buFontTx/>
              <a:buNone/>
            </a:pPr>
            <a:endParaRPr lang="en-US" sz="1200" b="0" dirty="0"/>
          </a:p>
          <a:p>
            <a:r>
              <a:rPr lang="en-US" sz="2800" b="0" dirty="0" smtClean="0"/>
              <a:t>High performance on </a:t>
            </a:r>
            <a:r>
              <a:rPr lang="en-US" sz="2800" b="0" dirty="0"/>
              <a:t>a wide range of growth </a:t>
            </a:r>
            <a:r>
              <a:rPr lang="en-US" sz="2800" b="0" dirty="0" smtClean="0"/>
              <a:t>stages.</a:t>
            </a:r>
            <a:endParaRPr lang="en-US" sz="2800" b="0"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074"/>
          <p:cNvSpPr>
            <a:spLocks noGrp="1" noChangeArrowheads="1"/>
          </p:cNvSpPr>
          <p:nvPr>
            <p:ph type="title"/>
          </p:nvPr>
        </p:nvSpPr>
        <p:spPr>
          <a:xfrm>
            <a:off x="0" y="152400"/>
            <a:ext cx="8001000" cy="1143000"/>
          </a:xfrm>
        </p:spPr>
        <p:txBody>
          <a:bodyPr/>
          <a:lstStyle/>
          <a:p>
            <a:r>
              <a:rPr lang="en-US" sz="2800" b="0" dirty="0" smtClean="0"/>
              <a:t>Global Status Update - Herbicide Resistance</a:t>
            </a:r>
            <a:endParaRPr lang="en-US" b="0" dirty="0"/>
          </a:p>
        </p:txBody>
      </p:sp>
      <p:sp>
        <p:nvSpPr>
          <p:cNvPr id="178179" name="Rectangle 3075"/>
          <p:cNvSpPr>
            <a:spLocks noGrp="1" noChangeArrowheads="1"/>
          </p:cNvSpPr>
          <p:nvPr>
            <p:ph idx="1"/>
          </p:nvPr>
        </p:nvSpPr>
        <p:spPr>
          <a:xfrm>
            <a:off x="304800" y="1219200"/>
            <a:ext cx="8839200" cy="4478337"/>
          </a:xfrm>
        </p:spPr>
        <p:txBody>
          <a:bodyPr/>
          <a:lstStyle/>
          <a:p>
            <a:r>
              <a:rPr lang="en-US" sz="2400" b="0" dirty="0" smtClean="0"/>
              <a:t>How are </a:t>
            </a:r>
            <a:r>
              <a:rPr lang="en-US" sz="2400" b="0" dirty="0" smtClean="0">
                <a:solidFill>
                  <a:srgbClr val="FF0000"/>
                </a:solidFill>
              </a:rPr>
              <a:t>WE</a:t>
            </a:r>
            <a:r>
              <a:rPr lang="en-US" sz="2400" b="0" dirty="0" smtClean="0"/>
              <a:t> doing? </a:t>
            </a:r>
          </a:p>
          <a:p>
            <a:endParaRPr lang="en-US" sz="2400" dirty="0" smtClean="0"/>
          </a:p>
          <a:p>
            <a:r>
              <a:rPr lang="en-US" sz="2000" b="0" dirty="0" smtClean="0"/>
              <a:t>Herbicides were introduced in ~ 1945-1950’s</a:t>
            </a:r>
          </a:p>
          <a:p>
            <a:r>
              <a:rPr lang="en-US" sz="2000" dirty="0" smtClean="0"/>
              <a:t>~70 years of herbicide use (50 years of Picloram)</a:t>
            </a:r>
          </a:p>
          <a:p>
            <a:r>
              <a:rPr lang="en-US" sz="2000" b="0" dirty="0" smtClean="0"/>
              <a:t>~45 years ago (1975) significant appearance of herbicide resistance (HR)</a:t>
            </a:r>
          </a:p>
          <a:p>
            <a:endParaRPr lang="en-US" sz="2000" dirty="0" smtClean="0"/>
          </a:p>
          <a:p>
            <a:r>
              <a:rPr lang="en-US" sz="2000" dirty="0" smtClean="0"/>
              <a:t>Currently there are 437 unique cases (species X site of action) with HR</a:t>
            </a:r>
          </a:p>
          <a:p>
            <a:r>
              <a:rPr lang="en-US" sz="2000" dirty="0" smtClean="0"/>
              <a:t>238 species (138 </a:t>
            </a:r>
            <a:r>
              <a:rPr lang="en-US" sz="2000" dirty="0" err="1" smtClean="0"/>
              <a:t>dicot</a:t>
            </a:r>
            <a:r>
              <a:rPr lang="en-US" sz="2000" dirty="0" smtClean="0"/>
              <a:t> + 100 monocot) ~60 %/40%</a:t>
            </a:r>
          </a:p>
          <a:p>
            <a:r>
              <a:rPr lang="en-US" sz="2000" dirty="0" smtClean="0"/>
              <a:t>154 annual + 34 a-p </a:t>
            </a:r>
            <a:r>
              <a:rPr lang="en-US" sz="2000" dirty="0" err="1" smtClean="0"/>
              <a:t>vs</a:t>
            </a:r>
            <a:r>
              <a:rPr lang="en-US" sz="2000" dirty="0" smtClean="0"/>
              <a:t> 38 perennial (84%/16%)</a:t>
            </a:r>
          </a:p>
          <a:p>
            <a:endParaRPr lang="en-US" sz="2000" b="0" dirty="0" smtClean="0"/>
          </a:p>
          <a:p>
            <a:r>
              <a:rPr lang="en-US" sz="2000" b="0" dirty="0" smtClean="0"/>
              <a:t>22 of 25 known herbicide sites of action have HR weeds</a:t>
            </a:r>
          </a:p>
          <a:p>
            <a:r>
              <a:rPr lang="en-US" sz="2000" dirty="0" smtClean="0"/>
              <a:t>155 different herbicides in 84 crops in 64 countries</a:t>
            </a:r>
            <a:r>
              <a:rPr lang="en-US" sz="2000" b="0" dirty="0" smtClean="0"/>
              <a:t> have HR</a:t>
            </a:r>
            <a:endParaRPr lang="en-US" sz="2000" b="0" dirty="0"/>
          </a:p>
          <a:p>
            <a:endParaRPr lang="en-US" sz="2800" b="0" dirty="0"/>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533400" y="228600"/>
            <a:ext cx="7351713" cy="914400"/>
          </a:xfrm>
          <a:prstGeom prst="rect">
            <a:avLst/>
          </a:prstGeom>
          <a:noFill/>
          <a:ln w="9525">
            <a:noFill/>
            <a:miter lim="800000"/>
            <a:headEnd/>
            <a:tailEnd/>
          </a:ln>
          <a:effectLst/>
        </p:spPr>
        <p:txBody>
          <a:bodyPr anchor="ctr"/>
          <a:lstStyle/>
          <a:p>
            <a:r>
              <a:rPr lang="en-US" sz="3200" dirty="0">
                <a:solidFill>
                  <a:schemeClr val="tx2">
                    <a:lumMod val="95000"/>
                    <a:lumOff val="5000"/>
                  </a:schemeClr>
                </a:solidFill>
                <a:latin typeface="+mn-lt"/>
              </a:rPr>
              <a:t>Herbicide Rotation and Management</a:t>
            </a:r>
          </a:p>
        </p:txBody>
      </p:sp>
      <p:pic>
        <p:nvPicPr>
          <p:cNvPr id="237572" name="Picture 4" descr="7263_pyramid"/>
          <p:cNvPicPr>
            <a:picLocks noChangeAspect="1" noChangeArrowheads="1"/>
          </p:cNvPicPr>
          <p:nvPr/>
        </p:nvPicPr>
        <p:blipFill>
          <a:blip r:embed="rId3" cstate="print"/>
          <a:srcRect/>
          <a:stretch>
            <a:fillRect/>
          </a:stretch>
        </p:blipFill>
        <p:spPr bwMode="auto">
          <a:xfrm>
            <a:off x="228600" y="1524000"/>
            <a:ext cx="8526510" cy="5048250"/>
          </a:xfrm>
          <a:prstGeom prst="rect">
            <a:avLst/>
          </a:prstGeom>
          <a:noFill/>
          <a:ln w="9525">
            <a:noFill/>
            <a:miter lim="800000"/>
            <a:headEnd/>
            <a:tailEnd/>
          </a:ln>
        </p:spPr>
      </p:pic>
      <p:sp>
        <p:nvSpPr>
          <p:cNvPr id="5" name="Rectangle 2"/>
          <p:cNvSpPr txBox="1">
            <a:spLocks noChangeArrowheads="1"/>
          </p:cNvSpPr>
          <p:nvPr/>
        </p:nvSpPr>
        <p:spPr>
          <a:xfrm>
            <a:off x="0" y="228600"/>
            <a:ext cx="7315200" cy="762000"/>
          </a:xfrm>
          <a:prstGeom prst="rect">
            <a:avLst/>
          </a:prstGeom>
          <a:solidFill>
            <a:schemeClr val="bg1"/>
          </a:solidFill>
        </p:spPr>
        <p:txBody>
          <a:bodyPr/>
          <a:lstStyle/>
          <a:p>
            <a:pPr marL="0" marR="0" lvl="0" indent="0" algn="ctr" defTabSz="915001"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Understand Herbicide Mode Of Action</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6" name="Oval 5"/>
          <p:cNvSpPr/>
          <p:nvPr/>
        </p:nvSpPr>
        <p:spPr bwMode="auto">
          <a:xfrm>
            <a:off x="3352800" y="5486400"/>
            <a:ext cx="457200"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0"/>
            <a:ext cx="6553200" cy="990600"/>
          </a:xfrm>
        </p:spPr>
        <p:txBody>
          <a:bodyPr/>
          <a:lstStyle/>
          <a:p>
            <a:r>
              <a:rPr lang="en-US" smtClean="0"/>
              <a:t>Predicted Increase of HR Over Time</a:t>
            </a:r>
          </a:p>
        </p:txBody>
      </p:sp>
      <p:pic>
        <p:nvPicPr>
          <p:cNvPr id="33796" name="Picture 4"/>
          <p:cNvPicPr>
            <a:picLocks noChangeAspect="1" noChangeArrowheads="1"/>
          </p:cNvPicPr>
          <p:nvPr/>
        </p:nvPicPr>
        <p:blipFill>
          <a:blip r:embed="rId2" cstate="print"/>
          <a:srcRect/>
          <a:stretch>
            <a:fillRect/>
          </a:stretch>
        </p:blipFill>
        <p:spPr bwMode="auto">
          <a:xfrm>
            <a:off x="217488" y="1676400"/>
            <a:ext cx="8710612" cy="4030663"/>
          </a:xfrm>
          <a:prstGeom prst="rect">
            <a:avLst/>
          </a:prstGeom>
          <a:noFill/>
          <a:ln w="9525">
            <a:noFill/>
            <a:miter lim="800000"/>
            <a:headEnd/>
            <a:tailEnd/>
          </a:ln>
        </p:spPr>
      </p:pic>
      <p:sp>
        <p:nvSpPr>
          <p:cNvPr id="33797" name="TextBox 7"/>
          <p:cNvSpPr txBox="1">
            <a:spLocks noChangeArrowheads="1"/>
          </p:cNvSpPr>
          <p:nvPr/>
        </p:nvSpPr>
        <p:spPr bwMode="auto">
          <a:xfrm>
            <a:off x="2590800" y="5638800"/>
            <a:ext cx="3014663" cy="338138"/>
          </a:xfrm>
          <a:prstGeom prst="rect">
            <a:avLst/>
          </a:prstGeom>
          <a:noFill/>
          <a:ln w="9525">
            <a:noFill/>
            <a:miter lim="800000"/>
            <a:headEnd/>
            <a:tailEnd/>
          </a:ln>
        </p:spPr>
        <p:txBody>
          <a:bodyPr wrap="none">
            <a:spAutoFit/>
          </a:bodyPr>
          <a:lstStyle/>
          <a:p>
            <a:pPr eaLnBrk="0" hangingPunct="0"/>
            <a:r>
              <a:rPr lang="en-US" sz="1600"/>
              <a:t>Slide courtesy of Dr. Hugh Beckie</a:t>
            </a: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776" y="163377"/>
            <a:ext cx="8208960" cy="385264"/>
          </a:xfrm>
        </p:spPr>
        <p:txBody>
          <a:bodyPr/>
          <a:lstStyle/>
          <a:p>
            <a:r>
              <a:rPr lang="en-US" dirty="0" smtClean="0"/>
              <a:t>Herbicide Resistance Management</a:t>
            </a:r>
            <a:endParaRPr lang="en-CA" dirty="0"/>
          </a:p>
        </p:txBody>
      </p:sp>
      <p:sp>
        <p:nvSpPr>
          <p:cNvPr id="8" name="Footer Placeholder 7"/>
          <p:cNvSpPr>
            <a:spLocks noGrp="1"/>
          </p:cNvSpPr>
          <p:nvPr>
            <p:ph type="ftr" sz="quarter" idx="4294967295"/>
          </p:nvPr>
        </p:nvSpPr>
        <p:spPr>
          <a:xfrm>
            <a:off x="3881120" y="6410961"/>
            <a:ext cx="4465320" cy="213360"/>
          </a:xfrm>
          <a:prstGeom prst="rect">
            <a:avLst/>
          </a:prstGeom>
        </p:spPr>
        <p:txBody>
          <a:bodyPr/>
          <a:lstStyle/>
          <a:p>
            <a:r>
              <a:rPr lang="en-US" smtClean="0"/>
              <a:t>DOW RESTRICTED</a:t>
            </a:r>
            <a:endParaRPr lang="en-US" dirty="0"/>
          </a:p>
        </p:txBody>
      </p:sp>
      <p:pic>
        <p:nvPicPr>
          <p:cNvPr id="83970" name="Picture 2"/>
          <p:cNvPicPr>
            <a:picLocks noChangeAspect="1" noChangeArrowheads="1"/>
          </p:cNvPicPr>
          <p:nvPr/>
        </p:nvPicPr>
        <p:blipFill>
          <a:blip r:embed="rId2" cstate="print"/>
          <a:srcRect l="21987" t="11786" r="19904" b="7321"/>
          <a:stretch>
            <a:fillRect/>
          </a:stretch>
        </p:blipFill>
        <p:spPr bwMode="auto">
          <a:xfrm>
            <a:off x="849086" y="535578"/>
            <a:ext cx="7560705" cy="5734593"/>
          </a:xfrm>
          <a:prstGeom prst="rect">
            <a:avLst/>
          </a:prstGeom>
          <a:noFill/>
          <a:ln w="9525">
            <a:noFill/>
            <a:miter lim="800000"/>
            <a:headEnd/>
            <a:tailEnd/>
          </a:ln>
        </p:spPr>
      </p:pic>
    </p:spTree>
    <p:extLst>
      <p:ext uri="{BB962C8B-B14F-4D97-AF65-F5344CB8AC3E}">
        <p14:creationId xmlns:p14="http://schemas.microsoft.com/office/powerpoint/2010/main" val="1133735286"/>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074"/>
          <p:cNvSpPr>
            <a:spLocks noGrp="1" noChangeArrowheads="1"/>
          </p:cNvSpPr>
          <p:nvPr>
            <p:ph type="title"/>
          </p:nvPr>
        </p:nvSpPr>
        <p:spPr>
          <a:xfrm>
            <a:off x="457200" y="152400"/>
            <a:ext cx="7543800" cy="1143000"/>
          </a:xfrm>
        </p:spPr>
        <p:txBody>
          <a:bodyPr/>
          <a:lstStyle/>
          <a:p>
            <a:r>
              <a:rPr lang="en-US" sz="2800" b="0" dirty="0" smtClean="0"/>
              <a:t>What Factors Increase Risk for </a:t>
            </a:r>
            <a:br>
              <a:rPr lang="en-US" sz="2800" b="0" dirty="0" smtClean="0"/>
            </a:br>
            <a:r>
              <a:rPr lang="en-US" sz="2800" b="0" dirty="0" smtClean="0"/>
              <a:t>Herbicide Resistance</a:t>
            </a:r>
            <a:r>
              <a:rPr lang="en-US" sz="2800" b="0" dirty="0"/>
              <a:t>?</a:t>
            </a:r>
            <a:endParaRPr lang="en-US" b="0" dirty="0"/>
          </a:p>
        </p:txBody>
      </p:sp>
      <p:sp>
        <p:nvSpPr>
          <p:cNvPr id="178179" name="Rectangle 3075"/>
          <p:cNvSpPr>
            <a:spLocks noGrp="1" noChangeArrowheads="1"/>
          </p:cNvSpPr>
          <p:nvPr>
            <p:ph idx="1"/>
          </p:nvPr>
        </p:nvSpPr>
        <p:spPr>
          <a:xfrm>
            <a:off x="533400" y="1524000"/>
            <a:ext cx="8077200" cy="4173537"/>
          </a:xfrm>
        </p:spPr>
        <p:txBody>
          <a:bodyPr/>
          <a:lstStyle/>
          <a:p>
            <a:r>
              <a:rPr lang="en-US" sz="2800" dirty="0" smtClean="0"/>
              <a:t>Herbicide selection pressure and use patterns</a:t>
            </a:r>
          </a:p>
          <a:p>
            <a:pPr lvl="1"/>
            <a:r>
              <a:rPr lang="en-US" sz="2400" dirty="0" smtClean="0"/>
              <a:t>MOA, site of action</a:t>
            </a:r>
          </a:p>
          <a:p>
            <a:endParaRPr lang="en-US" sz="2800" b="0" dirty="0" smtClean="0"/>
          </a:p>
          <a:p>
            <a:r>
              <a:rPr lang="en-US" sz="2800" b="0" dirty="0" smtClean="0"/>
              <a:t>Weed characteristics and species</a:t>
            </a:r>
            <a:endParaRPr lang="en-US" sz="2800" b="0" dirty="0"/>
          </a:p>
          <a:p>
            <a:endParaRPr lang="en-US" sz="2800" b="0" dirty="0"/>
          </a:p>
          <a:p>
            <a:r>
              <a:rPr lang="en-US" sz="2800" b="1" dirty="0" smtClean="0"/>
              <a:t>Vegetation management practices- crops, vegetation cover crop </a:t>
            </a:r>
            <a:r>
              <a:rPr lang="en-US" sz="2800" b="1" dirty="0" err="1" smtClean="0"/>
              <a:t>vs</a:t>
            </a:r>
            <a:r>
              <a:rPr lang="en-US" sz="2800" b="1" dirty="0" smtClean="0"/>
              <a:t> bare ground,  rotations, weed control timing, mechanical control, stewardship. </a:t>
            </a:r>
            <a:endParaRPr lang="en-US" sz="2800" b="1" dirty="0"/>
          </a:p>
          <a:p>
            <a:endParaRPr lang="en-US" sz="2800" dirty="0" smtClean="0"/>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a:xfrm>
            <a:off x="0" y="228600"/>
            <a:ext cx="7620000" cy="838200"/>
          </a:xfrm>
          <a:solidFill>
            <a:schemeClr val="bg1"/>
          </a:solidFill>
        </p:spPr>
        <p:txBody>
          <a:bodyPr/>
          <a:lstStyle/>
          <a:p>
            <a:r>
              <a:rPr lang="en-US" sz="2800" b="0" dirty="0" smtClean="0"/>
              <a:t>Understand IVM Herbicide </a:t>
            </a:r>
            <a:r>
              <a:rPr lang="en-US" sz="2800" b="0" dirty="0"/>
              <a:t>Mode Of </a:t>
            </a:r>
            <a:r>
              <a:rPr lang="en-US" sz="2800" b="0" dirty="0" smtClean="0"/>
              <a:t>Action</a:t>
            </a:r>
            <a:endParaRPr lang="en-US" sz="2800" b="0" dirty="0"/>
          </a:p>
        </p:txBody>
      </p:sp>
      <p:sp>
        <p:nvSpPr>
          <p:cNvPr id="111619" name="Rectangle 1027"/>
          <p:cNvSpPr>
            <a:spLocks noGrp="1" noChangeArrowheads="1"/>
          </p:cNvSpPr>
          <p:nvPr>
            <p:ph idx="1"/>
          </p:nvPr>
        </p:nvSpPr>
        <p:spPr>
          <a:xfrm>
            <a:off x="228600" y="1295400"/>
            <a:ext cx="8686800" cy="4953000"/>
          </a:xfrm>
        </p:spPr>
        <p:txBody>
          <a:bodyPr/>
          <a:lstStyle/>
          <a:p>
            <a:pPr>
              <a:buFontTx/>
              <a:buNone/>
              <a:tabLst>
                <a:tab pos="1377950" algn="l"/>
              </a:tabLst>
            </a:pPr>
            <a:r>
              <a:rPr lang="en-US" sz="2800" b="0" dirty="0" smtClean="0"/>
              <a:t>Herbicides grouped </a:t>
            </a:r>
            <a:r>
              <a:rPr lang="en-US" sz="2800" b="0" dirty="0"/>
              <a:t>based on their </a:t>
            </a:r>
            <a:r>
              <a:rPr lang="en-US" sz="2800" b="0" dirty="0" smtClean="0"/>
              <a:t>mode of </a:t>
            </a:r>
            <a:r>
              <a:rPr lang="en-US" sz="2800" b="0" dirty="0"/>
              <a:t>action.</a:t>
            </a:r>
          </a:p>
          <a:p>
            <a:pPr>
              <a:buFontTx/>
              <a:buNone/>
              <a:tabLst>
                <a:tab pos="1377950" algn="l"/>
              </a:tabLst>
            </a:pPr>
            <a:endParaRPr lang="en-US" sz="1400" b="0" dirty="0"/>
          </a:p>
          <a:p>
            <a:pPr>
              <a:buFontTx/>
              <a:buNone/>
              <a:tabLst>
                <a:tab pos="1377950" algn="l"/>
              </a:tabLst>
            </a:pPr>
            <a:endParaRPr lang="en-US" sz="1400" b="0" dirty="0"/>
          </a:p>
          <a:p>
            <a:pPr>
              <a:buFontTx/>
              <a:buNone/>
              <a:tabLst>
                <a:tab pos="1377950" algn="l"/>
              </a:tabLst>
            </a:pPr>
            <a:endParaRPr lang="en-US" sz="2800" b="0" dirty="0"/>
          </a:p>
        </p:txBody>
      </p:sp>
      <p:graphicFrame>
        <p:nvGraphicFramePr>
          <p:cNvPr id="4" name="Table 3"/>
          <p:cNvGraphicFramePr>
            <a:graphicFrameLocks noGrp="1"/>
          </p:cNvGraphicFramePr>
          <p:nvPr/>
        </p:nvGraphicFramePr>
        <p:xfrm>
          <a:off x="2209800" y="1981200"/>
          <a:ext cx="4113893" cy="4430175"/>
        </p:xfrm>
        <a:graphic>
          <a:graphicData uri="http://schemas.openxmlformats.org/drawingml/2006/table">
            <a:tbl>
              <a:tblPr/>
              <a:tblGrid>
                <a:gridCol w="1343757"/>
                <a:gridCol w="1791675"/>
                <a:gridCol w="978461"/>
              </a:tblGrid>
              <a:tr h="245439">
                <a:tc>
                  <a:txBody>
                    <a:bodyPr/>
                    <a:lstStyle/>
                    <a:p>
                      <a:pPr algn="ctr" fontAlgn="b"/>
                      <a:r>
                        <a:rPr lang="en-CA" sz="1400" b="1" i="0" u="none" strike="noStrike" dirty="0">
                          <a:solidFill>
                            <a:srgbClr val="000000"/>
                          </a:solidFill>
                          <a:latin typeface="Calibri"/>
                        </a:rPr>
                        <a:t>Active</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dirty="0">
                          <a:solidFill>
                            <a:srgbClr val="000000"/>
                          </a:solidFill>
                          <a:latin typeface="Calibri"/>
                        </a:rPr>
                        <a:t>Product</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dirty="0">
                          <a:solidFill>
                            <a:srgbClr val="000000"/>
                          </a:solidFill>
                          <a:latin typeface="Calibri"/>
                        </a:rPr>
                        <a:t>Group</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1" i="0" u="none" strike="noStrike">
                          <a:solidFill>
                            <a:srgbClr val="000000"/>
                          </a:solidFill>
                          <a:latin typeface="Calibri"/>
                        </a:rPr>
                        <a:t> </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(example)</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dirty="0">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1" i="0" u="none" strike="noStrike">
                          <a:solidFill>
                            <a:srgbClr val="000000"/>
                          </a:solidFill>
                          <a:latin typeface="Calibri"/>
                        </a:rPr>
                        <a:t> </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dirty="0">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Chlorosulfuron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Telar,Glean</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2</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Metsulfuron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Escort, Ally</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2</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Imazapyr</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Arsenal</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2</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Glyphosate</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Roundup</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9</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Diuron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Karmex</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5</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Atrazine</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AATREX</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5,6,7,</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Flumioxazin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Payload</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14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 </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712">
                <a:tc>
                  <a:txBody>
                    <a:bodyPr/>
                    <a:lstStyle/>
                    <a:p>
                      <a:pPr algn="ctr" fontAlgn="b"/>
                      <a:r>
                        <a:rPr lang="en-CA" sz="1400" b="0" i="0" u="none" strike="noStrike">
                          <a:solidFill>
                            <a:srgbClr val="000000"/>
                          </a:solidFill>
                          <a:latin typeface="Calibri"/>
                        </a:rPr>
                        <a:t>2,4D</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24D</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Dicamba</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Vanquish</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Picloram</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Tordon</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Fluroxypyr</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Starane</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Clopyralid</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Lontrel</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Triclopyr</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Garlon</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Aminopyralid</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Milestone</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Canadian IVM Products- HR Weeds</a:t>
            </a:r>
            <a:endParaRPr lang="en-CA" sz="3200" dirty="0"/>
          </a:p>
        </p:txBody>
      </p:sp>
      <p:graphicFrame>
        <p:nvGraphicFramePr>
          <p:cNvPr id="4" name="Content Placeholder 3"/>
          <p:cNvGraphicFramePr>
            <a:graphicFrameLocks noGrp="1"/>
          </p:cNvGraphicFramePr>
          <p:nvPr>
            <p:ph idx="1"/>
          </p:nvPr>
        </p:nvGraphicFramePr>
        <p:xfrm>
          <a:off x="1600200" y="1371598"/>
          <a:ext cx="5486400" cy="4933326"/>
        </p:xfrm>
        <a:graphic>
          <a:graphicData uri="http://schemas.openxmlformats.org/drawingml/2006/table">
            <a:tbl>
              <a:tblPr/>
              <a:tblGrid>
                <a:gridCol w="1119748"/>
                <a:gridCol w="1492997"/>
                <a:gridCol w="815348"/>
                <a:gridCol w="884203"/>
                <a:gridCol w="318893"/>
                <a:gridCol w="855211"/>
              </a:tblGrid>
              <a:tr h="245439">
                <a:tc>
                  <a:txBody>
                    <a:bodyPr/>
                    <a:lstStyle/>
                    <a:p>
                      <a:pPr algn="ctr" fontAlgn="b"/>
                      <a:r>
                        <a:rPr lang="en-CA" sz="1400" b="1" i="0" u="none" strike="noStrike" dirty="0">
                          <a:solidFill>
                            <a:srgbClr val="000000"/>
                          </a:solidFill>
                          <a:latin typeface="Calibri"/>
                        </a:rPr>
                        <a:t>Active</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Product</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Group</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HR Weeds</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HR Weeds</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1" i="0" u="none" strike="noStrike">
                          <a:solidFill>
                            <a:srgbClr val="000000"/>
                          </a:solidFill>
                          <a:latin typeface="Calibri"/>
                        </a:rPr>
                        <a:t> </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(example)</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Global</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Canada</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1" i="0" u="none" strike="noStrike">
                          <a:solidFill>
                            <a:srgbClr val="000000"/>
                          </a:solidFill>
                          <a:latin typeface="Calibri"/>
                        </a:rPr>
                        <a:t> </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1"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Chlorosulfuron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Telar,Glean</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33</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25</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Metsulfuron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Escort, Ally</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29</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25</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Imazapyr</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Arsenal</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19</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smtClean="0">
                          <a:solidFill>
                            <a:srgbClr val="000000"/>
                          </a:solidFill>
                          <a:latin typeface="Calibri"/>
                        </a:rPr>
                        <a:t>6</a:t>
                      </a:r>
                      <a:endParaRPr lang="en-CA" sz="1400" b="0" i="0" u="none" strike="noStrike" dirty="0">
                        <a:solidFill>
                          <a:srgbClr val="000000"/>
                        </a:solidFill>
                        <a:latin typeface="Calibri"/>
                      </a:endParaRP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Glyphosate</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Roundup</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9</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25</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Diuron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Karmex</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5</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5</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5</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Atrazine</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AATREX</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5,6,7,</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12</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12</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Flumioxazin</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Payload</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14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1</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 </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712">
                <a:tc>
                  <a:txBody>
                    <a:bodyPr/>
                    <a:lstStyle/>
                    <a:p>
                      <a:pPr algn="ctr" fontAlgn="b"/>
                      <a:r>
                        <a:rPr lang="en-CA" sz="1400" b="0" i="0" u="none" strike="noStrike">
                          <a:solidFill>
                            <a:srgbClr val="000000"/>
                          </a:solidFill>
                          <a:latin typeface="Calibri"/>
                        </a:rPr>
                        <a:t>2,4D</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24D</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29</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dirty="0" err="1">
                          <a:solidFill>
                            <a:srgbClr val="000000"/>
                          </a:solidFill>
                          <a:latin typeface="Calibri"/>
                        </a:rPr>
                        <a:t>Dicamba</a:t>
                      </a:r>
                      <a:endParaRPr lang="en-CA" sz="1400" b="0" i="0" u="none" strike="noStrike" dirty="0">
                        <a:solidFill>
                          <a:srgbClr val="000000"/>
                        </a:solidFill>
                        <a:latin typeface="Calibri"/>
                      </a:endParaRP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Vanquish</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6</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dirty="0">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endParaRPr lang="en-CA" sz="1400" b="0" i="0" u="none" strike="noStrike" dirty="0">
                        <a:solidFill>
                          <a:srgbClr val="000000"/>
                        </a:solidFill>
                        <a:latin typeface="Calibri"/>
                      </a:endParaRP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CA" sz="1400" b="0" i="0" u="none" strike="noStrike" dirty="0">
                        <a:solidFill>
                          <a:srgbClr val="000000"/>
                        </a:solidFill>
                        <a:latin typeface="Calibri"/>
                      </a:endParaRP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CA" sz="1400" b="0" i="0" u="none" strike="noStrike" dirty="0">
                        <a:solidFill>
                          <a:srgbClr val="000000"/>
                        </a:solidFill>
                        <a:latin typeface="Calibri"/>
                      </a:endParaRP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CA" sz="1400" b="0" i="0" u="none" strike="noStrike" dirty="0">
                        <a:solidFill>
                          <a:srgbClr val="000000"/>
                        </a:solidFill>
                        <a:latin typeface="Calibri"/>
                      </a:endParaRP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1400" b="0" i="0" u="none" strike="noStrike" dirty="0">
                        <a:solidFill>
                          <a:srgbClr val="000000"/>
                        </a:solidFill>
                        <a:latin typeface="Calibri"/>
                      </a:endParaRP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CA" sz="1400" b="0" i="0" u="none" strike="noStrike" dirty="0">
                        <a:solidFill>
                          <a:srgbClr val="000000"/>
                        </a:solidFill>
                        <a:latin typeface="Calibri"/>
                      </a:endParaRP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Picloram</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Tordon</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3</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1</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Fluroxypyr</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Starane</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3</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2</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Clopyralid</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Lontrel</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1</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0</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Triclopyr</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Garlon</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0</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0</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9">
                <a:tc>
                  <a:txBody>
                    <a:bodyPr/>
                    <a:lstStyle/>
                    <a:p>
                      <a:pPr algn="ctr" fontAlgn="b"/>
                      <a:r>
                        <a:rPr lang="en-CA" sz="1400" b="0" i="0" u="none" strike="noStrike">
                          <a:solidFill>
                            <a:srgbClr val="000000"/>
                          </a:solidFill>
                          <a:latin typeface="Calibri"/>
                        </a:rPr>
                        <a:t>Aminopyralid</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Milestone</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4</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a:solidFill>
                            <a:srgbClr val="000000"/>
                          </a:solidFill>
                          <a:latin typeface="Calibri"/>
                        </a:rPr>
                        <a:t>0</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1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latin typeface="Calibri"/>
                        </a:rPr>
                        <a:t>0</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712">
                <a:tc>
                  <a:txBody>
                    <a:bodyPr/>
                    <a:lstStyle/>
                    <a:p>
                      <a:pPr algn="ctr" fontAlgn="b"/>
                      <a:r>
                        <a:rPr lang="en-CA" sz="400" b="0" i="0" u="none" strike="noStrike">
                          <a:solidFill>
                            <a:srgbClr val="000000"/>
                          </a:solidFill>
                          <a:latin typeface="Calibri"/>
                        </a:rPr>
                        <a:t> </a:t>
                      </a:r>
                    </a:p>
                  </a:txBody>
                  <a:tcPr marL="3694" marR="3694" marT="369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400" b="0" i="0" u="none" strike="noStrike">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400" b="0" i="0" u="none" strike="noStrike" dirty="0">
                          <a:solidFill>
                            <a:srgbClr val="000000"/>
                          </a:solidFill>
                          <a:latin typeface="Calibri"/>
                        </a:rPr>
                        <a:t> </a:t>
                      </a:r>
                    </a:p>
                  </a:txBody>
                  <a:tcPr marL="3694" marR="3694" marT="369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32" y="137706"/>
            <a:ext cx="7566467" cy="846312"/>
          </a:xfrm>
        </p:spPr>
        <p:txBody>
          <a:bodyPr/>
          <a:lstStyle/>
          <a:p>
            <a:r>
              <a:rPr lang="en-CA" dirty="0" smtClean="0"/>
              <a:t>Canadian HR Weeds – 60 species</a:t>
            </a:r>
            <a:endParaRPr lang="en-CA" dirty="0"/>
          </a:p>
        </p:txBody>
      </p:sp>
      <p:sp>
        <p:nvSpPr>
          <p:cNvPr id="3" name="Content Placeholder 2"/>
          <p:cNvSpPr>
            <a:spLocks noGrp="1"/>
          </p:cNvSpPr>
          <p:nvPr>
            <p:ph idx="1"/>
          </p:nvPr>
        </p:nvSpPr>
        <p:spPr>
          <a:xfrm>
            <a:off x="177331" y="1524000"/>
            <a:ext cx="8786477" cy="4535023"/>
          </a:xfrm>
        </p:spPr>
        <p:txBody>
          <a:bodyPr/>
          <a:lstStyle/>
          <a:p>
            <a:r>
              <a:rPr lang="en-CA" sz="2000" b="1" dirty="0" smtClean="0"/>
              <a:t>Annual Grasses		Broadleaf		PSII/Glyphosate	</a:t>
            </a:r>
          </a:p>
          <a:p>
            <a:r>
              <a:rPr lang="en-CA" sz="2000" dirty="0" smtClean="0"/>
              <a:t>Wild Oats			Kochia			</a:t>
            </a:r>
            <a:r>
              <a:rPr lang="en-CA" sz="2000" dirty="0" err="1" smtClean="0"/>
              <a:t>Kochia</a:t>
            </a:r>
            <a:endParaRPr lang="en-CA" sz="2000" dirty="0" smtClean="0"/>
          </a:p>
          <a:p>
            <a:r>
              <a:rPr lang="en-CA" sz="2000" dirty="0" smtClean="0"/>
              <a:t>Green foxtail			</a:t>
            </a:r>
            <a:r>
              <a:rPr lang="en-CA" sz="2000" dirty="0" err="1" smtClean="0"/>
              <a:t>Ragweeds</a:t>
            </a:r>
            <a:r>
              <a:rPr lang="en-CA" sz="2000" dirty="0" smtClean="0"/>
              <a:t>		Ragweed</a:t>
            </a:r>
          </a:p>
          <a:p>
            <a:r>
              <a:rPr lang="en-CA" sz="2000" dirty="0" smtClean="0"/>
              <a:t>Giant Foxtail			Russian Thistle		</a:t>
            </a:r>
            <a:r>
              <a:rPr lang="en-CA" sz="2000" dirty="0" err="1" smtClean="0"/>
              <a:t>Marestail</a:t>
            </a:r>
            <a:endParaRPr lang="en-CA" sz="2000" dirty="0" smtClean="0"/>
          </a:p>
          <a:p>
            <a:r>
              <a:rPr lang="en-CA" sz="2000" dirty="0" smtClean="0"/>
              <a:t>Persian Darnel		Annual S. Sow Thistle	Tall </a:t>
            </a:r>
            <a:r>
              <a:rPr lang="en-CA" sz="2000" dirty="0" err="1" smtClean="0"/>
              <a:t>Waterhemp</a:t>
            </a:r>
            <a:endParaRPr lang="en-CA" sz="2000" dirty="0" smtClean="0"/>
          </a:p>
          <a:p>
            <a:r>
              <a:rPr lang="en-CA" sz="2000" dirty="0" smtClean="0"/>
              <a:t>Barnyard Grass		N. L. H Beard		P. Amaranth</a:t>
            </a:r>
          </a:p>
          <a:p>
            <a:r>
              <a:rPr lang="en-CA" sz="2000" dirty="0" smtClean="0"/>
              <a:t>Crab Grass			Mustards		C. Groundsel	</a:t>
            </a:r>
          </a:p>
          <a:p>
            <a:r>
              <a:rPr lang="en-CA" sz="2000" dirty="0" smtClean="0"/>
              <a:t>   			             </a:t>
            </a:r>
            <a:r>
              <a:rPr lang="en-CA" sz="2000" dirty="0" err="1" smtClean="0"/>
              <a:t>RR.Pigweeds</a:t>
            </a:r>
            <a:endParaRPr lang="en-CA" sz="2000" dirty="0" smtClean="0"/>
          </a:p>
          <a:p>
            <a:r>
              <a:rPr lang="en-CA" sz="2000" dirty="0" smtClean="0"/>
              <a:t>           			Cleavers</a:t>
            </a:r>
          </a:p>
          <a:p>
            <a:r>
              <a:rPr lang="en-CA" sz="2000" dirty="0" smtClean="0"/>
              <a:t>          			P. Amaranth</a:t>
            </a:r>
          </a:p>
          <a:p>
            <a:r>
              <a:rPr lang="en-CA" sz="2000" dirty="0" smtClean="0"/>
              <a:t>          			</a:t>
            </a:r>
            <a:r>
              <a:rPr lang="en-CA" sz="2000" dirty="0" err="1" smtClean="0"/>
              <a:t>Lamb’squarters</a:t>
            </a:r>
            <a:endParaRPr lang="en-CA" sz="2000" dirty="0" smtClean="0"/>
          </a:p>
          <a:p>
            <a:r>
              <a:rPr lang="en-CA" sz="2000" dirty="0" smtClean="0"/>
              <a:t>         			</a:t>
            </a:r>
            <a:r>
              <a:rPr lang="en-CA" sz="2000" dirty="0" err="1" smtClean="0"/>
              <a:t>Hempnettle</a:t>
            </a:r>
            <a:endParaRPr lang="en-CA" sz="2000" dirty="0" smtClean="0"/>
          </a:p>
          <a:p>
            <a:pPr lvl="4"/>
            <a:endParaRPr lang="en-CA" sz="900" dirty="0" smtClean="0"/>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HR weeds by MOA</a:t>
            </a:r>
            <a:endParaRPr lang="en-CA" dirty="0"/>
          </a:p>
        </p:txBody>
      </p:sp>
      <p:graphicFrame>
        <p:nvGraphicFramePr>
          <p:cNvPr id="4" name="Content Placeholder 3"/>
          <p:cNvGraphicFramePr>
            <a:graphicFrameLocks noGrp="1"/>
          </p:cNvGraphicFramePr>
          <p:nvPr>
            <p:ph idx="1"/>
          </p:nvPr>
        </p:nvGraphicFramePr>
        <p:xfrm>
          <a:off x="609600" y="1383753"/>
          <a:ext cx="7315200" cy="5191691"/>
        </p:xfrm>
        <a:graphic>
          <a:graphicData uri="http://schemas.openxmlformats.org/drawingml/2006/table">
            <a:tbl>
              <a:tblPr/>
              <a:tblGrid>
                <a:gridCol w="304800"/>
                <a:gridCol w="990600"/>
                <a:gridCol w="990600"/>
                <a:gridCol w="938910"/>
                <a:gridCol w="874819"/>
                <a:gridCol w="780715"/>
                <a:gridCol w="877648"/>
                <a:gridCol w="874921"/>
                <a:gridCol w="682187"/>
              </a:tblGrid>
              <a:tr h="96517">
                <a:tc>
                  <a:txBody>
                    <a:bodyPr/>
                    <a:lstStyle/>
                    <a:p>
                      <a:pPr algn="l" fontAlgn="b"/>
                      <a:r>
                        <a:rPr lang="en-CA" sz="1000" b="0" i="0" u="none" strike="noStrike" dirty="0">
                          <a:solidFill>
                            <a:srgbClr val="000000"/>
                          </a:solidFill>
                          <a:latin typeface="Calibri"/>
                        </a:rPr>
                        <a:t> </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A</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B</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b</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C1</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C2</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G</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0</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17">
                <a:tc>
                  <a:txBody>
                    <a:bodyPr/>
                    <a:lstStyle/>
                    <a:p>
                      <a:pPr algn="l" fontAlgn="b"/>
                      <a:r>
                        <a:rPr lang="en-CA" sz="1000" b="0" i="0" u="none" strike="noStrike">
                          <a:solidFill>
                            <a:srgbClr val="000000"/>
                          </a:solidFill>
                          <a:latin typeface="Calibri"/>
                        </a:rPr>
                        <a:t> </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1</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2</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2</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5</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7</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6</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9</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4</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l" fontAlgn="b"/>
                      <a:r>
                        <a:rPr lang="en-CA" sz="1000" b="0" i="0" u="none" strike="noStrike">
                          <a:solidFill>
                            <a:srgbClr val="000000"/>
                          </a:solidFill>
                          <a:latin typeface="Calibri"/>
                        </a:rPr>
                        <a:t> </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ACCase</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ALS</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Imazapyr</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Photo Sys II</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PSII(Urea)</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PS(II)(Nitrile)</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EPSP</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S auxin</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17">
                <a:tc>
                  <a:txBody>
                    <a:bodyPr/>
                    <a:lstStyle/>
                    <a:p>
                      <a:pPr algn="l" fontAlgn="b"/>
                      <a:r>
                        <a:rPr lang="en-CA" sz="1000" b="0" i="0" u="none" strike="noStrike">
                          <a:solidFill>
                            <a:srgbClr val="000000"/>
                          </a:solidFill>
                          <a:latin typeface="Calibri"/>
                        </a:rPr>
                        <a:t> </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4</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25</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smtClean="0">
                          <a:solidFill>
                            <a:srgbClr val="000000"/>
                          </a:solidFill>
                          <a:latin typeface="Calibri"/>
                        </a:rPr>
                        <a:t>12</a:t>
                      </a:r>
                      <a:endParaRPr lang="en-CA" sz="1000" b="0" i="0" u="none" strike="noStrike" dirty="0">
                        <a:solidFill>
                          <a:srgbClr val="000000"/>
                        </a:solidFill>
                        <a:latin typeface="Calibri"/>
                      </a:endParaRP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3</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2</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4</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2</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1</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Wild Oat</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Wild Oat</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W. Mustard</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2</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G. Foxtail</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G. Foxtail</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BarnyardGrass</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W. Carrot</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996">
                <a:tc>
                  <a:txBody>
                    <a:bodyPr/>
                    <a:lstStyle/>
                    <a:p>
                      <a:pPr algn="r" fontAlgn="b"/>
                      <a:r>
                        <a:rPr lang="en-CA" sz="1000" b="0" i="0" u="none" strike="noStrike">
                          <a:solidFill>
                            <a:srgbClr val="000000"/>
                          </a:solidFill>
                          <a:latin typeface="Calibri"/>
                        </a:rPr>
                        <a:t>3</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Persian Darnel</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Giant Foxtail</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4</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Crab Grass</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Horseweed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Horseweed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Horseweed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5</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Kochia</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Kochia</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kochia</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996">
                <a:tc>
                  <a:txBody>
                    <a:bodyPr/>
                    <a:lstStyle/>
                    <a:p>
                      <a:pPr algn="r" fontAlgn="b"/>
                      <a:r>
                        <a:rPr lang="en-CA" sz="1000" b="0" i="0" u="none" strike="noStrike">
                          <a:solidFill>
                            <a:srgbClr val="000000"/>
                          </a:solidFill>
                          <a:latin typeface="Calibri"/>
                        </a:rPr>
                        <a:t>6</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 Ragweed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 Ragweed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 Ragweed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 Ragweed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 Ragweed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7</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Giant Ragweed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Giant Ragweed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8</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Spiny SowT</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9</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L. Quarters</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L. Quarters</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10</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Russian T</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996">
                <a:tc>
                  <a:txBody>
                    <a:bodyPr/>
                    <a:lstStyle/>
                    <a:p>
                      <a:pPr algn="r" fontAlgn="b"/>
                      <a:r>
                        <a:rPr lang="en-CA" sz="1000" b="0" i="0" u="none" strike="noStrike">
                          <a:solidFill>
                            <a:srgbClr val="000000"/>
                          </a:solidFill>
                          <a:latin typeface="Calibri"/>
                        </a:rPr>
                        <a:t>11</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NLHBeard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Bird Mustard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Smooth Pigweed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12</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RR Pigweed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RR Pigweed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RR Pigweed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13</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W. Mustard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Mustard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14</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B. Mustard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 Grounsel</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15</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Cleavers</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16</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Shepards Purse</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Shepards Purse</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17</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Cow Cockle</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996">
                <a:tc>
                  <a:txBody>
                    <a:bodyPr/>
                    <a:lstStyle/>
                    <a:p>
                      <a:pPr algn="r" fontAlgn="b"/>
                      <a:r>
                        <a:rPr lang="en-CA" sz="1000" b="0" i="0" u="none" strike="noStrike">
                          <a:solidFill>
                            <a:srgbClr val="000000"/>
                          </a:solidFill>
                          <a:latin typeface="Calibri"/>
                        </a:rPr>
                        <a:t>18</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 Amaranth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 Amaranth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 Amaranth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996">
                <a:tc>
                  <a:txBody>
                    <a:bodyPr/>
                    <a:lstStyle/>
                    <a:p>
                      <a:pPr algn="r" fontAlgn="b"/>
                      <a:r>
                        <a:rPr lang="en-CA" sz="1000" b="0" i="0" u="none" strike="noStrike">
                          <a:solidFill>
                            <a:srgbClr val="000000"/>
                          </a:solidFill>
                          <a:latin typeface="Calibri"/>
                        </a:rPr>
                        <a:t>19</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tall Waterhemp</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tall Waterhemp</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tall Waterhemp</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20</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Smartweed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21</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Chickweed</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22</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W.Buckwheat</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23</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Black Nightshade</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0" b="0" i="0" u="none" strike="noStrike">
                          <a:solidFill>
                            <a:srgbClr val="000000"/>
                          </a:solidFill>
                          <a:latin typeface="Calibri"/>
                        </a:rPr>
                        <a:t>24</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Pennycress</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91">
                <a:tc>
                  <a:txBody>
                    <a:bodyPr/>
                    <a:lstStyle/>
                    <a:p>
                      <a:pPr algn="r" fontAlgn="b"/>
                      <a:r>
                        <a:rPr lang="en-CA" sz="1000" b="0" i="0" u="none" strike="noStrike">
                          <a:solidFill>
                            <a:srgbClr val="000000"/>
                          </a:solidFill>
                          <a:latin typeface="Calibri"/>
                        </a:rPr>
                        <a:t>25</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C. Hempnettle</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000" b="0" i="0" u="none" strike="noStrike" dirty="0">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585">
                <a:tc>
                  <a:txBody>
                    <a:bodyPr/>
                    <a:lstStyle/>
                    <a:p>
                      <a:pPr algn="r" fontAlgn="b"/>
                      <a:r>
                        <a:rPr lang="en-CA" sz="100" b="0" i="0" u="none" strike="noStrike">
                          <a:solidFill>
                            <a:srgbClr val="000000"/>
                          </a:solidFill>
                          <a:latin typeface="Calibri"/>
                        </a:rPr>
                        <a:t>26</a:t>
                      </a:r>
                    </a:p>
                  </a:txBody>
                  <a:tcPr marL="313" marR="313" marT="31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a:solidFill>
                            <a:srgbClr val="000000"/>
                          </a:solidFill>
                          <a:latin typeface="Calibri"/>
                        </a:rPr>
                        <a:t>Catchfly</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100" b="0" i="0" u="none" strike="noStrike" dirty="0">
                          <a:solidFill>
                            <a:srgbClr val="000000"/>
                          </a:solidFill>
                          <a:latin typeface="Calibri"/>
                        </a:rPr>
                        <a:t> </a:t>
                      </a:r>
                    </a:p>
                  </a:txBody>
                  <a:tcPr marL="313" marR="313" marT="31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a:spLocks/>
          </p:cNvSpPr>
          <p:nvPr/>
        </p:nvSpPr>
        <p:spPr bwMode="auto">
          <a:xfrm>
            <a:off x="1143000" y="2057400"/>
            <a:ext cx="7823200" cy="4191000"/>
          </a:xfrm>
          <a:custGeom>
            <a:avLst/>
            <a:gdLst/>
            <a:ahLst/>
            <a:cxnLst>
              <a:cxn ang="0">
                <a:pos x="0" y="2640"/>
              </a:cxn>
              <a:cxn ang="0">
                <a:pos x="528" y="2208"/>
              </a:cxn>
              <a:cxn ang="0">
                <a:pos x="528" y="1728"/>
              </a:cxn>
              <a:cxn ang="0">
                <a:pos x="2688" y="1584"/>
              </a:cxn>
              <a:cxn ang="0">
                <a:pos x="1344" y="624"/>
              </a:cxn>
              <a:cxn ang="0">
                <a:pos x="4416" y="720"/>
              </a:cxn>
              <a:cxn ang="0">
                <a:pos x="4416" y="0"/>
              </a:cxn>
            </a:cxnLst>
            <a:rect l="0" t="0" r="r" b="b"/>
            <a:pathLst>
              <a:path w="4928" h="2640">
                <a:moveTo>
                  <a:pt x="0" y="2640"/>
                </a:moveTo>
                <a:cubicBezTo>
                  <a:pt x="220" y="2500"/>
                  <a:pt x="440" y="2360"/>
                  <a:pt x="528" y="2208"/>
                </a:cubicBezTo>
                <a:cubicBezTo>
                  <a:pt x="616" y="2056"/>
                  <a:pt x="168" y="1832"/>
                  <a:pt x="528" y="1728"/>
                </a:cubicBezTo>
                <a:cubicBezTo>
                  <a:pt x="888" y="1624"/>
                  <a:pt x="2552" y="1768"/>
                  <a:pt x="2688" y="1584"/>
                </a:cubicBezTo>
                <a:cubicBezTo>
                  <a:pt x="2824" y="1400"/>
                  <a:pt x="1056" y="768"/>
                  <a:pt x="1344" y="624"/>
                </a:cubicBezTo>
                <a:cubicBezTo>
                  <a:pt x="1632" y="480"/>
                  <a:pt x="3904" y="824"/>
                  <a:pt x="4416" y="720"/>
                </a:cubicBezTo>
                <a:cubicBezTo>
                  <a:pt x="4928" y="616"/>
                  <a:pt x="4672" y="308"/>
                  <a:pt x="4416" y="0"/>
                </a:cubicBezTo>
              </a:path>
            </a:pathLst>
          </a:custGeom>
          <a:noFill/>
          <a:ln w="76200" cap="flat" cmpd="sng">
            <a:solidFill>
              <a:schemeClr val="tx1"/>
            </a:solidFill>
            <a:prstDash val="solid"/>
            <a:round/>
            <a:headEnd/>
            <a:tailEnd/>
          </a:ln>
          <a:effectLst/>
        </p:spPr>
        <p:txBody>
          <a:bodyPr>
            <a:spAutoFit/>
          </a:bodyPr>
          <a:lstStyle/>
          <a:p>
            <a:endParaRPr lang="en-CA"/>
          </a:p>
        </p:txBody>
      </p:sp>
      <p:sp>
        <p:nvSpPr>
          <p:cNvPr id="28675" name="Text Box 3"/>
          <p:cNvSpPr txBox="1">
            <a:spLocks noChangeArrowheads="1"/>
          </p:cNvSpPr>
          <p:nvPr/>
        </p:nvSpPr>
        <p:spPr bwMode="auto">
          <a:xfrm>
            <a:off x="2133600" y="5334000"/>
            <a:ext cx="1471613" cy="457200"/>
          </a:xfrm>
          <a:prstGeom prst="rect">
            <a:avLst/>
          </a:prstGeom>
          <a:solidFill>
            <a:srgbClr val="FFCC66"/>
          </a:solidFill>
          <a:ln w="38100">
            <a:noFill/>
            <a:miter lim="800000"/>
            <a:headEnd/>
            <a:tailEnd/>
          </a:ln>
          <a:effectLst/>
        </p:spPr>
        <p:txBody>
          <a:bodyPr wrap="none">
            <a:spAutoFit/>
          </a:bodyPr>
          <a:lstStyle/>
          <a:p>
            <a:pPr>
              <a:spcBef>
                <a:spcPct val="50000"/>
              </a:spcBef>
            </a:pPr>
            <a:r>
              <a:rPr lang="en-US" sz="2400" b="1">
                <a:solidFill>
                  <a:srgbClr val="003366"/>
                </a:solidFill>
                <a:latin typeface="Arial" charset="0"/>
              </a:rPr>
              <a:t>Picloram</a:t>
            </a:r>
          </a:p>
        </p:txBody>
      </p:sp>
      <p:sp>
        <p:nvSpPr>
          <p:cNvPr id="28676" name="Text Box 4"/>
          <p:cNvSpPr txBox="1">
            <a:spLocks noChangeArrowheads="1"/>
          </p:cNvSpPr>
          <p:nvPr/>
        </p:nvSpPr>
        <p:spPr bwMode="auto">
          <a:xfrm>
            <a:off x="228600" y="4648200"/>
            <a:ext cx="1487488" cy="457200"/>
          </a:xfrm>
          <a:prstGeom prst="rect">
            <a:avLst/>
          </a:prstGeom>
          <a:solidFill>
            <a:srgbClr val="9900CC"/>
          </a:solidFill>
          <a:ln w="38100">
            <a:noFill/>
            <a:miter lim="800000"/>
            <a:headEnd/>
            <a:tailEnd/>
          </a:ln>
          <a:effectLst/>
        </p:spPr>
        <p:txBody>
          <a:bodyPr wrap="none">
            <a:spAutoFit/>
          </a:bodyPr>
          <a:lstStyle/>
          <a:p>
            <a:pPr>
              <a:spcBef>
                <a:spcPct val="50000"/>
              </a:spcBef>
            </a:pPr>
            <a:r>
              <a:rPr lang="en-US" sz="2400" b="1">
                <a:solidFill>
                  <a:srgbClr val="003366"/>
                </a:solidFill>
                <a:latin typeface="Arial" charset="0"/>
              </a:rPr>
              <a:t>Triclopyr</a:t>
            </a:r>
          </a:p>
        </p:txBody>
      </p:sp>
      <p:sp>
        <p:nvSpPr>
          <p:cNvPr id="28677" name="Text Box 5"/>
          <p:cNvSpPr txBox="1">
            <a:spLocks noChangeArrowheads="1"/>
          </p:cNvSpPr>
          <p:nvPr/>
        </p:nvSpPr>
        <p:spPr bwMode="auto">
          <a:xfrm>
            <a:off x="5546725" y="4306888"/>
            <a:ext cx="1673225" cy="457200"/>
          </a:xfrm>
          <a:prstGeom prst="rect">
            <a:avLst/>
          </a:prstGeom>
          <a:solidFill>
            <a:srgbClr val="FFFF99"/>
          </a:solidFill>
          <a:ln w="38100">
            <a:noFill/>
            <a:miter lim="800000"/>
            <a:headEnd/>
            <a:tailEnd/>
          </a:ln>
          <a:effectLst/>
        </p:spPr>
        <p:txBody>
          <a:bodyPr wrap="none">
            <a:spAutoFit/>
          </a:bodyPr>
          <a:lstStyle/>
          <a:p>
            <a:pPr>
              <a:spcBef>
                <a:spcPct val="50000"/>
              </a:spcBef>
            </a:pPr>
            <a:r>
              <a:rPr lang="en-US" sz="2400" b="1">
                <a:solidFill>
                  <a:srgbClr val="003366"/>
                </a:solidFill>
                <a:latin typeface="Arial" charset="0"/>
              </a:rPr>
              <a:t>Clopyralid</a:t>
            </a:r>
          </a:p>
        </p:txBody>
      </p:sp>
      <p:sp>
        <p:nvSpPr>
          <p:cNvPr id="28678" name="Text Box 6"/>
          <p:cNvSpPr txBox="1">
            <a:spLocks noChangeArrowheads="1"/>
          </p:cNvSpPr>
          <p:nvPr/>
        </p:nvSpPr>
        <p:spPr bwMode="auto">
          <a:xfrm>
            <a:off x="1371600" y="2590800"/>
            <a:ext cx="1758950" cy="457200"/>
          </a:xfrm>
          <a:prstGeom prst="rect">
            <a:avLst/>
          </a:prstGeom>
          <a:solidFill>
            <a:srgbClr val="FF0000"/>
          </a:solidFill>
          <a:ln w="38100">
            <a:noFill/>
            <a:miter lim="800000"/>
            <a:headEnd/>
            <a:tailEnd/>
          </a:ln>
          <a:effectLst/>
        </p:spPr>
        <p:txBody>
          <a:bodyPr wrap="none">
            <a:spAutoFit/>
          </a:bodyPr>
          <a:lstStyle/>
          <a:p>
            <a:pPr>
              <a:spcBef>
                <a:spcPct val="50000"/>
              </a:spcBef>
            </a:pPr>
            <a:r>
              <a:rPr lang="en-US" sz="2400" b="1">
                <a:solidFill>
                  <a:srgbClr val="003366"/>
                </a:solidFill>
                <a:latin typeface="Arial" charset="0"/>
              </a:rPr>
              <a:t>Fluroxypyr</a:t>
            </a:r>
          </a:p>
        </p:txBody>
      </p:sp>
      <p:sp>
        <p:nvSpPr>
          <p:cNvPr id="28680" name="Text Box 8"/>
          <p:cNvSpPr txBox="1">
            <a:spLocks noChangeArrowheads="1"/>
          </p:cNvSpPr>
          <p:nvPr/>
        </p:nvSpPr>
        <p:spPr bwMode="auto">
          <a:xfrm>
            <a:off x="6705600" y="1600200"/>
            <a:ext cx="2209800" cy="457200"/>
          </a:xfrm>
          <a:prstGeom prst="rect">
            <a:avLst/>
          </a:prstGeom>
          <a:solidFill>
            <a:srgbClr val="009900"/>
          </a:solidFill>
          <a:ln w="38100">
            <a:noFill/>
            <a:miter lim="800000"/>
            <a:headEnd/>
            <a:tailEnd/>
          </a:ln>
          <a:effectLst/>
        </p:spPr>
        <p:txBody>
          <a:bodyPr>
            <a:spAutoFit/>
          </a:bodyPr>
          <a:lstStyle/>
          <a:p>
            <a:pPr>
              <a:spcBef>
                <a:spcPct val="50000"/>
              </a:spcBef>
            </a:pPr>
            <a:r>
              <a:rPr lang="en-US" sz="2400" b="1">
                <a:solidFill>
                  <a:schemeClr val="bg1"/>
                </a:solidFill>
                <a:latin typeface="Arial" charset="0"/>
              </a:rPr>
              <a:t>Aminopyralid</a:t>
            </a:r>
          </a:p>
        </p:txBody>
      </p:sp>
      <p:sp>
        <p:nvSpPr>
          <p:cNvPr id="28681" name="Rectangle 9"/>
          <p:cNvSpPr>
            <a:spLocks noGrp="1" noChangeArrowheads="1"/>
          </p:cNvSpPr>
          <p:nvPr>
            <p:ph type="title"/>
          </p:nvPr>
        </p:nvSpPr>
        <p:spPr>
          <a:xfrm>
            <a:off x="0" y="228600"/>
            <a:ext cx="8610600" cy="2133600"/>
          </a:xfrm>
          <a:noFill/>
          <a:ln/>
        </p:spPr>
        <p:txBody>
          <a:bodyPr lIns="92075" tIns="46038" rIns="92075" bIns="46038" anchor="b"/>
          <a:lstStyle/>
          <a:p>
            <a:pPr algn="l" eaLnBrk="0" hangingPunct="0">
              <a:spcBef>
                <a:spcPct val="50000"/>
              </a:spcBef>
            </a:pPr>
            <a:r>
              <a:rPr lang="en-US" sz="3200" dirty="0"/>
              <a:t>DAS Pyridine Chemistry Family</a:t>
            </a:r>
            <a:r>
              <a:rPr lang="en-US" sz="2400" dirty="0"/>
              <a:t/>
            </a:r>
            <a:br>
              <a:rPr lang="en-US" sz="2400" dirty="0"/>
            </a:br>
            <a:r>
              <a:rPr lang="en-US" sz="2400" dirty="0"/>
              <a:t/>
            </a:r>
            <a:br>
              <a:rPr lang="en-US" sz="2400" dirty="0"/>
            </a:br>
            <a:r>
              <a:rPr lang="en-US" sz="2400" dirty="0"/>
              <a:t>G</a:t>
            </a:r>
            <a:r>
              <a:rPr lang="en-US" sz="2000" dirty="0"/>
              <a:t>lobal Registrations</a:t>
            </a:r>
            <a:br>
              <a:rPr lang="en-US" sz="2000" dirty="0"/>
            </a:br>
            <a:r>
              <a:rPr lang="en-US" sz="1800" dirty="0"/>
              <a:t>Cost of New Active - </a:t>
            </a:r>
            <a:r>
              <a:rPr lang="en-US" sz="1800" dirty="0" smtClean="0"/>
              <a:t>$250 </a:t>
            </a:r>
            <a:r>
              <a:rPr lang="en-US" sz="1800" dirty="0"/>
              <a:t>M*</a:t>
            </a:r>
            <a:br>
              <a:rPr lang="en-US" sz="1800" dirty="0"/>
            </a:br>
            <a:r>
              <a:rPr lang="en-US" sz="1800" dirty="0"/>
              <a:t>Registration time – 9.1 years*</a:t>
            </a:r>
            <a:br>
              <a:rPr lang="en-US" sz="1800" dirty="0"/>
            </a:br>
            <a:r>
              <a:rPr lang="en-US" sz="1800" dirty="0"/>
              <a:t>139,400 molecules screened for 1 new active</a:t>
            </a:r>
            <a:br>
              <a:rPr lang="en-US" sz="1800" dirty="0"/>
            </a:br>
            <a:endParaRPr lang="en-US" sz="1800" dirty="0"/>
          </a:p>
        </p:txBody>
      </p:sp>
      <p:sp>
        <p:nvSpPr>
          <p:cNvPr id="28682" name="Text Box 10"/>
          <p:cNvSpPr txBox="1">
            <a:spLocks noChangeArrowheads="1"/>
          </p:cNvSpPr>
          <p:nvPr/>
        </p:nvSpPr>
        <p:spPr bwMode="auto">
          <a:xfrm>
            <a:off x="5486400" y="5562600"/>
            <a:ext cx="3657600" cy="457200"/>
          </a:xfrm>
          <a:prstGeom prst="rect">
            <a:avLst/>
          </a:prstGeom>
          <a:noFill/>
          <a:ln w="9525">
            <a:noFill/>
            <a:miter lim="800000"/>
            <a:headEnd type="none" w="sm" len="sm"/>
            <a:tailEnd type="none" w="sm" len="sm"/>
          </a:ln>
          <a:effectLst/>
        </p:spPr>
        <p:txBody>
          <a:bodyPr>
            <a:spAutoFit/>
          </a:bodyPr>
          <a:lstStyle/>
          <a:p>
            <a:pPr>
              <a:spcBef>
                <a:spcPct val="50000"/>
              </a:spcBef>
            </a:pPr>
            <a:r>
              <a:rPr lang="en-US" sz="1200" dirty="0" smtClean="0"/>
              <a:t>* </a:t>
            </a:r>
            <a:r>
              <a:rPr lang="en-US" sz="1200" dirty="0"/>
              <a:t>Phillips McDougall Report, (</a:t>
            </a:r>
            <a:r>
              <a:rPr lang="en-US" sz="1200" dirty="0" err="1"/>
              <a:t>Croplife</a:t>
            </a:r>
            <a:r>
              <a:rPr lang="en-US" sz="1200" dirty="0"/>
              <a:t> America and European Crop Protection Association)</a:t>
            </a:r>
          </a:p>
        </p:txBody>
      </p:sp>
      <p:sp>
        <p:nvSpPr>
          <p:cNvPr id="11" name="Footer Placeholder 10"/>
          <p:cNvSpPr>
            <a:spLocks noGrp="1"/>
          </p:cNvSpPr>
          <p:nvPr>
            <p:ph type="ftr" sz="quarter" idx="4294967295"/>
          </p:nvPr>
        </p:nvSpPr>
        <p:spPr>
          <a:xfrm>
            <a:off x="1524000" y="6248400"/>
            <a:ext cx="6096000" cy="457200"/>
          </a:xfrm>
          <a:prstGeom prst="rect">
            <a:avLst/>
          </a:prstGeom>
        </p:spPr>
        <p:txBody>
          <a:bodyPr/>
          <a:lstStyle/>
          <a:p>
            <a:r>
              <a:rPr lang="en-US" smtClean="0"/>
              <a:t>DOW RESTRICTED</a:t>
            </a:r>
            <a:endParaRPr lang="en-US"/>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Auxins</a:t>
            </a:r>
            <a:r>
              <a:rPr lang="en-CA" dirty="0" smtClean="0"/>
              <a:t> – Unique MOA for IVM  </a:t>
            </a:r>
            <a:endParaRPr lang="en-CA" dirty="0"/>
          </a:p>
        </p:txBody>
      </p:sp>
      <p:pic>
        <p:nvPicPr>
          <p:cNvPr id="4" name="Picture 4" descr="donjuly2003 photos 385"/>
          <p:cNvPicPr>
            <a:picLocks noGrp="1" noChangeAspect="1" noChangeArrowheads="1"/>
          </p:cNvPicPr>
          <p:nvPr>
            <p:ph idx="1"/>
          </p:nvPr>
        </p:nvPicPr>
        <p:blipFill>
          <a:blip r:embed="rId2" cstate="print"/>
          <a:srcRect/>
          <a:stretch>
            <a:fillRect/>
          </a:stretch>
        </p:blipFill>
        <p:spPr>
          <a:xfrm>
            <a:off x="5181600" y="3858126"/>
            <a:ext cx="3962400" cy="2999874"/>
          </a:xfrm>
          <a:noFill/>
          <a:ln/>
        </p:spPr>
      </p:pic>
      <p:pic>
        <p:nvPicPr>
          <p:cNvPr id="5" name="Picture 4" descr="DSCN0437"/>
          <p:cNvPicPr>
            <a:picLocks noChangeAspect="1" noChangeArrowheads="1"/>
          </p:cNvPicPr>
          <p:nvPr/>
        </p:nvPicPr>
        <p:blipFill>
          <a:blip r:embed="rId3" cstate="print"/>
          <a:srcRect/>
          <a:stretch>
            <a:fillRect/>
          </a:stretch>
        </p:blipFill>
        <p:spPr bwMode="auto">
          <a:xfrm>
            <a:off x="5181600" y="1219200"/>
            <a:ext cx="3962400" cy="2937763"/>
          </a:xfrm>
          <a:prstGeom prst="rect">
            <a:avLst/>
          </a:prstGeom>
          <a:noFill/>
          <a:ln w="9525">
            <a:noFill/>
            <a:miter lim="800000"/>
            <a:headEnd/>
            <a:tailEnd/>
          </a:ln>
          <a:effectLst/>
        </p:spPr>
      </p:pic>
      <p:sp>
        <p:nvSpPr>
          <p:cNvPr id="6" name="Rectangle 5"/>
          <p:cNvSpPr/>
          <p:nvPr/>
        </p:nvSpPr>
        <p:spPr>
          <a:xfrm>
            <a:off x="228600" y="1222242"/>
            <a:ext cx="4876800" cy="4893647"/>
          </a:xfrm>
          <a:prstGeom prst="rect">
            <a:avLst/>
          </a:prstGeom>
        </p:spPr>
        <p:txBody>
          <a:bodyPr wrap="square">
            <a:spAutoFit/>
          </a:bodyPr>
          <a:lstStyle/>
          <a:p>
            <a:pPr>
              <a:lnSpc>
                <a:spcPct val="130000"/>
              </a:lnSpc>
            </a:pPr>
            <a:r>
              <a:rPr lang="en-US" sz="2000" dirty="0" smtClean="0"/>
              <a:t>Group 4 “growth regulator” herbicide.</a:t>
            </a:r>
          </a:p>
          <a:p>
            <a:pPr>
              <a:lnSpc>
                <a:spcPct val="130000"/>
              </a:lnSpc>
            </a:pPr>
            <a:r>
              <a:rPr lang="en-US" sz="2000" dirty="0" smtClean="0"/>
              <a:t>Absorbed by leaves and roots </a:t>
            </a:r>
          </a:p>
          <a:p>
            <a:pPr>
              <a:lnSpc>
                <a:spcPct val="130000"/>
              </a:lnSpc>
            </a:pPr>
            <a:r>
              <a:rPr lang="en-US" sz="2000" dirty="0" smtClean="0"/>
              <a:t>Systemic, phloem and xylem mobile  herbicide in plants.</a:t>
            </a:r>
          </a:p>
          <a:p>
            <a:pPr>
              <a:lnSpc>
                <a:spcPct val="130000"/>
              </a:lnSpc>
            </a:pPr>
            <a:endParaRPr lang="en-US" sz="2000" dirty="0" smtClean="0"/>
          </a:p>
          <a:p>
            <a:pPr>
              <a:lnSpc>
                <a:spcPct val="130000"/>
              </a:lnSpc>
            </a:pPr>
            <a:r>
              <a:rPr lang="en-US" sz="2000" dirty="0" smtClean="0"/>
              <a:t>Turn on system, all other turn off/block</a:t>
            </a:r>
          </a:p>
          <a:p>
            <a:pPr>
              <a:lnSpc>
                <a:spcPct val="130000"/>
              </a:lnSpc>
            </a:pPr>
            <a:r>
              <a:rPr lang="en-US" sz="2000" dirty="0" smtClean="0"/>
              <a:t>Deregulation of cell growth, resulting in uncontrolled cell division of new growing tissue, resulting in </a:t>
            </a:r>
            <a:r>
              <a:rPr lang="en-US" sz="2000" dirty="0" err="1" smtClean="0"/>
              <a:t>epinasty</a:t>
            </a:r>
            <a:r>
              <a:rPr lang="en-US" sz="2000" dirty="0" smtClean="0"/>
              <a:t> and death </a:t>
            </a:r>
          </a:p>
          <a:p>
            <a:pPr>
              <a:lnSpc>
                <a:spcPct val="130000"/>
              </a:lnSpc>
            </a:pPr>
            <a:endParaRPr lang="en-US" sz="2000" dirty="0" smtClean="0"/>
          </a:p>
          <a:p>
            <a:pPr>
              <a:lnSpc>
                <a:spcPct val="130000"/>
              </a:lnSpc>
            </a:pPr>
            <a:r>
              <a:rPr lang="en-US" sz="2000" dirty="0" smtClean="0"/>
              <a:t>Globally –only 7 cases of HR in 60 years of use in </a:t>
            </a:r>
            <a:r>
              <a:rPr lang="en-US" sz="2000" b="1" dirty="0" smtClean="0"/>
              <a:t>Pyridine subgroup</a:t>
            </a:r>
            <a:endParaRPr lang="en-US" sz="2000" b="1"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493" y="-6394"/>
            <a:ext cx="9156986" cy="6870787"/>
          </a:xfrm>
          <a:prstGeom prst="rect">
            <a:avLst/>
          </a:prstGeom>
        </p:spPr>
      </p:pic>
    </p:spTree>
    <p:extLst>
      <p:ext uri="{BB962C8B-B14F-4D97-AF65-F5344CB8AC3E}">
        <p14:creationId xmlns:p14="http://schemas.microsoft.com/office/powerpoint/2010/main" val="926539732"/>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cstate="print">
            <a:lum bright="-10000"/>
          </a:blip>
          <a:srcRect/>
          <a:stretch>
            <a:fillRect/>
          </a:stretch>
        </p:blipFill>
        <p:spPr bwMode="auto">
          <a:xfrm>
            <a:off x="-1371600" y="-152400"/>
            <a:ext cx="10591800" cy="7061200"/>
          </a:xfrm>
          <a:prstGeom prst="rect">
            <a:avLst/>
          </a:prstGeom>
          <a:noFill/>
          <a:ln w="9525">
            <a:noFill/>
            <a:miter lim="800000"/>
            <a:headEnd/>
            <a:tailEnd/>
          </a:ln>
        </p:spPr>
      </p:pic>
      <p:sp>
        <p:nvSpPr>
          <p:cNvPr id="73732" name="Text Box 4"/>
          <p:cNvSpPr txBox="1">
            <a:spLocks noChangeArrowheads="1"/>
          </p:cNvSpPr>
          <p:nvPr/>
        </p:nvSpPr>
        <p:spPr bwMode="auto">
          <a:xfrm>
            <a:off x="1447800" y="5257800"/>
            <a:ext cx="7086600" cy="822325"/>
          </a:xfrm>
          <a:prstGeom prst="rect">
            <a:avLst/>
          </a:prstGeom>
          <a:solidFill>
            <a:schemeClr val="accent2"/>
          </a:solidFill>
          <a:ln w="12700">
            <a:noFill/>
            <a:miter lim="800000"/>
            <a:headEnd type="none" w="sm" len="sm"/>
            <a:tailEnd type="none" w="sm" len="sm"/>
          </a:ln>
          <a:effectLst/>
        </p:spPr>
        <p:txBody>
          <a:bodyPr>
            <a:spAutoFit/>
          </a:bodyPr>
          <a:lstStyle/>
          <a:p>
            <a:pPr>
              <a:spcBef>
                <a:spcPct val="50000"/>
              </a:spcBef>
            </a:pPr>
            <a:r>
              <a:rPr lang="en-US" sz="2400" b="1">
                <a:solidFill>
                  <a:srgbClr val="FFFF00"/>
                </a:solidFill>
                <a:latin typeface="Arial" charset="0"/>
              </a:rPr>
              <a:t>Russian Knapweed control with Aminopyralid at 60 g ae/ha (780 days after application)</a:t>
            </a:r>
          </a:p>
        </p:txBody>
      </p:sp>
      <p:sp>
        <p:nvSpPr>
          <p:cNvPr id="73733" name="Line 5"/>
          <p:cNvSpPr>
            <a:spLocks noChangeShapeType="1"/>
          </p:cNvSpPr>
          <p:nvPr/>
        </p:nvSpPr>
        <p:spPr bwMode="auto">
          <a:xfrm flipV="1">
            <a:off x="2209800" y="1295400"/>
            <a:ext cx="609600" cy="3810000"/>
          </a:xfrm>
          <a:prstGeom prst="line">
            <a:avLst/>
          </a:prstGeom>
          <a:noFill/>
          <a:ln w="76200">
            <a:solidFill>
              <a:schemeClr val="tx1"/>
            </a:solidFill>
            <a:prstDash val="lgDashDotDot"/>
            <a:round/>
            <a:headEnd type="none" w="sm" len="sm"/>
            <a:tailEnd type="none" w="sm" len="sm"/>
          </a:ln>
          <a:effectLst/>
        </p:spPr>
        <p:txBody>
          <a:bodyPr wrap="none" anchor="ctr"/>
          <a:lstStyle/>
          <a:p>
            <a:endParaRPr lang="en-CA"/>
          </a:p>
        </p:txBody>
      </p:sp>
      <p:sp>
        <p:nvSpPr>
          <p:cNvPr id="73734" name="Line 6"/>
          <p:cNvSpPr>
            <a:spLocks noChangeShapeType="1"/>
          </p:cNvSpPr>
          <p:nvPr/>
        </p:nvSpPr>
        <p:spPr bwMode="auto">
          <a:xfrm flipH="1" flipV="1">
            <a:off x="6324600" y="1371600"/>
            <a:ext cx="1524000" cy="3733800"/>
          </a:xfrm>
          <a:prstGeom prst="line">
            <a:avLst/>
          </a:prstGeom>
          <a:noFill/>
          <a:ln w="76200">
            <a:solidFill>
              <a:schemeClr val="tx1"/>
            </a:solidFill>
            <a:prstDash val="lgDashDotDot"/>
            <a:round/>
            <a:headEnd type="none" w="sm" len="sm"/>
            <a:tailEnd type="none" w="sm" len="sm"/>
          </a:ln>
          <a:effectLst/>
        </p:spPr>
        <p:txBody>
          <a:bodyPr wrap="none" anchor="ctr"/>
          <a:lstStyle/>
          <a:p>
            <a:endParaRPr lang="en-CA"/>
          </a:p>
        </p:txBody>
      </p:sp>
      <p:sp>
        <p:nvSpPr>
          <p:cNvPr id="73735" name="Line 7"/>
          <p:cNvSpPr>
            <a:spLocks noChangeShapeType="1"/>
          </p:cNvSpPr>
          <p:nvPr/>
        </p:nvSpPr>
        <p:spPr bwMode="auto">
          <a:xfrm flipV="1">
            <a:off x="2895600" y="1295400"/>
            <a:ext cx="3429000" cy="76200"/>
          </a:xfrm>
          <a:prstGeom prst="line">
            <a:avLst/>
          </a:prstGeom>
          <a:noFill/>
          <a:ln w="76200">
            <a:solidFill>
              <a:schemeClr val="tx1"/>
            </a:solidFill>
            <a:prstDash val="lgDashDotDot"/>
            <a:round/>
            <a:headEnd type="none" w="sm" len="sm"/>
            <a:tailEnd type="none" w="sm" len="sm"/>
          </a:ln>
          <a:effectLst/>
        </p:spPr>
        <p:txBody>
          <a:bodyPr wrap="none" anchor="ctr"/>
          <a:lstStyle/>
          <a:p>
            <a:endParaRPr lang="en-CA"/>
          </a:p>
        </p:txBody>
      </p:sp>
      <p:sp>
        <p:nvSpPr>
          <p:cNvPr id="8" name="Footer Placeholder 7"/>
          <p:cNvSpPr>
            <a:spLocks noGrp="1"/>
          </p:cNvSpPr>
          <p:nvPr>
            <p:ph type="ftr" sz="quarter" idx="4294967295"/>
          </p:nvPr>
        </p:nvSpPr>
        <p:spPr>
          <a:xfrm>
            <a:off x="1524000" y="6248400"/>
            <a:ext cx="6096000" cy="457200"/>
          </a:xfrm>
          <a:prstGeom prst="rect">
            <a:avLst/>
          </a:prstGeom>
        </p:spPr>
        <p:txBody>
          <a:bodyPr/>
          <a:lstStyle/>
          <a:p>
            <a:r>
              <a:rPr lang="en-US" smtClean="0"/>
              <a:t>DOW RESTRICTED</a:t>
            </a:r>
            <a:endParaRPr lang="en-US"/>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9311273" cy="1066800"/>
          </a:xfrm>
        </p:spPr>
        <p:txBody>
          <a:bodyPr/>
          <a:lstStyle/>
          <a:p>
            <a:r>
              <a:rPr lang="en-CA" sz="2800" dirty="0" smtClean="0"/>
              <a:t>Dow AgroSciences IVM Herbicides</a:t>
            </a:r>
            <a:endParaRPr lang="en-CA" sz="2800" dirty="0"/>
          </a:p>
        </p:txBody>
      </p:sp>
      <p:sp>
        <p:nvSpPr>
          <p:cNvPr id="3" name="Content Placeholder 2"/>
          <p:cNvSpPr>
            <a:spLocks noGrp="1"/>
          </p:cNvSpPr>
          <p:nvPr>
            <p:ph idx="1"/>
          </p:nvPr>
        </p:nvSpPr>
        <p:spPr>
          <a:xfrm>
            <a:off x="228601" y="1295401"/>
            <a:ext cx="8915400" cy="5562600"/>
          </a:xfrm>
        </p:spPr>
        <p:txBody>
          <a:bodyPr/>
          <a:lstStyle/>
          <a:p>
            <a:pPr>
              <a:buNone/>
            </a:pPr>
            <a:r>
              <a:rPr lang="en-CA" b="1" dirty="0" smtClean="0"/>
              <a:t>Herbicide Resistance Management - Built in</a:t>
            </a:r>
          </a:p>
          <a:p>
            <a:r>
              <a:rPr lang="en-CA" sz="2400" dirty="0" smtClean="0"/>
              <a:t>Starts with a strong Mode of Action </a:t>
            </a:r>
          </a:p>
          <a:p>
            <a:pPr lvl="1"/>
            <a:r>
              <a:rPr lang="en-CA" sz="2400" dirty="0" smtClean="0"/>
              <a:t>Group 4 </a:t>
            </a:r>
            <a:r>
              <a:rPr lang="en-CA" sz="2400" dirty="0" err="1" smtClean="0"/>
              <a:t>Auxin</a:t>
            </a:r>
            <a:r>
              <a:rPr lang="en-CA" sz="2400" dirty="0" smtClean="0"/>
              <a:t> - Pyridine</a:t>
            </a:r>
          </a:p>
          <a:p>
            <a:endParaRPr lang="en-CA" sz="2400" dirty="0" smtClean="0"/>
          </a:p>
          <a:p>
            <a:r>
              <a:rPr lang="en-CA" sz="2400" dirty="0" smtClean="0"/>
              <a:t>Pre-built in Multi-Mode Action  or Multi-Site of Action in many co-formulated products</a:t>
            </a:r>
          </a:p>
          <a:p>
            <a:endParaRPr lang="en-CA" sz="2400" dirty="0" smtClean="0"/>
          </a:p>
          <a:p>
            <a:r>
              <a:rPr lang="en-CA" sz="2400" dirty="0" smtClean="0"/>
              <a:t>3 way combinations for MMA </a:t>
            </a:r>
          </a:p>
          <a:p>
            <a:r>
              <a:rPr lang="en-CA" sz="2400" dirty="0" smtClean="0"/>
              <a:t>Tank Mix with other MOA for bare-ground grass control and increased resistance management</a:t>
            </a:r>
          </a:p>
          <a:p>
            <a:pPr lvl="1"/>
            <a:r>
              <a:rPr lang="en-CA" sz="2400" dirty="0" smtClean="0"/>
              <a:t>Vantage XRT, Arsenal, </a:t>
            </a:r>
            <a:r>
              <a:rPr lang="en-CA" sz="2400" dirty="0" err="1" smtClean="0"/>
              <a:t>Karmex</a:t>
            </a:r>
            <a:r>
              <a:rPr lang="en-CA" sz="2400" dirty="0" smtClean="0"/>
              <a:t>, </a:t>
            </a:r>
            <a:r>
              <a:rPr lang="en-CA" sz="2400" dirty="0" err="1" smtClean="0"/>
              <a:t>EsplAnade</a:t>
            </a:r>
            <a:endParaRPr lang="en-CA" sz="2400" dirty="0" smtClean="0"/>
          </a:p>
          <a:p>
            <a:pPr>
              <a:buNone/>
            </a:pPr>
            <a:endParaRPr lang="en-CA" dirty="0"/>
          </a:p>
        </p:txBody>
      </p:sp>
      <p:sp>
        <p:nvSpPr>
          <p:cNvPr id="4" name="Footer Placeholder 3"/>
          <p:cNvSpPr>
            <a:spLocks noGrp="1"/>
          </p:cNvSpPr>
          <p:nvPr>
            <p:ph type="ftr" sz="quarter" idx="4294967295"/>
          </p:nvPr>
        </p:nvSpPr>
        <p:spPr>
          <a:xfrm>
            <a:off x="3124200" y="6263640"/>
            <a:ext cx="2895600" cy="365125"/>
          </a:xfrm>
          <a:prstGeom prst="rect">
            <a:avLst/>
          </a:prstGeom>
        </p:spPr>
        <p:txBody>
          <a:bodyPr/>
          <a:lstStyle/>
          <a:p>
            <a:r>
              <a:rPr lang="en-US" smtClean="0"/>
              <a:t>ivmexperts.ca</a:t>
            </a:r>
            <a:endParaRPr lang="en-US" dirty="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IVM Products - Mode of Action</a:t>
            </a:r>
            <a:endParaRPr lang="en-CA" dirty="0"/>
          </a:p>
        </p:txBody>
      </p:sp>
      <p:sp>
        <p:nvSpPr>
          <p:cNvPr id="3" name="Content Placeholder 2"/>
          <p:cNvSpPr>
            <a:spLocks noGrp="1"/>
          </p:cNvSpPr>
          <p:nvPr>
            <p:ph idx="1"/>
          </p:nvPr>
        </p:nvSpPr>
        <p:spPr>
          <a:xfrm>
            <a:off x="177331" y="1447801"/>
            <a:ext cx="8786477" cy="5579598"/>
          </a:xfrm>
        </p:spPr>
        <p:txBody>
          <a:bodyPr/>
          <a:lstStyle/>
          <a:p>
            <a:pPr>
              <a:buNone/>
            </a:pPr>
            <a:r>
              <a:rPr lang="en-CA" b="1" dirty="0" smtClean="0"/>
              <a:t>Group 4 - Synthetic </a:t>
            </a:r>
            <a:r>
              <a:rPr lang="en-CA" b="1" dirty="0" err="1" smtClean="0"/>
              <a:t>Auxins</a:t>
            </a:r>
            <a:r>
              <a:rPr lang="en-CA" b="1" dirty="0" smtClean="0"/>
              <a:t> : Pyridine foundation</a:t>
            </a:r>
          </a:p>
          <a:p>
            <a:endParaRPr lang="en-CA" b="1" dirty="0" smtClean="0"/>
          </a:p>
          <a:p>
            <a:r>
              <a:rPr lang="en-CA" sz="2800" dirty="0" smtClean="0"/>
              <a:t>Aminopyralid  		     Milestone, ClearView</a:t>
            </a:r>
          </a:p>
          <a:p>
            <a:r>
              <a:rPr lang="en-CA" sz="2800" dirty="0" smtClean="0"/>
              <a:t>Picloram			     Tordon 101, Tordon 22K</a:t>
            </a:r>
          </a:p>
          <a:p>
            <a:r>
              <a:rPr lang="en-CA" sz="2800" dirty="0" smtClean="0"/>
              <a:t>Triclopyr			     Garlon XRT, Garlon RTU</a:t>
            </a:r>
          </a:p>
          <a:p>
            <a:r>
              <a:rPr lang="en-CA" sz="2800" dirty="0" smtClean="0"/>
              <a:t>Fluroxypyr		      Sightline</a:t>
            </a:r>
          </a:p>
          <a:p>
            <a:r>
              <a:rPr lang="en-CA" sz="2800" dirty="0" smtClean="0"/>
              <a:t>Clopyralid		      </a:t>
            </a:r>
            <a:r>
              <a:rPr lang="en-CA" sz="2800" dirty="0" err="1" smtClean="0"/>
              <a:t>Lontrel</a:t>
            </a:r>
            <a:endParaRPr lang="en-CA" sz="2800" dirty="0" smtClean="0"/>
          </a:p>
        </p:txBody>
      </p:sp>
      <p:sp>
        <p:nvSpPr>
          <p:cNvPr id="5" name="Footer Placeholder 4"/>
          <p:cNvSpPr>
            <a:spLocks noGrp="1"/>
          </p:cNvSpPr>
          <p:nvPr>
            <p:ph type="ftr" sz="quarter" idx="4294967295"/>
          </p:nvPr>
        </p:nvSpPr>
        <p:spPr>
          <a:xfrm>
            <a:off x="3124200" y="6263640"/>
            <a:ext cx="2895600" cy="365125"/>
          </a:xfrm>
          <a:prstGeom prst="rect">
            <a:avLst/>
          </a:prstGeom>
        </p:spPr>
        <p:txBody>
          <a:bodyPr/>
          <a:lstStyle/>
          <a:p>
            <a:r>
              <a:rPr lang="en-US" smtClean="0"/>
              <a:t>ivmexperts.ca</a:t>
            </a:r>
            <a:endParaRPr lang="en-US" dirty="0"/>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Bare ground MMA</a:t>
            </a:r>
            <a:br>
              <a:rPr lang="en-CA" sz="3200" dirty="0" smtClean="0"/>
            </a:br>
            <a:endParaRPr lang="en-CA" sz="3200" dirty="0"/>
          </a:p>
        </p:txBody>
      </p:sp>
      <p:pic>
        <p:nvPicPr>
          <p:cNvPr id="4" name="Picture 2" descr="C:\Users\U921710\Documents\don2012\2012 program\CWSS_Pictures\2_Dandelion_Don_Hare.JPG"/>
          <p:cNvPicPr>
            <a:picLocks noGrp="1" noChangeAspect="1" noChangeArrowheads="1"/>
          </p:cNvPicPr>
          <p:nvPr>
            <p:ph idx="1"/>
          </p:nvPr>
        </p:nvPicPr>
        <p:blipFill>
          <a:blip r:embed="rId2" cstate="print"/>
          <a:srcRect/>
          <a:stretch>
            <a:fillRect/>
          </a:stretch>
        </p:blipFill>
        <p:spPr bwMode="auto">
          <a:xfrm>
            <a:off x="1219200" y="1905000"/>
            <a:ext cx="6181195" cy="4635896"/>
          </a:xfrm>
          <a:prstGeom prst="rect">
            <a:avLst/>
          </a:prstGeom>
          <a:noFill/>
          <a:ln w="9525">
            <a:noFill/>
            <a:miter lim="800000"/>
            <a:headEnd/>
            <a:tailEnd/>
          </a:ln>
        </p:spPr>
      </p:pic>
      <p:sp>
        <p:nvSpPr>
          <p:cNvPr id="5" name="Rectangle 4"/>
          <p:cNvSpPr/>
          <p:nvPr/>
        </p:nvSpPr>
        <p:spPr>
          <a:xfrm>
            <a:off x="838200" y="1295400"/>
            <a:ext cx="7620000" cy="461665"/>
          </a:xfrm>
          <a:prstGeom prst="rect">
            <a:avLst/>
          </a:prstGeom>
        </p:spPr>
        <p:txBody>
          <a:bodyPr wrap="square">
            <a:spAutoFit/>
          </a:bodyPr>
          <a:lstStyle/>
          <a:p>
            <a:r>
              <a:rPr lang="en-CA" b="1" dirty="0" smtClean="0"/>
              <a:t>ClearView + Glyphosate  60 DAA  - (Ft. Saskatchewan)</a:t>
            </a:r>
            <a:endParaRPr lang="en-CA" b="1" dirty="0"/>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52400" y="0"/>
            <a:ext cx="4895850" cy="685800"/>
          </a:xfrm>
        </p:spPr>
        <p:txBody>
          <a:bodyPr/>
          <a:lstStyle/>
          <a:p>
            <a:r>
              <a:rPr lang="en-US" dirty="0" smtClean="0"/>
              <a:t>Summary</a:t>
            </a:r>
          </a:p>
        </p:txBody>
      </p:sp>
      <p:sp>
        <p:nvSpPr>
          <p:cNvPr id="53252" name="Text Box 4"/>
          <p:cNvSpPr txBox="1">
            <a:spLocks noChangeArrowheads="1"/>
          </p:cNvSpPr>
          <p:nvPr/>
        </p:nvSpPr>
        <p:spPr bwMode="auto">
          <a:xfrm>
            <a:off x="4621213" y="5318125"/>
            <a:ext cx="184150" cy="457200"/>
          </a:xfrm>
          <a:prstGeom prst="rect">
            <a:avLst/>
          </a:prstGeom>
          <a:noFill/>
          <a:ln w="9525">
            <a:noFill/>
            <a:miter lim="800000"/>
            <a:headEnd/>
            <a:tailEnd/>
          </a:ln>
        </p:spPr>
        <p:txBody>
          <a:bodyPr wrap="none" anchor="ctr">
            <a:spAutoFit/>
          </a:bodyPr>
          <a:lstStyle/>
          <a:p>
            <a:pPr algn="ctr" eaLnBrk="0" hangingPunct="0"/>
            <a:endParaRPr lang="en-US"/>
          </a:p>
        </p:txBody>
      </p:sp>
      <p:sp>
        <p:nvSpPr>
          <p:cNvPr id="43014" name="Rectangle 6"/>
          <p:cNvSpPr>
            <a:spLocks noGrp="1" noChangeArrowheads="1"/>
          </p:cNvSpPr>
          <p:nvPr>
            <p:ph type="body" idx="1"/>
          </p:nvPr>
        </p:nvSpPr>
        <p:spPr>
          <a:xfrm>
            <a:off x="228600" y="1295400"/>
            <a:ext cx="8763000" cy="5257800"/>
          </a:xfrm>
        </p:spPr>
        <p:txBody>
          <a:bodyPr/>
          <a:lstStyle/>
          <a:p>
            <a:pPr>
              <a:lnSpc>
                <a:spcPct val="80000"/>
              </a:lnSpc>
            </a:pPr>
            <a:r>
              <a:rPr lang="en-US" sz="2400" dirty="0" smtClean="0"/>
              <a:t>Selection pressure caused by herbicide overuse/misuse generally leads to a resistance issue.</a:t>
            </a:r>
          </a:p>
          <a:p>
            <a:pPr>
              <a:lnSpc>
                <a:spcPct val="80000"/>
              </a:lnSpc>
            </a:pPr>
            <a:endParaRPr lang="en-US" sz="2400" dirty="0" smtClean="0"/>
          </a:p>
          <a:p>
            <a:pPr>
              <a:lnSpc>
                <a:spcPct val="80000"/>
              </a:lnSpc>
            </a:pPr>
            <a:r>
              <a:rPr lang="en-US" sz="2400" dirty="0" smtClean="0"/>
              <a:t>Two primary types of resistance:</a:t>
            </a:r>
          </a:p>
          <a:p>
            <a:pPr lvl="1">
              <a:lnSpc>
                <a:spcPct val="80000"/>
              </a:lnSpc>
            </a:pPr>
            <a:r>
              <a:rPr lang="en-US" sz="2400" dirty="0" smtClean="0"/>
              <a:t>target-site </a:t>
            </a:r>
          </a:p>
          <a:p>
            <a:pPr lvl="1">
              <a:lnSpc>
                <a:spcPct val="80000"/>
              </a:lnSpc>
            </a:pPr>
            <a:r>
              <a:rPr lang="en-US" sz="2400" dirty="0" smtClean="0"/>
              <a:t>non target-site</a:t>
            </a:r>
          </a:p>
          <a:p>
            <a:pPr>
              <a:lnSpc>
                <a:spcPct val="80000"/>
              </a:lnSpc>
            </a:pPr>
            <a:endParaRPr lang="en-US" sz="2400" dirty="0" smtClean="0"/>
          </a:p>
          <a:p>
            <a:pPr>
              <a:lnSpc>
                <a:spcPct val="80000"/>
              </a:lnSpc>
            </a:pPr>
            <a:r>
              <a:rPr lang="en-US" sz="2400" dirty="0" smtClean="0"/>
              <a:t>Herbicide Mode of Action are not the same</a:t>
            </a:r>
          </a:p>
          <a:p>
            <a:pPr>
              <a:lnSpc>
                <a:spcPct val="80000"/>
              </a:lnSpc>
            </a:pPr>
            <a:endParaRPr lang="en-US" sz="2400" dirty="0" smtClean="0"/>
          </a:p>
          <a:p>
            <a:pPr>
              <a:lnSpc>
                <a:spcPct val="80000"/>
              </a:lnSpc>
            </a:pPr>
            <a:r>
              <a:rPr lang="en-US" sz="2400" dirty="0" smtClean="0"/>
              <a:t>Rate and frequency of herbicide resistance occurrence and spread are influenced by:</a:t>
            </a:r>
          </a:p>
          <a:p>
            <a:pPr lvl="1">
              <a:lnSpc>
                <a:spcPct val="80000"/>
              </a:lnSpc>
            </a:pPr>
            <a:r>
              <a:rPr lang="en-US" sz="2400" b="0" dirty="0" smtClean="0"/>
              <a:t>Weed characteristics</a:t>
            </a:r>
          </a:p>
          <a:p>
            <a:pPr lvl="1">
              <a:lnSpc>
                <a:spcPct val="80000"/>
              </a:lnSpc>
            </a:pPr>
            <a:r>
              <a:rPr lang="en-US" sz="2400" b="0" dirty="0" smtClean="0"/>
              <a:t>Herbicide MOA selection pressure and use patterns</a:t>
            </a:r>
          </a:p>
          <a:p>
            <a:pPr lvl="1">
              <a:lnSpc>
                <a:spcPct val="80000"/>
              </a:lnSpc>
            </a:pPr>
            <a:r>
              <a:rPr lang="en-US" sz="2400" dirty="0" smtClean="0"/>
              <a:t>Vegetation type, Management</a:t>
            </a:r>
            <a:r>
              <a:rPr lang="en-US" sz="2400" b="0" dirty="0" smtClean="0"/>
              <a:t> practices</a:t>
            </a:r>
            <a:endParaRPr lang="en-US" sz="24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Effect transition="in" filter="wipe(up)">
                                      <p:cBhvr>
                                        <p:cTn id="7" dur="500"/>
                                        <p:tgtEl>
                                          <p:spTgt spid="430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3014">
                                            <p:txEl>
                                              <p:pRg st="2" end="2"/>
                                            </p:txEl>
                                          </p:spTgt>
                                        </p:tgtEl>
                                        <p:attrNameLst>
                                          <p:attrName>style.visibility</p:attrName>
                                        </p:attrNameLst>
                                      </p:cBhvr>
                                      <p:to>
                                        <p:strVal val="visible"/>
                                      </p:to>
                                    </p:set>
                                    <p:animEffect transition="in" filter="wipe(up)">
                                      <p:cBhvr>
                                        <p:cTn id="12" dur="500"/>
                                        <p:tgtEl>
                                          <p:spTgt spid="43014">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3014">
                                            <p:txEl>
                                              <p:pRg st="3" end="3"/>
                                            </p:txEl>
                                          </p:spTgt>
                                        </p:tgtEl>
                                        <p:attrNameLst>
                                          <p:attrName>style.visibility</p:attrName>
                                        </p:attrNameLst>
                                      </p:cBhvr>
                                      <p:to>
                                        <p:strVal val="visible"/>
                                      </p:to>
                                    </p:set>
                                    <p:animEffect transition="in" filter="wipe(up)">
                                      <p:cBhvr>
                                        <p:cTn id="15" dur="500"/>
                                        <p:tgtEl>
                                          <p:spTgt spid="43014">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3014">
                                            <p:txEl>
                                              <p:pRg st="4" end="4"/>
                                            </p:txEl>
                                          </p:spTgt>
                                        </p:tgtEl>
                                        <p:attrNameLst>
                                          <p:attrName>style.visibility</p:attrName>
                                        </p:attrNameLst>
                                      </p:cBhvr>
                                      <p:to>
                                        <p:strVal val="visible"/>
                                      </p:to>
                                    </p:set>
                                    <p:animEffect transition="in" filter="wipe(up)">
                                      <p:cBhvr>
                                        <p:cTn id="18" dur="500"/>
                                        <p:tgtEl>
                                          <p:spTgt spid="43014">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3014">
                                            <p:txEl>
                                              <p:pRg st="6" end="6"/>
                                            </p:txEl>
                                          </p:spTgt>
                                        </p:tgtEl>
                                        <p:attrNameLst>
                                          <p:attrName>style.visibility</p:attrName>
                                        </p:attrNameLst>
                                      </p:cBhvr>
                                      <p:to>
                                        <p:strVal val="visible"/>
                                      </p:to>
                                    </p:set>
                                    <p:animEffect transition="in" filter="wipe(up)">
                                      <p:cBhvr>
                                        <p:cTn id="21" dur="500"/>
                                        <p:tgtEl>
                                          <p:spTgt spid="4301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3014">
                                            <p:txEl>
                                              <p:pRg st="8" end="8"/>
                                            </p:txEl>
                                          </p:spTgt>
                                        </p:tgtEl>
                                        <p:attrNameLst>
                                          <p:attrName>style.visibility</p:attrName>
                                        </p:attrNameLst>
                                      </p:cBhvr>
                                      <p:to>
                                        <p:strVal val="visible"/>
                                      </p:to>
                                    </p:set>
                                    <p:animEffect transition="in" filter="wipe(up)">
                                      <p:cBhvr>
                                        <p:cTn id="26" dur="500"/>
                                        <p:tgtEl>
                                          <p:spTgt spid="43014">
                                            <p:txEl>
                                              <p:pRg st="8" end="8"/>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43014">
                                            <p:txEl>
                                              <p:pRg st="9" end="9"/>
                                            </p:txEl>
                                          </p:spTgt>
                                        </p:tgtEl>
                                        <p:attrNameLst>
                                          <p:attrName>style.visibility</p:attrName>
                                        </p:attrNameLst>
                                      </p:cBhvr>
                                      <p:to>
                                        <p:strVal val="visible"/>
                                      </p:to>
                                    </p:set>
                                    <p:animEffect transition="in" filter="wipe(up)">
                                      <p:cBhvr>
                                        <p:cTn id="29" dur="500"/>
                                        <p:tgtEl>
                                          <p:spTgt spid="43014">
                                            <p:txEl>
                                              <p:pRg st="9" end="9"/>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43014">
                                            <p:txEl>
                                              <p:pRg st="10" end="10"/>
                                            </p:txEl>
                                          </p:spTgt>
                                        </p:tgtEl>
                                        <p:attrNameLst>
                                          <p:attrName>style.visibility</p:attrName>
                                        </p:attrNameLst>
                                      </p:cBhvr>
                                      <p:to>
                                        <p:strVal val="visible"/>
                                      </p:to>
                                    </p:set>
                                    <p:animEffect transition="in" filter="wipe(up)">
                                      <p:cBhvr>
                                        <p:cTn id="32" dur="500"/>
                                        <p:tgtEl>
                                          <p:spTgt spid="43014">
                                            <p:txEl>
                                              <p:pRg st="10" end="1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3014">
                                            <p:txEl>
                                              <p:pRg st="11" end="11"/>
                                            </p:txEl>
                                          </p:spTgt>
                                        </p:tgtEl>
                                        <p:attrNameLst>
                                          <p:attrName>style.visibility</p:attrName>
                                        </p:attrNameLst>
                                      </p:cBhvr>
                                      <p:to>
                                        <p:strVal val="visible"/>
                                      </p:to>
                                    </p:set>
                                    <p:animEffect transition="in" filter="wipe(up)">
                                      <p:cBhvr>
                                        <p:cTn id="35" dur="500"/>
                                        <p:tgtEl>
                                          <p:spTgt spid="430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533400" y="1295400"/>
            <a:ext cx="8229600" cy="5334000"/>
          </a:xfrm>
        </p:spPr>
        <p:txBody>
          <a:bodyPr/>
          <a:lstStyle/>
          <a:p>
            <a:r>
              <a:rPr lang="en-US" sz="2400" b="1" dirty="0" smtClean="0">
                <a:solidFill>
                  <a:srgbClr val="2A8D6C"/>
                </a:solidFill>
              </a:rPr>
              <a:t>Chemical Practices:</a:t>
            </a:r>
            <a:endParaRPr lang="en-US" sz="2400" b="1" dirty="0" smtClean="0"/>
          </a:p>
          <a:p>
            <a:r>
              <a:rPr lang="en-US" sz="2400" dirty="0" smtClean="0"/>
              <a:t>Use herbicides prudently</a:t>
            </a:r>
          </a:p>
          <a:p>
            <a:pPr lvl="1"/>
            <a:r>
              <a:rPr lang="en-US" sz="2400" dirty="0" smtClean="0"/>
              <a:t>Consider economic thresholds and weed seed bank</a:t>
            </a:r>
          </a:p>
          <a:p>
            <a:r>
              <a:rPr lang="en-US" sz="2400" dirty="0" smtClean="0"/>
              <a:t>Rotate to herbicides with different mode of action or site of action yearly OR</a:t>
            </a:r>
          </a:p>
          <a:p>
            <a:r>
              <a:rPr lang="en-US" sz="2400" dirty="0" smtClean="0"/>
              <a:t>Apply herbicide combinations with different modes of action (tank-mixes, prepackaged or sequential applications).</a:t>
            </a:r>
          </a:p>
          <a:p>
            <a:r>
              <a:rPr lang="en-US" sz="2400" dirty="0" smtClean="0"/>
              <a:t>Follow label directions for recommended use rates and application timings to ensure best efficacy.</a:t>
            </a:r>
          </a:p>
          <a:p>
            <a:r>
              <a:rPr lang="en-US" sz="2400" dirty="0" smtClean="0"/>
              <a:t>Maintain detailed field records of cropping &amp; herbicide history.</a:t>
            </a:r>
          </a:p>
        </p:txBody>
      </p:sp>
      <p:sp>
        <p:nvSpPr>
          <p:cNvPr id="6" name="Rectangle 1028"/>
          <p:cNvSpPr>
            <a:spLocks noChangeArrowheads="1"/>
          </p:cNvSpPr>
          <p:nvPr/>
        </p:nvSpPr>
        <p:spPr bwMode="auto">
          <a:xfrm>
            <a:off x="76200" y="381000"/>
            <a:ext cx="7924800" cy="762000"/>
          </a:xfrm>
          <a:prstGeom prst="rect">
            <a:avLst/>
          </a:prstGeom>
          <a:noFill/>
          <a:ln w="9525">
            <a:noFill/>
            <a:miter lim="800000"/>
            <a:headEnd/>
            <a:tailEnd/>
          </a:ln>
          <a:effectLst/>
        </p:spPr>
        <p:txBody>
          <a:bodyPr anchor="ctr"/>
          <a:lstStyle/>
          <a:p>
            <a:r>
              <a:rPr lang="en-US" sz="3200" dirty="0" smtClean="0">
                <a:solidFill>
                  <a:schemeClr val="tx2"/>
                </a:solidFill>
                <a:latin typeface="Arial" pitchFamily="34" charset="0"/>
                <a:cs typeface="Arial" pitchFamily="34" charset="0"/>
              </a:rPr>
              <a:t>Integrated Weed Management Practices  </a:t>
            </a:r>
            <a:endParaRPr lang="en-US" sz="3200" dirty="0">
              <a:solidFill>
                <a:schemeClr val="tx2"/>
              </a:solidFill>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381000" y="1295400"/>
            <a:ext cx="8077200" cy="4876800"/>
          </a:xfrm>
        </p:spPr>
        <p:txBody>
          <a:bodyPr/>
          <a:lstStyle/>
          <a:p>
            <a:r>
              <a:rPr lang="en-US" sz="2400" b="1" dirty="0" smtClean="0">
                <a:solidFill>
                  <a:srgbClr val="2A8D6C"/>
                </a:solidFill>
              </a:rPr>
              <a:t>Cultural Practices (Cont.)</a:t>
            </a:r>
            <a:r>
              <a:rPr lang="en-US" sz="2000" b="1" dirty="0" smtClean="0">
                <a:solidFill>
                  <a:srgbClr val="2A8D6C"/>
                </a:solidFill>
              </a:rPr>
              <a:t>:</a:t>
            </a:r>
            <a:endParaRPr lang="en-US" sz="2400" b="1" dirty="0" smtClean="0"/>
          </a:p>
          <a:p>
            <a:r>
              <a:rPr lang="en-US" sz="2400" b="0" dirty="0" smtClean="0"/>
              <a:t>Scout </a:t>
            </a:r>
            <a:r>
              <a:rPr lang="en-US" sz="2400" b="0" dirty="0"/>
              <a:t>fields regularly to identify potential issues and </a:t>
            </a:r>
            <a:r>
              <a:rPr lang="en-US" sz="2400" b="1" dirty="0"/>
              <a:t>eliminate weed </a:t>
            </a:r>
            <a:r>
              <a:rPr lang="en-US" sz="2400" b="1" dirty="0" smtClean="0"/>
              <a:t>escapes, and stop seed production.  </a:t>
            </a:r>
            <a:r>
              <a:rPr lang="en-US" sz="2400" b="0" dirty="0"/>
              <a:t>Keep good records of weed populations.</a:t>
            </a:r>
          </a:p>
          <a:p>
            <a:r>
              <a:rPr lang="en-US" sz="2400" b="1" dirty="0" smtClean="0"/>
              <a:t>Control the Survivors – re-spray, cut, mow, pull</a:t>
            </a:r>
          </a:p>
          <a:p>
            <a:r>
              <a:rPr lang="en-US" sz="2400" b="0" dirty="0" smtClean="0"/>
              <a:t>Prevent </a:t>
            </a:r>
            <a:r>
              <a:rPr lang="en-US" sz="2400" b="0" dirty="0"/>
              <a:t>spread of resistant weeds by thoroughly </a:t>
            </a:r>
            <a:r>
              <a:rPr lang="en-US" sz="2400" b="0" dirty="0" smtClean="0"/>
              <a:t>cleaning equipment </a:t>
            </a:r>
            <a:r>
              <a:rPr lang="en-US" sz="2400" b="0" dirty="0"/>
              <a:t>as it moves from field to field.  </a:t>
            </a:r>
            <a:endParaRPr lang="en-US" sz="2400" b="0" dirty="0" smtClean="0"/>
          </a:p>
          <a:p>
            <a:r>
              <a:rPr lang="en-US" sz="2400" b="0" dirty="0" smtClean="0"/>
              <a:t>Also </a:t>
            </a:r>
            <a:r>
              <a:rPr lang="en-US" sz="2400" b="0" dirty="0"/>
              <a:t>do not allow resistant weeds from total vegetation control areas (</a:t>
            </a:r>
            <a:r>
              <a:rPr lang="en-US" sz="2400" b="0" dirty="0" err="1"/>
              <a:t>ie</a:t>
            </a:r>
            <a:r>
              <a:rPr lang="en-US" sz="2400" b="0" dirty="0"/>
              <a:t>. fence rows, railroads, public utilities, etc) to spread to </a:t>
            </a:r>
            <a:r>
              <a:rPr lang="en-US" sz="2400" b="0" dirty="0" smtClean="0"/>
              <a:t>cropland, and vise-versa (mixing different systems of rotation, herbicide MOA and cultural practices.</a:t>
            </a:r>
            <a:endParaRPr lang="en-US" sz="2400" b="0" dirty="0"/>
          </a:p>
        </p:txBody>
      </p:sp>
      <p:sp>
        <p:nvSpPr>
          <p:cNvPr id="6" name="Rectangle 1028"/>
          <p:cNvSpPr>
            <a:spLocks noChangeArrowheads="1"/>
          </p:cNvSpPr>
          <p:nvPr/>
        </p:nvSpPr>
        <p:spPr bwMode="auto">
          <a:xfrm>
            <a:off x="76200" y="381000"/>
            <a:ext cx="7924800" cy="762000"/>
          </a:xfrm>
          <a:prstGeom prst="rect">
            <a:avLst/>
          </a:prstGeom>
          <a:noFill/>
          <a:ln w="9525">
            <a:noFill/>
            <a:miter lim="800000"/>
            <a:headEnd/>
            <a:tailEnd/>
          </a:ln>
          <a:effectLst/>
        </p:spPr>
        <p:txBody>
          <a:bodyPr anchor="ctr"/>
          <a:lstStyle/>
          <a:p>
            <a:r>
              <a:rPr lang="en-US" sz="3200" dirty="0" smtClean="0">
                <a:solidFill>
                  <a:schemeClr val="tx2"/>
                </a:solidFill>
                <a:latin typeface="Arial" pitchFamily="34" charset="0"/>
                <a:cs typeface="Arial" pitchFamily="34" charset="0"/>
              </a:rPr>
              <a:t>Integrated Weed Management Practices  </a:t>
            </a:r>
            <a:endParaRPr lang="en-US" sz="3200" dirty="0">
              <a:solidFill>
                <a:schemeClr val="tx2"/>
              </a:solidFill>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81000" y="152400"/>
            <a:ext cx="7696200" cy="990600"/>
          </a:xfrm>
        </p:spPr>
        <p:txBody>
          <a:bodyPr/>
          <a:lstStyle/>
          <a:p>
            <a:r>
              <a:rPr lang="en-US" sz="3200" dirty="0" smtClean="0"/>
              <a:t>Summary (cont.)</a:t>
            </a:r>
            <a:endParaRPr lang="en-US" sz="3200" dirty="0"/>
          </a:p>
        </p:txBody>
      </p:sp>
      <p:sp>
        <p:nvSpPr>
          <p:cNvPr id="239619" name="Rectangle 3"/>
          <p:cNvSpPr>
            <a:spLocks noGrp="1" noChangeArrowheads="1"/>
          </p:cNvSpPr>
          <p:nvPr>
            <p:ph idx="1"/>
          </p:nvPr>
        </p:nvSpPr>
        <p:spPr>
          <a:xfrm>
            <a:off x="381000" y="1447800"/>
            <a:ext cx="8534400" cy="4800600"/>
          </a:xfrm>
        </p:spPr>
        <p:txBody>
          <a:bodyPr/>
          <a:lstStyle/>
          <a:p>
            <a:pPr marL="457200" indent="-457200"/>
            <a:r>
              <a:rPr lang="en-US" sz="2800" dirty="0" smtClean="0"/>
              <a:t>Use multi-mode of action herbicide groupings or rotate with different </a:t>
            </a:r>
            <a:r>
              <a:rPr lang="en-US" sz="2800" dirty="0"/>
              <a:t>herbicide Groups</a:t>
            </a:r>
          </a:p>
          <a:p>
            <a:pPr marL="1238250" lvl="2" indent="-381000"/>
            <a:r>
              <a:rPr lang="en-US" dirty="0"/>
              <a:t>Don’t </a:t>
            </a:r>
            <a:r>
              <a:rPr lang="en-US" dirty="0" smtClean="0"/>
              <a:t>rely </a:t>
            </a:r>
            <a:r>
              <a:rPr lang="en-US" dirty="0"/>
              <a:t>solely </a:t>
            </a:r>
            <a:r>
              <a:rPr lang="en-US" dirty="0" smtClean="0"/>
              <a:t>on one </a:t>
            </a:r>
            <a:r>
              <a:rPr lang="en-US" dirty="0"/>
              <a:t>group</a:t>
            </a:r>
          </a:p>
          <a:p>
            <a:pPr marL="457200" indent="-457200"/>
            <a:r>
              <a:rPr lang="en-US" sz="2800" dirty="0" smtClean="0"/>
              <a:t>Embrace </a:t>
            </a:r>
            <a:r>
              <a:rPr lang="en-US" sz="2800" dirty="0"/>
              <a:t>and develop a multi-year and multi-crop </a:t>
            </a:r>
            <a:r>
              <a:rPr lang="en-US" sz="2800" dirty="0" smtClean="0"/>
              <a:t>strategy maintaining good records</a:t>
            </a:r>
            <a:endParaRPr lang="en-US" sz="2800" dirty="0"/>
          </a:p>
          <a:p>
            <a:pPr marL="457200" indent="-457200"/>
            <a:r>
              <a:rPr lang="en-US" sz="2800" dirty="0"/>
              <a:t>Throw </a:t>
            </a:r>
            <a:r>
              <a:rPr lang="en-US" sz="2800" dirty="0" smtClean="0"/>
              <a:t>weeds </a:t>
            </a:r>
            <a:r>
              <a:rPr lang="en-US" sz="2800" dirty="0"/>
              <a:t>off </a:t>
            </a:r>
            <a:r>
              <a:rPr lang="en-US" sz="2800" dirty="0" smtClean="0"/>
              <a:t>balance</a:t>
            </a:r>
            <a:endParaRPr lang="en-US" sz="2800" dirty="0"/>
          </a:p>
          <a:p>
            <a:pPr marL="1257300" lvl="2" indent="-342900"/>
            <a:r>
              <a:rPr lang="en-US" dirty="0"/>
              <a:t>Change timing, cropping</a:t>
            </a:r>
            <a:r>
              <a:rPr lang="en-US" dirty="0" smtClean="0"/>
              <a:t>, fertilizer placement, tillage, etc.</a:t>
            </a:r>
            <a:endParaRPr lang="en-US" dirty="0"/>
          </a:p>
          <a:p>
            <a:pPr marL="457200" indent="-457200"/>
            <a:r>
              <a:rPr lang="en-US" sz="2800" dirty="0" smtClean="0"/>
              <a:t>Scout &amp; Assess – are there surviving </a:t>
            </a:r>
            <a:r>
              <a:rPr lang="en-US" dirty="0" smtClean="0"/>
              <a:t>weed patches after herbicide application?</a:t>
            </a:r>
            <a:endParaRPr lang="en-US" dirty="0"/>
          </a:p>
          <a:p>
            <a:pPr marL="457200" indent="-457200"/>
            <a:r>
              <a:rPr lang="en-US" sz="2800" dirty="0"/>
              <a:t>Test for </a:t>
            </a:r>
            <a:r>
              <a:rPr lang="en-US" sz="2800" dirty="0" smtClean="0"/>
              <a:t>resistance</a:t>
            </a:r>
            <a:endParaRPr lang="en-US" dirty="0"/>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28600"/>
            <a:ext cx="8382000" cy="762000"/>
          </a:xfrm>
        </p:spPr>
        <p:txBody>
          <a:bodyPr/>
          <a:lstStyle/>
          <a:p>
            <a:r>
              <a:rPr lang="en-US" sz="3200" b="0" dirty="0" smtClean="0"/>
              <a:t> Practices that Increase </a:t>
            </a:r>
            <a:br>
              <a:rPr lang="en-US" sz="3200" b="0" dirty="0" smtClean="0"/>
            </a:br>
            <a:r>
              <a:rPr lang="en-US" sz="3200" b="0" dirty="0" smtClean="0"/>
              <a:t> Risk for Resistance</a:t>
            </a:r>
            <a:endParaRPr lang="en-US" sz="3200" b="0" dirty="0"/>
          </a:p>
        </p:txBody>
      </p:sp>
      <p:sp>
        <p:nvSpPr>
          <p:cNvPr id="61443" name="Rectangle 3"/>
          <p:cNvSpPr>
            <a:spLocks noGrp="1" noChangeArrowheads="1"/>
          </p:cNvSpPr>
          <p:nvPr>
            <p:ph idx="1"/>
          </p:nvPr>
        </p:nvSpPr>
        <p:spPr>
          <a:xfrm>
            <a:off x="533400" y="1676400"/>
            <a:ext cx="8077200" cy="4343400"/>
          </a:xfrm>
        </p:spPr>
        <p:txBody>
          <a:bodyPr/>
          <a:lstStyle/>
          <a:p>
            <a:r>
              <a:rPr lang="en-US" sz="2800" b="0" dirty="0" smtClean="0"/>
              <a:t>Use </a:t>
            </a:r>
            <a:r>
              <a:rPr lang="en-US" sz="2800" b="0" dirty="0"/>
              <a:t>of the same herbicide or </a:t>
            </a:r>
            <a:r>
              <a:rPr lang="en-US" sz="2800" b="0" dirty="0" smtClean="0"/>
              <a:t>mode of action over an extende</a:t>
            </a:r>
            <a:r>
              <a:rPr lang="en-US" sz="2800" dirty="0" smtClean="0"/>
              <a:t>d period.</a:t>
            </a:r>
            <a:endParaRPr lang="en-US" sz="2800" b="0" dirty="0"/>
          </a:p>
          <a:p>
            <a:pPr>
              <a:buFontTx/>
              <a:buNone/>
            </a:pPr>
            <a:endParaRPr lang="en-US" sz="2800" b="0" dirty="0"/>
          </a:p>
          <a:p>
            <a:r>
              <a:rPr lang="en-US" sz="2800" b="0" dirty="0" smtClean="0"/>
              <a:t>Rotations that rely on the same herbicide grouping.  </a:t>
            </a:r>
            <a:endParaRPr lang="en-US" sz="2800" b="0" dirty="0"/>
          </a:p>
          <a:p>
            <a:pPr>
              <a:buFontTx/>
              <a:buNone/>
            </a:pPr>
            <a:endParaRPr lang="en-US" sz="2800" b="0" dirty="0"/>
          </a:p>
          <a:p>
            <a:r>
              <a:rPr lang="en-US" sz="2800" b="0" dirty="0" smtClean="0"/>
              <a:t>Weed control programs relying solely on herbicides - </a:t>
            </a:r>
            <a:r>
              <a:rPr lang="en-US" sz="2800" b="0" dirty="0"/>
              <a:t>no integrated weed </a:t>
            </a:r>
            <a:r>
              <a:rPr lang="en-US" sz="2800" b="0" dirty="0" smtClean="0"/>
              <a:t>management.</a:t>
            </a:r>
            <a:endParaRPr lang="en-US" sz="2800" b="0" dirty="0"/>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228600"/>
            <a:ext cx="7315200" cy="762000"/>
          </a:xfrm>
          <a:solidFill>
            <a:schemeClr val="bg1"/>
          </a:solidFill>
        </p:spPr>
        <p:txBody>
          <a:bodyPr/>
          <a:lstStyle/>
          <a:p>
            <a:pPr algn="ctr"/>
            <a:r>
              <a:rPr lang="en-US" sz="3200" b="0" dirty="0" smtClean="0"/>
              <a:t>Understand </a:t>
            </a:r>
            <a:r>
              <a:rPr lang="en-US" sz="3200" b="0" dirty="0"/>
              <a:t>Herbicide Mode Of </a:t>
            </a:r>
            <a:r>
              <a:rPr lang="en-US" sz="3200" b="0" dirty="0" smtClean="0"/>
              <a:t>Action</a:t>
            </a:r>
            <a:endParaRPr lang="en-US" sz="3200" b="0" dirty="0"/>
          </a:p>
        </p:txBody>
      </p:sp>
      <p:sp>
        <p:nvSpPr>
          <p:cNvPr id="198659" name="Rectangle 3"/>
          <p:cNvSpPr>
            <a:spLocks noGrp="1" noChangeArrowheads="1"/>
          </p:cNvSpPr>
          <p:nvPr>
            <p:ph idx="1"/>
          </p:nvPr>
        </p:nvSpPr>
        <p:spPr>
          <a:xfrm>
            <a:off x="304800" y="1447800"/>
            <a:ext cx="8610600" cy="4953000"/>
          </a:xfrm>
        </p:spPr>
        <p:txBody>
          <a:bodyPr/>
          <a:lstStyle/>
          <a:p>
            <a:pPr>
              <a:tabLst>
                <a:tab pos="1377950" algn="l"/>
              </a:tabLst>
            </a:pPr>
            <a:r>
              <a:rPr lang="en-US" sz="2800" b="0" dirty="0" smtClean="0"/>
              <a:t>Rotate </a:t>
            </a:r>
            <a:r>
              <a:rPr lang="en-US" sz="2800" b="0" dirty="0"/>
              <a:t>herbicides </a:t>
            </a:r>
            <a:r>
              <a:rPr lang="en-US" sz="2800" b="0" dirty="0" smtClean="0"/>
              <a:t>groups (not brands) to </a:t>
            </a:r>
            <a:r>
              <a:rPr lang="en-US" sz="2800" b="0" dirty="0"/>
              <a:t>delay </a:t>
            </a:r>
            <a:r>
              <a:rPr lang="en-US" sz="2800" b="0" dirty="0" smtClean="0"/>
              <a:t>selection for herbicide resistance.</a:t>
            </a:r>
            <a:endParaRPr lang="en-US" sz="2800" b="0" dirty="0"/>
          </a:p>
          <a:p>
            <a:pPr>
              <a:buFontTx/>
              <a:buNone/>
              <a:tabLst>
                <a:tab pos="1377950" algn="l"/>
              </a:tabLst>
            </a:pPr>
            <a:endParaRPr lang="en-US" sz="1600" b="0" dirty="0"/>
          </a:p>
          <a:p>
            <a:pPr>
              <a:tabLst>
                <a:tab pos="1377950" algn="l"/>
              </a:tabLst>
            </a:pPr>
            <a:r>
              <a:rPr lang="en-US" sz="2800" b="0" dirty="0" smtClean="0"/>
              <a:t>Select herbicides with multiple modes of action  or that have different mechanisms of action –      </a:t>
            </a:r>
            <a:r>
              <a:rPr lang="en-US" sz="2800" b="1" u="sng" dirty="0" smtClean="0"/>
              <a:t>each with activity on the target weed</a:t>
            </a:r>
            <a:r>
              <a:rPr lang="en-US" sz="2800" b="0" dirty="0" smtClean="0"/>
              <a:t> </a:t>
            </a:r>
          </a:p>
          <a:p>
            <a:pPr>
              <a:tabLst>
                <a:tab pos="1377950" algn="l"/>
              </a:tabLst>
            </a:pPr>
            <a:r>
              <a:rPr lang="en-US" sz="2800" b="0" dirty="0" smtClean="0"/>
              <a:t>(e.g</a:t>
            </a:r>
            <a:r>
              <a:rPr lang="en-US" sz="2800" b="0" dirty="0"/>
              <a:t>. </a:t>
            </a:r>
            <a:r>
              <a:rPr lang="en-US" sz="2800" b="0" dirty="0" smtClean="0"/>
              <a:t>Sightline on Kochia).</a:t>
            </a:r>
            <a:endParaRPr lang="en-US" sz="2800" b="0" dirty="0"/>
          </a:p>
          <a:p>
            <a:pPr>
              <a:buFontTx/>
              <a:buNone/>
              <a:tabLst>
                <a:tab pos="1377950" algn="l"/>
              </a:tabLst>
            </a:pPr>
            <a:endParaRPr lang="en-US" sz="1600" b="0" dirty="0"/>
          </a:p>
          <a:p>
            <a:pPr>
              <a:tabLst>
                <a:tab pos="1377950" algn="l"/>
              </a:tabLst>
            </a:pPr>
            <a:r>
              <a:rPr lang="en-US" sz="2800" b="0" dirty="0" smtClean="0"/>
              <a:t>Herbicide </a:t>
            </a:r>
            <a:r>
              <a:rPr lang="en-US" sz="2800" b="0" dirty="0"/>
              <a:t>mixtures containing different Herbicide Groups are more effective than rotating </a:t>
            </a:r>
            <a:r>
              <a:rPr lang="en-US" sz="2800" b="0" dirty="0" smtClean="0"/>
              <a:t>herbicides. </a:t>
            </a:r>
            <a:endParaRPr lang="en-US" sz="2800" b="0"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493" y="-6394"/>
            <a:ext cx="9156986" cy="6870787"/>
          </a:xfrm>
          <a:prstGeom prst="rect">
            <a:avLst/>
          </a:prstGeom>
        </p:spPr>
      </p:pic>
    </p:spTree>
    <p:extLst>
      <p:ext uri="{BB962C8B-B14F-4D97-AF65-F5344CB8AC3E}">
        <p14:creationId xmlns:p14="http://schemas.microsoft.com/office/powerpoint/2010/main" val="3013966525"/>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381000"/>
            <a:ext cx="6858000" cy="762000"/>
          </a:xfrm>
        </p:spPr>
        <p:txBody>
          <a:bodyPr/>
          <a:lstStyle/>
          <a:p>
            <a:pPr algn="ctr"/>
            <a:r>
              <a:rPr lang="en-US" sz="2800" b="0" dirty="0" smtClean="0"/>
              <a:t> </a:t>
            </a:r>
            <a:r>
              <a:rPr lang="en-US" sz="3200" b="0" dirty="0" smtClean="0"/>
              <a:t>Managing </a:t>
            </a:r>
            <a:r>
              <a:rPr lang="en-US" sz="3200" b="0" dirty="0"/>
              <a:t>Herbicide Resistance</a:t>
            </a:r>
          </a:p>
        </p:txBody>
      </p:sp>
      <p:sp>
        <p:nvSpPr>
          <p:cNvPr id="63491" name="Rectangle 3"/>
          <p:cNvSpPr>
            <a:spLocks noGrp="1" noChangeArrowheads="1"/>
          </p:cNvSpPr>
          <p:nvPr>
            <p:ph idx="1"/>
          </p:nvPr>
        </p:nvSpPr>
        <p:spPr>
          <a:xfrm>
            <a:off x="152400" y="1219200"/>
            <a:ext cx="8763000" cy="1066800"/>
          </a:xfrm>
        </p:spPr>
        <p:txBody>
          <a:bodyPr/>
          <a:lstStyle/>
          <a:p>
            <a:pPr>
              <a:buFontTx/>
              <a:buNone/>
            </a:pPr>
            <a:r>
              <a:rPr lang="en-US" sz="2400" dirty="0" smtClean="0">
                <a:solidFill>
                  <a:srgbClr val="2A8D6C"/>
                </a:solidFill>
              </a:rPr>
              <a:t>			</a:t>
            </a:r>
            <a:r>
              <a:rPr lang="en-US" sz="2400" b="1" dirty="0" smtClean="0">
                <a:solidFill>
                  <a:srgbClr val="2A8D6C"/>
                </a:solidFill>
              </a:rPr>
              <a:t>Assessment </a:t>
            </a:r>
            <a:r>
              <a:rPr lang="en-US" sz="2400" b="1" dirty="0">
                <a:solidFill>
                  <a:srgbClr val="2A8D6C"/>
                </a:solidFill>
              </a:rPr>
              <a:t>of the Risk of Resistance </a:t>
            </a:r>
            <a:endParaRPr lang="en-US" sz="2400" b="1" dirty="0" smtClean="0">
              <a:solidFill>
                <a:srgbClr val="2A8D6C"/>
              </a:solidFill>
            </a:endParaRPr>
          </a:p>
          <a:p>
            <a:pPr>
              <a:buFontTx/>
              <a:buNone/>
            </a:pPr>
            <a:r>
              <a:rPr lang="en-US" sz="2400" b="1" dirty="0" smtClean="0">
                <a:solidFill>
                  <a:srgbClr val="2A8D6C"/>
                </a:solidFill>
              </a:rPr>
              <a:t>		(Herbicide </a:t>
            </a:r>
            <a:r>
              <a:rPr lang="en-US" sz="2400" b="1" dirty="0">
                <a:solidFill>
                  <a:srgbClr val="2A8D6C"/>
                </a:solidFill>
              </a:rPr>
              <a:t>Resistance Action Committee - HRAC)</a:t>
            </a:r>
          </a:p>
        </p:txBody>
      </p:sp>
      <p:graphicFrame>
        <p:nvGraphicFramePr>
          <p:cNvPr id="63495" name="Object 7"/>
          <p:cNvGraphicFramePr>
            <a:graphicFrameLocks noChangeAspect="1"/>
          </p:cNvGraphicFramePr>
          <p:nvPr/>
        </p:nvGraphicFramePr>
        <p:xfrm>
          <a:off x="228600" y="2527300"/>
          <a:ext cx="8763000" cy="3548063"/>
        </p:xfrm>
        <a:graphic>
          <a:graphicData uri="http://schemas.openxmlformats.org/presentationml/2006/ole">
            <mc:AlternateContent xmlns:mc="http://schemas.openxmlformats.org/markup-compatibility/2006">
              <mc:Choice xmlns:v="urn:schemas-microsoft-com:vml" Requires="v">
                <p:oleObj spid="_x0000_s63496" name="Worksheet" r:id="rId5" imgW="5201640" imgH="2112480" progId="Excel.Sheet.8">
                  <p:embed/>
                </p:oleObj>
              </mc:Choice>
              <mc:Fallback>
                <p:oleObj name="Worksheet" r:id="rId5" imgW="5201640" imgH="2112480"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527300"/>
                        <a:ext cx="8763000"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mtClean="0"/>
              <a:t>Summary</a:t>
            </a:r>
          </a:p>
        </p:txBody>
      </p:sp>
      <p:sp>
        <p:nvSpPr>
          <p:cNvPr id="6" name="Rectangle 5"/>
          <p:cNvSpPr/>
          <p:nvPr/>
        </p:nvSpPr>
        <p:spPr bwMode="auto">
          <a:xfrm>
            <a:off x="609600" y="1447800"/>
            <a:ext cx="8229600" cy="4648200"/>
          </a:xfrm>
          <a:prstGeom prst="rect">
            <a:avLst/>
          </a:prstGeom>
          <a:solidFill>
            <a:schemeClr val="accent2"/>
          </a:solidFill>
          <a:ln w="12700" cap="sq" cmpd="sng" algn="ctr">
            <a:noFill/>
            <a:prstDash val="solid"/>
            <a:round/>
            <a:headEnd type="none" w="sm" len="sm"/>
            <a:tailEnd type="none" w="sm" len="sm"/>
          </a:ln>
          <a:effectLst/>
        </p:spPr>
        <p:txBody>
          <a:bodyPr anchor="ctr">
            <a:normAutofit/>
          </a:bodyPr>
          <a:lstStyle/>
          <a:p>
            <a:pPr algn="ctr" eaLnBrk="0" hangingPunct="0">
              <a:defRPr/>
            </a:pPr>
            <a:r>
              <a:rPr lang="en-US" sz="4000" dirty="0">
                <a:ln w="10160">
                  <a:solidFill>
                    <a:schemeClr val="accent1"/>
                  </a:solidFill>
                  <a:prstDash val="solid"/>
                </a:ln>
                <a:solidFill>
                  <a:srgbClr val="FFFFFF"/>
                </a:solidFill>
                <a:effectLst>
                  <a:outerShdw blurRad="38100" dist="32000" dir="5400000" algn="tl">
                    <a:srgbClr val="000000">
                      <a:alpha val="30000"/>
                    </a:srgbClr>
                  </a:outerShdw>
                </a:effectLst>
                <a:cs typeface="+mn-cs"/>
              </a:rPr>
              <a:t>“Current herbicides should be regarded as a non-renewable resource”</a:t>
            </a:r>
          </a:p>
          <a:p>
            <a:pPr algn="ctr" eaLnBrk="0" hangingPunct="0">
              <a:defRPr/>
            </a:pP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cs typeface="+mn-cs"/>
            </a:endParaRPr>
          </a:p>
          <a:p>
            <a:pPr algn="ctr" eaLnBrk="0" hangingPunct="0">
              <a:defRPr/>
            </a:pPr>
            <a:r>
              <a:rPr lang="en-US" sz="4000" dirty="0">
                <a:ln w="10160">
                  <a:solidFill>
                    <a:schemeClr val="accent1"/>
                  </a:solidFill>
                  <a:prstDash val="solid"/>
                </a:ln>
                <a:solidFill>
                  <a:srgbClr val="FFFFFF"/>
                </a:solidFill>
                <a:effectLst>
                  <a:outerShdw blurRad="38100" dist="32000" dir="5400000" algn="tl">
                    <a:srgbClr val="000000">
                      <a:alpha val="30000"/>
                    </a:srgbClr>
                  </a:outerShdw>
                </a:effectLst>
                <a:cs typeface="+mn-cs"/>
              </a:rPr>
              <a:t>“sole and complete reliance on herbicides for weed control is not a long-term, sustainable practice”</a:t>
            </a:r>
          </a:p>
          <a:p>
            <a:pPr algn="ctr" eaLnBrk="0" hangingPunct="0">
              <a:defRPr/>
            </a:pPr>
            <a:endParaRPr lang="en-US" sz="1600" dirty="0">
              <a:ln w="10160">
                <a:solidFill>
                  <a:schemeClr val="accent1"/>
                </a:solidFill>
                <a:prstDash val="solid"/>
              </a:ln>
              <a:solidFill>
                <a:srgbClr val="FFFFFF"/>
              </a:solidFill>
              <a:effectLst>
                <a:outerShdw blurRad="38100" dist="32000" dir="5400000" algn="tl">
                  <a:srgbClr val="000000">
                    <a:alpha val="30000"/>
                  </a:srgbClr>
                </a:outerShdw>
              </a:effectLst>
              <a:cs typeface="+mn-cs"/>
            </a:endParaRPr>
          </a:p>
          <a:p>
            <a:pPr algn="just" eaLnBrk="0" hangingPunct="0">
              <a:defRPr/>
            </a:pPr>
            <a:r>
              <a:rPr lang="en-US" sz="1600" dirty="0" err="1">
                <a:ln w="10160">
                  <a:solidFill>
                    <a:schemeClr val="accent1"/>
                  </a:solidFill>
                  <a:prstDash val="solid"/>
                </a:ln>
                <a:solidFill>
                  <a:srgbClr val="FFFFFF"/>
                </a:solidFill>
                <a:effectLst>
                  <a:outerShdw blurRad="38100" dist="32000" dir="5400000" algn="tl">
                    <a:srgbClr val="000000">
                      <a:alpha val="30000"/>
                    </a:srgbClr>
                  </a:outerShdw>
                </a:effectLst>
                <a:cs typeface="+mn-cs"/>
              </a:rPr>
              <a:t>Karlowsky</a:t>
            </a:r>
            <a:r>
              <a:rPr lang="en-US" sz="1600" dirty="0">
                <a:ln w="10160">
                  <a:solidFill>
                    <a:schemeClr val="accent1"/>
                  </a:solidFill>
                  <a:prstDash val="solid"/>
                </a:ln>
                <a:solidFill>
                  <a:srgbClr val="FFFFFF"/>
                </a:solidFill>
                <a:effectLst>
                  <a:outerShdw blurRad="38100" dist="32000" dir="5400000" algn="tl">
                    <a:srgbClr val="000000">
                      <a:alpha val="30000"/>
                    </a:srgbClr>
                  </a:outerShdw>
                </a:effectLst>
                <a:cs typeface="+mn-cs"/>
              </a:rPr>
              <a:t> et al., 2006. Can. J. Plant Science </a:t>
            </a:r>
            <a:r>
              <a:rPr lang="en-US" sz="1600" b="1" dirty="0">
                <a:ln w="10160">
                  <a:solidFill>
                    <a:schemeClr val="accent1"/>
                  </a:solidFill>
                  <a:prstDash val="solid"/>
                </a:ln>
                <a:solidFill>
                  <a:srgbClr val="FFFFFF"/>
                </a:solidFill>
                <a:effectLst>
                  <a:outerShdw blurRad="38100" dist="32000" dir="5400000" algn="tl">
                    <a:srgbClr val="000000">
                      <a:alpha val="30000"/>
                    </a:srgbClr>
                  </a:outerShdw>
                </a:effectLst>
                <a:cs typeface="+mn-cs"/>
              </a:rPr>
              <a:t>86</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smtClean="0"/>
              <a:t>Questions?</a:t>
            </a:r>
          </a:p>
        </p:txBody>
      </p:sp>
      <p:sp>
        <p:nvSpPr>
          <p:cNvPr id="55300" name="Rectangle 3"/>
          <p:cNvSpPr>
            <a:spLocks noGrp="1" noChangeArrowheads="1"/>
          </p:cNvSpPr>
          <p:nvPr>
            <p:ph type="body" idx="1"/>
          </p:nvPr>
        </p:nvSpPr>
        <p:spPr/>
        <p:txBody>
          <a:bodyPr/>
          <a:lstStyle/>
          <a:p>
            <a:r>
              <a:rPr lang="en-US" smtClean="0"/>
              <a:t>Thank you for your time!</a:t>
            </a:r>
          </a:p>
        </p:txBody>
      </p:sp>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6493" y="-6394"/>
            <a:ext cx="9156986" cy="6870787"/>
          </a:xfrm>
          <a:prstGeom prst="rect">
            <a:avLst/>
          </a:prstGeom>
        </p:spPr>
      </p:pic>
    </p:spTree>
    <p:extLst>
      <p:ext uri="{BB962C8B-B14F-4D97-AF65-F5344CB8AC3E}">
        <p14:creationId xmlns:p14="http://schemas.microsoft.com/office/powerpoint/2010/main" val="3006036779"/>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493" y="-6394"/>
            <a:ext cx="9156986" cy="6870787"/>
          </a:xfrm>
          <a:prstGeom prst="rect">
            <a:avLst/>
          </a:prstGeom>
        </p:spPr>
      </p:pic>
    </p:spTree>
    <p:extLst>
      <p:ext uri="{BB962C8B-B14F-4D97-AF65-F5344CB8AC3E}">
        <p14:creationId xmlns:p14="http://schemas.microsoft.com/office/powerpoint/2010/main" val="3991864766"/>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Modes of Action?</a:t>
            </a:r>
            <a:endParaRPr lang="en-CA" dirty="0"/>
          </a:p>
        </p:txBody>
      </p:sp>
      <p:sp>
        <p:nvSpPr>
          <p:cNvPr id="3" name="TextBox 2"/>
          <p:cNvSpPr txBox="1"/>
          <p:nvPr/>
        </p:nvSpPr>
        <p:spPr>
          <a:xfrm>
            <a:off x="228600" y="1447800"/>
            <a:ext cx="8686800" cy="4893647"/>
          </a:xfrm>
          <a:prstGeom prst="rect">
            <a:avLst/>
          </a:prstGeom>
          <a:noFill/>
        </p:spPr>
        <p:txBody>
          <a:bodyPr wrap="square" rtlCol="0">
            <a:spAutoFit/>
          </a:bodyPr>
          <a:lstStyle/>
          <a:p>
            <a:r>
              <a:rPr lang="en-CA" dirty="0" smtClean="0"/>
              <a:t>Herbicides are classified by the method they affect the plant (292)</a:t>
            </a:r>
          </a:p>
          <a:p>
            <a:endParaRPr lang="en-CA" dirty="0" smtClean="0"/>
          </a:p>
          <a:p>
            <a:r>
              <a:rPr lang="en-CA" dirty="0" smtClean="0"/>
              <a:t>There are three major methods that herbicides affect plants:</a:t>
            </a:r>
          </a:p>
          <a:p>
            <a:pPr>
              <a:buFont typeface="Arial" pitchFamily="34" charset="0"/>
              <a:buChar char="•"/>
            </a:pPr>
            <a:r>
              <a:rPr lang="en-CA" dirty="0" smtClean="0"/>
              <a:t> Light processes (105)   	 - 36%</a:t>
            </a:r>
          </a:p>
          <a:p>
            <a:pPr>
              <a:buFont typeface="Arial" pitchFamily="34" charset="0"/>
              <a:buChar char="•"/>
            </a:pPr>
            <a:r>
              <a:rPr lang="en-CA" dirty="0" smtClean="0"/>
              <a:t> Cell metabolism (102)  	 - 35%</a:t>
            </a:r>
          </a:p>
          <a:p>
            <a:pPr>
              <a:buFont typeface="Arial" pitchFamily="34" charset="0"/>
              <a:buChar char="•"/>
            </a:pPr>
            <a:r>
              <a:rPr lang="en-CA" dirty="0" smtClean="0"/>
              <a:t> Growth or cell division (67)  - 23%</a:t>
            </a:r>
          </a:p>
          <a:p>
            <a:pPr>
              <a:buFont typeface="Arial" pitchFamily="34" charset="0"/>
              <a:buChar char="•"/>
            </a:pPr>
            <a:r>
              <a:rPr lang="en-CA" dirty="0" smtClean="0"/>
              <a:t> Unknown (18)  		  - 6%</a:t>
            </a:r>
          </a:p>
          <a:p>
            <a:endParaRPr lang="en-CA" dirty="0" smtClean="0"/>
          </a:p>
          <a:p>
            <a:r>
              <a:rPr lang="en-CA" dirty="0" smtClean="0"/>
              <a:t>Herbicides are grouped together by similar mode of action (25)</a:t>
            </a:r>
          </a:p>
          <a:p>
            <a:endParaRPr lang="en-CA" dirty="0" smtClean="0"/>
          </a:p>
          <a:p>
            <a:r>
              <a:rPr lang="en-CA" dirty="0" smtClean="0"/>
              <a:t>There are two main types of  mechanisms for control (site of Action)</a:t>
            </a:r>
          </a:p>
          <a:p>
            <a:r>
              <a:rPr lang="en-CA" dirty="0" smtClean="0"/>
              <a:t>	Target site – single or multiple enzyme</a:t>
            </a:r>
          </a:p>
          <a:p>
            <a:r>
              <a:rPr lang="en-CA" dirty="0" smtClean="0"/>
              <a:t> 	Non target site – system disruption </a:t>
            </a:r>
            <a:r>
              <a:rPr lang="en-CA" dirty="0" err="1" smtClean="0"/>
              <a:t>ie</a:t>
            </a:r>
            <a:r>
              <a:rPr lang="en-CA" dirty="0" smtClean="0"/>
              <a:t> Photosynthesis</a:t>
            </a:r>
            <a:endParaRPr lang="en-CA" dirty="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42338" name="Picture 2"/>
          <p:cNvPicPr>
            <a:picLocks noChangeAspect="1" noChangeArrowheads="1"/>
          </p:cNvPicPr>
          <p:nvPr/>
        </p:nvPicPr>
        <p:blipFill>
          <a:blip r:embed="rId2" cstate="print"/>
          <a:srcRect/>
          <a:stretch>
            <a:fillRect/>
          </a:stretch>
        </p:blipFill>
        <p:spPr bwMode="auto">
          <a:xfrm>
            <a:off x="19318" y="0"/>
            <a:ext cx="9206988"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9|8.6"/>
</p:tagLst>
</file>

<file path=ppt/theme/theme1.xml><?xml version="1.0" encoding="utf-8"?>
<a:theme xmlns:a="http://schemas.openxmlformats.org/drawingml/2006/main" name="Glass design template">
  <a:themeElements>
    <a:clrScheme name="Office Them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12607</TotalTime>
  <Words>4177</Words>
  <Application>Microsoft Office PowerPoint</Application>
  <PresentationFormat>On-screen Show (4:3)</PresentationFormat>
  <Paragraphs>879</Paragraphs>
  <Slides>53</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Glass design template</vt:lpstr>
      <vt:lpstr>Worksheet</vt:lpstr>
      <vt:lpstr>The Development and Management of Herbicide Resistant Weeds in IVM</vt:lpstr>
      <vt:lpstr>Overview</vt:lpstr>
      <vt:lpstr>Global Status Update - Herbicide Resistance</vt:lpstr>
      <vt:lpstr>PowerPoint Presentation</vt:lpstr>
      <vt:lpstr>PowerPoint Presentation</vt:lpstr>
      <vt:lpstr>PowerPoint Presentation</vt:lpstr>
      <vt:lpstr>PowerPoint Presentation</vt:lpstr>
      <vt:lpstr>What Are Modes of Action?</vt:lpstr>
      <vt:lpstr>PowerPoint Presentation</vt:lpstr>
      <vt:lpstr> Herbicide - Mode of Action</vt:lpstr>
      <vt:lpstr>PowerPoint Presentation</vt:lpstr>
      <vt:lpstr>Group 2 – Inhibition of ALS (Branched Chain Amino Acid Synthesis) </vt:lpstr>
      <vt:lpstr>PowerPoint Presentation</vt:lpstr>
      <vt:lpstr>Group 4 -  Synthetic AUXIN</vt:lpstr>
      <vt:lpstr>PowerPoint Presentation</vt:lpstr>
      <vt:lpstr>PowerPoint Presentation</vt:lpstr>
      <vt:lpstr>PowerPoint Presentation</vt:lpstr>
      <vt:lpstr>Herbicide Resistance vs. Tolerance?</vt:lpstr>
      <vt:lpstr>PowerPoint Presentation</vt:lpstr>
      <vt:lpstr>PowerPoint Presentation</vt:lpstr>
      <vt:lpstr>What Factors Increase Risk for  Herbicide Resistance?</vt:lpstr>
      <vt:lpstr>Weed Characteristics and Herbicide   Resistance Development </vt:lpstr>
      <vt:lpstr>PowerPoint Presentation</vt:lpstr>
      <vt:lpstr>PowerPoint Presentation</vt:lpstr>
      <vt:lpstr>Seed Production of Western Weeds</vt:lpstr>
      <vt:lpstr>Kochia-Annual, high seed producer, high seed bank, genetics, highly susceptible  Assumes an initial weed seed population of 100,000/m2  with a 1 in 10,000,000 occurrence of resistant biotypes in the initial population  and 90% weed control from Chlorsulfuron (Glean, Telar)</vt:lpstr>
      <vt:lpstr>PowerPoint Presentation</vt:lpstr>
      <vt:lpstr>PowerPoint Presentation</vt:lpstr>
      <vt:lpstr>Herbicide Factors that Increase Risk for Resistance</vt:lpstr>
      <vt:lpstr>PowerPoint Presentation</vt:lpstr>
      <vt:lpstr>Predicted Increase of HR Over Time</vt:lpstr>
      <vt:lpstr>Herbicide Resistance Management</vt:lpstr>
      <vt:lpstr>What Factors Increase Risk for  Herbicide Resistance?</vt:lpstr>
      <vt:lpstr>Understand IVM Herbicide Mode Of Action</vt:lpstr>
      <vt:lpstr>Canadian IVM Products- HR Weeds</vt:lpstr>
      <vt:lpstr>Canadian HR Weeds – 60 species</vt:lpstr>
      <vt:lpstr>Canadian HR weeds by MOA</vt:lpstr>
      <vt:lpstr>DAS Pyridine Chemistry Family  Global Registrations Cost of New Active - $250 M* Registration time – 9.1 years* 139,400 molecules screened for 1 new active </vt:lpstr>
      <vt:lpstr>Auxins – Unique MOA for IVM  </vt:lpstr>
      <vt:lpstr>PowerPoint Presentation</vt:lpstr>
      <vt:lpstr>Dow AgroSciences IVM Herbicides</vt:lpstr>
      <vt:lpstr>IVM Products - Mode of Action</vt:lpstr>
      <vt:lpstr>Bare ground MMA </vt:lpstr>
      <vt:lpstr>Summary</vt:lpstr>
      <vt:lpstr>PowerPoint Presentation</vt:lpstr>
      <vt:lpstr>PowerPoint Presentation</vt:lpstr>
      <vt:lpstr>Summary (cont.)</vt:lpstr>
      <vt:lpstr> Practices that Increase   Risk for Resistance</vt:lpstr>
      <vt:lpstr>Understand Herbicide Mode Of Action</vt:lpstr>
      <vt:lpstr> Managing Herbicide Resistance</vt:lpstr>
      <vt:lpstr>Summary</vt:lpstr>
      <vt:lpstr>Questions?</vt:lpstr>
      <vt:lpstr>PowerPoint Presentation</vt:lpstr>
    </vt:vector>
  </TitlesOfParts>
  <Company>The Dow Chemical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IVM Herbicide Resistance</dc:title>
  <dc:subject>Weed Resistance</dc:subject>
  <dc:creator>Donald Hare</dc:creator>
  <cp:keywords>Resistance</cp:keywords>
  <dc:description>Modified from original created by Len Juras</dc:description>
  <cp:lastModifiedBy>Darrell Chambers</cp:lastModifiedBy>
  <cp:revision>568</cp:revision>
  <cp:lastPrinted>2002-05-16T15:44:28Z</cp:lastPrinted>
  <dcterms:created xsi:type="dcterms:W3CDTF">2001-08-03T14:26:08Z</dcterms:created>
  <dcterms:modified xsi:type="dcterms:W3CDTF">2014-10-30T14:57:21Z</dcterms:modified>
  <cp:category>Training</cp:category>
  <cp:contentStatus>Reviewed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Hare D u921710</vt:lpwstr>
  </property>
  <property fmtid="{D5CDD505-2E9C-101B-9397-08002B2CF9AE}" pid="3" name="Retention_Period_Start_Date">
    <vt:filetime>2014-10-30T13:08:48Z</vt:filetime>
  </property>
  <property fmtid="{D5CDD505-2E9C-101B-9397-08002B2CF9AE}" pid="4" name="Information_Classification">
    <vt:lpwstr/>
  </property>
  <property fmtid="{D5CDD505-2E9C-101B-9397-08002B2CF9AE}" pid="5" name="Record_Title_ID">
    <vt:lpwstr>72</vt:lpwstr>
  </property>
  <property fmtid="{D5CDD505-2E9C-101B-9397-08002B2CF9AE}" pid="6" name="Initial_Creation_Date">
    <vt:filetime>2001-08-03T14:26:07Z</vt:filetime>
  </property>
  <property fmtid="{D5CDD505-2E9C-101B-9397-08002B2CF9AE}" pid="7" name="Last_Reviewed_Date">
    <vt:lpwstr/>
  </property>
  <property fmtid="{D5CDD505-2E9C-101B-9397-08002B2CF9AE}" pid="8" name="Retention_Review_Frequency">
    <vt:lpwstr/>
  </property>
  <property fmtid="{D5CDD505-2E9C-101B-9397-08002B2CF9AE}" pid="9" name="_AdHocReviewCycleID">
    <vt:i4>-89637297</vt:i4>
  </property>
  <property fmtid="{D5CDD505-2E9C-101B-9397-08002B2CF9AE}" pid="10" name="_NewReviewCycle">
    <vt:lpwstr/>
  </property>
  <property fmtid="{D5CDD505-2E9C-101B-9397-08002B2CF9AE}" pid="11" name="_EmailSubject">
    <vt:lpwstr>Resistance management presentations</vt:lpwstr>
  </property>
  <property fmtid="{D5CDD505-2E9C-101B-9397-08002B2CF9AE}" pid="12" name="_AuthorEmail">
    <vt:lpwstr>RDegenhardt@dow.com</vt:lpwstr>
  </property>
  <property fmtid="{D5CDD505-2E9C-101B-9397-08002B2CF9AE}" pid="13" name="_AuthorEmailDisplayName">
    <vt:lpwstr>Degenhardt, Rory (RFD)</vt:lpwstr>
  </property>
  <property fmtid="{D5CDD505-2E9C-101B-9397-08002B2CF9AE}" pid="14" name="_PreviousAdHocReviewCycleID">
    <vt:i4>-326522867</vt:i4>
  </property>
  <property fmtid="{D5CDD505-2E9C-101B-9397-08002B2CF9AE}" pid="15" name="Update_Footer">
    <vt:lpwstr>No</vt:lpwstr>
  </property>
  <property fmtid="{D5CDD505-2E9C-101B-9397-08002B2CF9AE}" pid="16" name="Radio_Button">
    <vt:lpwstr>RadioButton2</vt:lpwstr>
  </property>
</Properties>
</file>