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2" r:id="rId2"/>
    <p:sldId id="348" r:id="rId3"/>
    <p:sldId id="531" r:id="rId4"/>
    <p:sldId id="493" r:id="rId5"/>
    <p:sldId id="532" r:id="rId6"/>
    <p:sldId id="533" r:id="rId7"/>
    <p:sldId id="494" r:id="rId8"/>
    <p:sldId id="495" r:id="rId9"/>
  </p:sldIdLst>
  <p:sldSz cx="9144000" cy="6858000" type="letter"/>
  <p:notesSz cx="6985000" cy="9271000"/>
  <p:defaultTextStyle>
    <a:defPPr>
      <a:defRPr lang="en-CA"/>
    </a:defPPr>
    <a:lvl1pPr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 Mullan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62"/>
    <a:srgbClr val="FF5050"/>
    <a:srgbClr val="008000"/>
    <a:srgbClr val="7C7A28"/>
    <a:srgbClr val="0A2972"/>
    <a:srgbClr val="8A8834"/>
    <a:srgbClr val="CD9531"/>
    <a:srgbClr val="CDCB63"/>
    <a:srgbClr val="6FB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0" autoAdjust="0"/>
    <p:restoredTop sz="71270" autoAdjust="0"/>
  </p:normalViewPr>
  <p:slideViewPr>
    <p:cSldViewPr>
      <p:cViewPr varScale="1">
        <p:scale>
          <a:sx n="57" d="100"/>
          <a:sy n="57" d="100"/>
        </p:scale>
        <p:origin x="-189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436"/>
    </p:cViewPr>
  </p:sorterViewPr>
  <p:notesViewPr>
    <p:cSldViewPr>
      <p:cViewPr varScale="1">
        <p:scale>
          <a:sx n="78" d="100"/>
          <a:sy n="78" d="100"/>
        </p:scale>
        <p:origin x="-2640" y="-10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87952798-3480-4FD3-9E98-6B994D42CFB6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0937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32A245-6E81-4D28-BFFE-B129B9B8E7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4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85800"/>
            <a:ext cx="4673600" cy="3505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>
              <a:solidFill>
                <a:srgbClr val="FF0000"/>
              </a:solidFill>
            </a:endParaRPr>
          </a:p>
          <a:p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A245-6E81-4D28-BFFE-B129B9B8E78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85800"/>
            <a:ext cx="4673600" cy="3505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A245-6E81-4D28-BFFE-B129B9B8E78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85800"/>
            <a:ext cx="4673600" cy="3505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A245-6E81-4D28-BFFE-B129B9B8E78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A245-6E81-4D28-BFFE-B129B9B8E78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75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A245-6E81-4D28-BFFE-B129B9B8E78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75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A245-6E81-4D28-BFFE-B129B9B8E78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75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CA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A245-6E81-4D28-BFFE-B129B9B8E78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A245-6E81-4D28-BFFE-B129B9B8E78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SharedServices_PowerPoint_LtBkg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</p:spPr>
      </p:pic>
      <p:sp>
        <p:nvSpPr>
          <p:cNvPr id="130051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044CC9-BBDA-4A5E-971F-2FDD548BEA33}" type="slidenum">
              <a:rPr lang="en-CA"/>
              <a:pPr/>
              <a:t>‹#›</a:t>
            </a:fld>
            <a:endParaRPr lang="en-CA" dirty="0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599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ACB37-30BE-4DC8-A5B7-685C0837DFAD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7753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24256-2D4F-41D2-9B4C-BE285E0167E7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8068A-2BE5-4BDB-AE0B-373C644B98C8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316C8-A344-4CE4-BEF3-B26203622A3F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2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2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2DAD3-930E-45B7-A4D3-EDED61441A6C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256FD-72D8-49CE-A5BD-D3749049A63C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3802D-DA7E-44ED-828B-58618FBB460E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814E9-9372-42CB-B475-E9185D83FBD8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D821D-D76A-4F06-A459-647B6CB2CE09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ED9D3-D2C8-4C8E-87A9-75D46C1C7BAF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haredServices_PowerPoint_LtBkg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EC67B825-EA6B-4533-BD41-EA88C5595BE4}" type="slidenum">
              <a:rPr lang="en-CA"/>
              <a:pPr/>
              <a:t>‹#›</a:t>
            </a:fld>
            <a:endParaRPr lang="en-CA" dirty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90802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pic>
        <p:nvPicPr>
          <p:cNvPr id="1046" name="Picture 22" descr="bn_ENV_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"/>
            <a:ext cx="9144000" cy="15716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06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003062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003062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062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du.gcpe.gov.bc.ca/Content/Photos/Legacy/Environment%20&amp;%20Scenic/index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gov.bc.ca/assets/gov/environment/pesticides-and-pest-management/pesticide-use/guidelines/the-rules-have-changed-guide-for-industrial-users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du.gcpe.gov.bc.ca/Content/Photos/Legacy/Environment%20&amp;%20Scenic/index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1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3" name="Picture 7" descr="Generic_PowerPoint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9225" name="Picture 9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6"/>
            <a:ext cx="3124200" cy="1290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2175808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BC Ministry of Environment </a:t>
            </a:r>
            <a:br>
              <a:rPr lang="en-CA" sz="4000" dirty="0"/>
            </a:br>
            <a:r>
              <a:rPr lang="en-CA" sz="4000" dirty="0"/>
              <a:t>Integrated Pest Management  Program Update</a:t>
            </a:r>
            <a:endParaRPr lang="en-US" sz="4000" b="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4724400"/>
            <a:ext cx="8229600" cy="17526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defRPr/>
            </a:pPr>
            <a:r>
              <a:rPr lang="en-CA" b="0" kern="0" dirty="0" smtClean="0">
                <a:latin typeface="+mn-lt"/>
                <a:cs typeface="+mn-cs"/>
              </a:rPr>
              <a:t>Christine Woodhouse, A/Director, IPM Section</a:t>
            </a:r>
          </a:p>
          <a:p>
            <a:pPr marL="342900" lvl="0" indent="-342900">
              <a:defRPr/>
            </a:pPr>
            <a:r>
              <a:rPr lang="en-CA" b="0" kern="0" dirty="0" smtClean="0">
                <a:latin typeface="+mn-lt"/>
                <a:cs typeface="+mn-cs"/>
              </a:rPr>
              <a:t>BC Ministry of Environment</a:t>
            </a:r>
          </a:p>
          <a:p>
            <a:pPr marL="342900" lvl="0" indent="-342900">
              <a:defRPr/>
            </a:pPr>
            <a:endParaRPr lang="en-CA" sz="1200" b="0" kern="0" dirty="0" smtClean="0"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CA" b="0" kern="0" dirty="0" smtClean="0">
                <a:latin typeface="+mn-lt"/>
                <a:cs typeface="+mn-cs"/>
              </a:rPr>
              <a:t>IVMA </a:t>
            </a:r>
            <a:r>
              <a:rPr lang="en-CA" b="0" kern="0" dirty="0">
                <a:latin typeface="+mn-lt"/>
                <a:cs typeface="+mn-cs"/>
              </a:rPr>
              <a:t>of BC Biennial Conference</a:t>
            </a:r>
          </a:p>
          <a:p>
            <a:pPr marL="342900" lvl="0" indent="-342900">
              <a:defRPr/>
            </a:pPr>
            <a:r>
              <a:rPr lang="en-CA" b="0" kern="0" dirty="0">
                <a:latin typeface="+mn-lt"/>
                <a:cs typeface="+mn-cs"/>
              </a:rPr>
              <a:t>November, </a:t>
            </a:r>
            <a:r>
              <a:rPr lang="en-CA" b="0" kern="0" dirty="0" smtClean="0">
                <a:latin typeface="+mn-lt"/>
                <a:cs typeface="+mn-cs"/>
              </a:rPr>
              <a:t>2016</a:t>
            </a:r>
            <a:endParaRPr lang="en-CA" b="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3" name="Picture 7" descr="Generic_PowerPoint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"/>
            <a:ext cx="9144000" cy="1500188"/>
          </a:xfrm>
          <a:prstGeom prst="rect">
            <a:avLst/>
          </a:prstGeom>
          <a:noFill/>
        </p:spPr>
      </p:pic>
      <p:pic>
        <p:nvPicPr>
          <p:cNvPr id="9225" name="Picture 9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6"/>
            <a:ext cx="3124200" cy="1290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329494"/>
            <a:ext cx="7826068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3200" b="0" dirty="0" smtClean="0"/>
              <a:t>Staff updates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3200" b="0" dirty="0" smtClean="0"/>
              <a:t>IPM </a:t>
            </a:r>
            <a:r>
              <a:rPr lang="en-CA" sz="3200" b="0" dirty="0"/>
              <a:t>Regulation </a:t>
            </a:r>
            <a:r>
              <a:rPr lang="en-CA" sz="3200" b="0" dirty="0" smtClean="0"/>
              <a:t>amendments</a:t>
            </a:r>
            <a:endParaRPr lang="en-CA" sz="3200" b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447799"/>
            <a:ext cx="8229600" cy="6858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CA" sz="4000" b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gdu.gcpe.gov.bc.ca/Content/Photos/Legacy/Environment%20&amp;%20Scenic/images/mountain_lake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71801"/>
            <a:ext cx="3810000" cy="25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3" name="Picture 7" descr="Generic_PowerPoint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"/>
            <a:ext cx="9144000" cy="1500188"/>
          </a:xfrm>
          <a:prstGeom prst="rect">
            <a:avLst/>
          </a:prstGeom>
          <a:noFill/>
        </p:spPr>
      </p:pic>
      <p:pic>
        <p:nvPicPr>
          <p:cNvPr id="9225" name="Picture 9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6"/>
            <a:ext cx="3124200" cy="1290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132" y="2088952"/>
            <a:ext cx="828326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87325" algn="l"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chemeClr val="accent1">
                    <a:lumMod val="50000"/>
                  </a:schemeClr>
                </a:solidFill>
              </a:rPr>
              <a:t>Retired:</a:t>
            </a:r>
            <a:r>
              <a:rPr lang="en-CA" sz="1800" b="0" dirty="0"/>
              <a:t> Jeff Fournier (Surrey)</a:t>
            </a:r>
          </a:p>
          <a:p>
            <a:pPr marL="457200" indent="-187325" algn="l"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chemeClr val="accent1">
                    <a:lumMod val="50000"/>
                  </a:schemeClr>
                </a:solidFill>
              </a:rPr>
              <a:t>Moved on: </a:t>
            </a:r>
            <a:r>
              <a:rPr lang="en-CA" sz="1800" b="0" dirty="0"/>
              <a:t>Colleen </a:t>
            </a:r>
            <a:r>
              <a:rPr lang="en-CA" sz="1800" b="0" dirty="0" err="1"/>
              <a:t>Loguisto</a:t>
            </a:r>
            <a:r>
              <a:rPr lang="en-CA" sz="1800" b="0" dirty="0"/>
              <a:t> and Gwen </a:t>
            </a:r>
            <a:r>
              <a:rPr lang="en-CA" sz="1800" b="0" dirty="0" err="1"/>
              <a:t>Lohbrunner</a:t>
            </a:r>
            <a:endParaRPr lang="en-CA" sz="18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1800" b="0" dirty="0"/>
          </a:p>
          <a:p>
            <a:pPr marL="457200" indent="-187325" algn="l">
              <a:buFont typeface="Arial" panose="020B0604020202020204" pitchFamily="34" charset="0"/>
              <a:buChar char="•"/>
            </a:pPr>
            <a:r>
              <a:rPr lang="en-CA" sz="1800" b="0" dirty="0" smtClean="0">
                <a:solidFill>
                  <a:schemeClr val="accent1">
                    <a:lumMod val="50000"/>
                  </a:schemeClr>
                </a:solidFill>
              </a:rPr>
              <a:t>New to IPM Regional Operations:</a:t>
            </a:r>
          </a:p>
          <a:p>
            <a:pPr marL="914400" lvl="1" indent="-192088" algn="l">
              <a:buFont typeface="Arial" panose="020B0604020202020204" pitchFamily="34" charset="0"/>
              <a:buChar char="̵"/>
            </a:pPr>
            <a:r>
              <a:rPr lang="en-CA" sz="1800" b="0" dirty="0" smtClean="0"/>
              <a:t>Conrad </a:t>
            </a:r>
            <a:r>
              <a:rPr lang="en-CA" sz="1800" b="0" dirty="0" err="1"/>
              <a:t>Bérubé</a:t>
            </a:r>
            <a:r>
              <a:rPr lang="en-CA" sz="1800" b="0" dirty="0"/>
              <a:t>, Senior Environmental Protection Officer (</a:t>
            </a:r>
            <a:r>
              <a:rPr lang="en-CA" sz="1800" b="0" dirty="0" smtClean="0"/>
              <a:t>Nanaimo)</a:t>
            </a:r>
          </a:p>
          <a:p>
            <a:pPr marL="914400" lvl="1" indent="-192088" algn="l">
              <a:buFont typeface="Arial" panose="020B0604020202020204" pitchFamily="34" charset="0"/>
              <a:buChar char="̵"/>
            </a:pPr>
            <a:r>
              <a:rPr lang="en-CA" sz="1800" b="0" dirty="0" smtClean="0"/>
              <a:t>Chelsea </a:t>
            </a:r>
            <a:r>
              <a:rPr lang="en-CA" sz="1800" b="0" dirty="0" err="1"/>
              <a:t>Eby</a:t>
            </a:r>
            <a:r>
              <a:rPr lang="en-CA" sz="1800" b="0" dirty="0"/>
              <a:t>, IPM Officer (</a:t>
            </a:r>
            <a:r>
              <a:rPr lang="en-CA" sz="1800" b="0" dirty="0" smtClean="0"/>
              <a:t>Surrey)</a:t>
            </a:r>
          </a:p>
          <a:p>
            <a:pPr marL="914400" lvl="1" indent="-192088" algn="l">
              <a:buFont typeface="Arial" panose="020B0604020202020204" pitchFamily="34" charset="0"/>
              <a:buChar char="̵"/>
            </a:pPr>
            <a:r>
              <a:rPr lang="en-CA" sz="1800" b="0" dirty="0" smtClean="0"/>
              <a:t>Andreas </a:t>
            </a:r>
            <a:r>
              <a:rPr lang="en-CA" sz="1800" b="0" dirty="0"/>
              <a:t>Wins-Purdy, IPM Section Head (</a:t>
            </a:r>
            <a:r>
              <a:rPr lang="en-CA" sz="1800" b="0" dirty="0" smtClean="0"/>
              <a:t>Penticton)</a:t>
            </a:r>
          </a:p>
          <a:p>
            <a:pPr marL="914400" lvl="1" indent="-192088" algn="l">
              <a:buFont typeface="Arial" panose="020B0604020202020204" pitchFamily="34" charset="0"/>
              <a:buChar char="̵"/>
            </a:pPr>
            <a:r>
              <a:rPr lang="en-CA" sz="1800" b="0" dirty="0" smtClean="0"/>
              <a:t>Cassandra </a:t>
            </a:r>
            <a:r>
              <a:rPr lang="en-CA" sz="1800" b="0" dirty="0" err="1"/>
              <a:t>Caunce</a:t>
            </a:r>
            <a:r>
              <a:rPr lang="en-CA" sz="1800" b="0" dirty="0"/>
              <a:t>, Director (</a:t>
            </a:r>
            <a:r>
              <a:rPr lang="en-CA" sz="1800" b="0" dirty="0" smtClean="0"/>
              <a:t>Surrey)</a:t>
            </a:r>
          </a:p>
          <a:p>
            <a:pPr lvl="1" indent="-187325" algn="l"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chemeClr val="accent1">
                    <a:lumMod val="50000"/>
                  </a:schemeClr>
                </a:solidFill>
              </a:rPr>
              <a:t>New to IPM Victoria:</a:t>
            </a:r>
          </a:p>
          <a:p>
            <a:pPr marL="914400" lvl="1" indent="-192088" algn="l">
              <a:buFont typeface="Arial" panose="020B0604020202020204" pitchFamily="34" charset="0"/>
              <a:buChar char="̵"/>
            </a:pPr>
            <a:r>
              <a:rPr lang="en-CA" sz="1800" b="0" dirty="0" smtClean="0"/>
              <a:t>Rob </a:t>
            </a:r>
            <a:r>
              <a:rPr lang="en-CA" sz="1800" b="0" dirty="0"/>
              <a:t>Au, IPM Licence </a:t>
            </a:r>
            <a:r>
              <a:rPr lang="en-CA" sz="1800" b="0" dirty="0" smtClean="0"/>
              <a:t>Officer</a:t>
            </a:r>
          </a:p>
          <a:p>
            <a:pPr marL="914400" lvl="1" indent="-192088" algn="l">
              <a:buFont typeface="Arial" panose="020B0604020202020204" pitchFamily="34" charset="0"/>
              <a:buChar char="̵"/>
            </a:pPr>
            <a:r>
              <a:rPr lang="en-CA" sz="1800" b="0" dirty="0" smtClean="0"/>
              <a:t>Christine </a:t>
            </a:r>
            <a:r>
              <a:rPr lang="en-CA" sz="1800" b="0" dirty="0"/>
              <a:t>Woodhouse, Acting Director + Administrator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1800" b="0" dirty="0"/>
          </a:p>
          <a:p>
            <a:pPr marL="457200" indent="-187325" algn="l">
              <a:buFont typeface="Arial" panose="020B0604020202020204" pitchFamily="34" charset="0"/>
              <a:buChar char="•"/>
            </a:pPr>
            <a:r>
              <a:rPr lang="en-CA" sz="1600" b="0" dirty="0">
                <a:solidFill>
                  <a:schemeClr val="accent1">
                    <a:lumMod val="50000"/>
                  </a:schemeClr>
                </a:solidFill>
              </a:rPr>
              <a:t>New: </a:t>
            </a:r>
            <a:r>
              <a:rPr lang="en-CA" sz="1600" b="0" dirty="0"/>
              <a:t>Kris </a:t>
            </a:r>
            <a:r>
              <a:rPr lang="en-CA" sz="1600" b="0" dirty="0" err="1"/>
              <a:t>Ord</a:t>
            </a:r>
            <a:r>
              <a:rPr lang="en-CA" sz="1600" b="0" dirty="0"/>
              <a:t>, Executive Director, Environmental Standards Branch</a:t>
            </a:r>
          </a:p>
          <a:p>
            <a:pPr marL="457200" indent="-187325" algn="l">
              <a:buFont typeface="Arial" panose="020B0604020202020204" pitchFamily="34" charset="0"/>
              <a:buChar char="•"/>
            </a:pPr>
            <a:r>
              <a:rPr lang="en-CA" sz="1600" b="0" dirty="0">
                <a:solidFill>
                  <a:schemeClr val="accent1">
                    <a:lumMod val="50000"/>
                  </a:schemeClr>
                </a:solidFill>
              </a:rPr>
              <a:t>New: </a:t>
            </a:r>
            <a:r>
              <a:rPr lang="en-CA" sz="1600" b="0" dirty="0"/>
              <a:t>Mark Zacharias, Assistant Deputy Minister, Environmental Protection </a:t>
            </a:r>
            <a:r>
              <a:rPr lang="en-CA" sz="1600" b="0" dirty="0" smtClean="0"/>
              <a:t>Division</a:t>
            </a:r>
            <a:endParaRPr lang="en-CA" sz="1600" b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447799"/>
            <a:ext cx="8229600" cy="6858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Staff Updates – since 2014</a:t>
            </a:r>
            <a:endParaRPr kumimoji="0" lang="en-CA" sz="3200" b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80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6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62000"/>
          </a:xfrm>
        </p:spPr>
        <p:txBody>
          <a:bodyPr/>
          <a:lstStyle/>
          <a:p>
            <a:pPr eaLnBrk="1" hangingPunct="1"/>
            <a:r>
              <a:rPr lang="en-CA" sz="4000" dirty="0" smtClean="0"/>
              <a:t>IPM Regulation Amendments</a:t>
            </a:r>
          </a:p>
        </p:txBody>
      </p:sp>
      <p:sp>
        <p:nvSpPr>
          <p:cNvPr id="3078" name="Subtitle 7"/>
          <p:cNvSpPr>
            <a:spLocks noGrp="1"/>
          </p:cNvSpPr>
          <p:nvPr>
            <p:ph idx="1"/>
          </p:nvPr>
        </p:nvSpPr>
        <p:spPr>
          <a:xfrm>
            <a:off x="467544" y="2348880"/>
            <a:ext cx="8143056" cy="3823320"/>
          </a:xfrm>
        </p:spPr>
        <p:txBody>
          <a:bodyPr/>
          <a:lstStyle/>
          <a:p>
            <a:pPr marL="233363" indent="-169863">
              <a:buFont typeface="Arial" pitchFamily="34" charset="0"/>
              <a:buChar char="•"/>
            </a:pPr>
            <a:r>
              <a:rPr lang="en-CA" dirty="0"/>
              <a:t>Integrated Pest Management </a:t>
            </a:r>
            <a:r>
              <a:rPr lang="en-CA" dirty="0" smtClean="0"/>
              <a:t>Regulation </a:t>
            </a:r>
            <a:r>
              <a:rPr lang="en-CA" dirty="0"/>
              <a:t>amended in December, 2015</a:t>
            </a:r>
          </a:p>
          <a:p>
            <a:pPr marL="233363" indent="-169863">
              <a:buFont typeface="Arial" pitchFamily="34" charset="0"/>
              <a:buChar char="•"/>
            </a:pPr>
            <a:r>
              <a:rPr lang="en-CA" dirty="0"/>
              <a:t>New requirements came into force on July 1, 2016</a:t>
            </a:r>
          </a:p>
          <a:p>
            <a:pPr marL="233363" indent="-169863">
              <a:buFont typeface="Arial" pitchFamily="34" charset="0"/>
              <a:buChar char="•"/>
            </a:pPr>
            <a:endParaRPr lang="en-CA" dirty="0"/>
          </a:p>
          <a:p>
            <a:pPr marL="63500" indent="0">
              <a:buNone/>
            </a:pP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Objectives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  <a:p>
            <a:pPr marL="233363" indent="-169863">
              <a:buFont typeface="Arial" pitchFamily="34" charset="0"/>
              <a:buChar char="•"/>
            </a:pPr>
            <a:r>
              <a:rPr lang="en-CA" dirty="0"/>
              <a:t>Pesticides will be used: </a:t>
            </a:r>
          </a:p>
          <a:p>
            <a:pPr marL="633413" lvl="1" indent="-169863">
              <a:buFont typeface="Arial" pitchFamily="34" charset="0"/>
              <a:buChar char="•"/>
            </a:pPr>
            <a:r>
              <a:rPr lang="en-CA" dirty="0"/>
              <a:t>By people with knowledge and training</a:t>
            </a:r>
          </a:p>
          <a:p>
            <a:pPr marL="633413" lvl="1" indent="-169863">
              <a:buFont typeface="Arial" pitchFamily="34" charset="0"/>
              <a:buChar char="•"/>
            </a:pPr>
            <a:r>
              <a:rPr lang="en-CA" dirty="0"/>
              <a:t>As part of an Integrated Pest Management </a:t>
            </a:r>
            <a:r>
              <a:rPr lang="en-CA" dirty="0" smtClean="0"/>
              <a:t>process</a:t>
            </a:r>
            <a:endParaRPr lang="en-CA" dirty="0"/>
          </a:p>
          <a:p>
            <a:pPr marL="233363" indent="-169863">
              <a:buFont typeface="Arial" pitchFamily="34" charset="0"/>
              <a:buChar char="•"/>
            </a:pPr>
            <a:r>
              <a:rPr lang="en-CA" dirty="0"/>
              <a:t>Public interaction with pesticide dispensers will increase   at the point of sale</a:t>
            </a:r>
          </a:p>
          <a:p>
            <a:pPr marL="233363" indent="-169863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6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62000"/>
          </a:xfrm>
        </p:spPr>
        <p:txBody>
          <a:bodyPr/>
          <a:lstStyle/>
          <a:p>
            <a:pPr eaLnBrk="1" hangingPunct="1"/>
            <a:r>
              <a:rPr lang="en-CA" sz="4000" dirty="0" smtClean="0"/>
              <a:t>IPM Regulation Amendments</a:t>
            </a:r>
          </a:p>
        </p:txBody>
      </p:sp>
      <p:sp>
        <p:nvSpPr>
          <p:cNvPr id="3078" name="Subtitle 7"/>
          <p:cNvSpPr>
            <a:spLocks noGrp="1"/>
          </p:cNvSpPr>
          <p:nvPr>
            <p:ph idx="1"/>
          </p:nvPr>
        </p:nvSpPr>
        <p:spPr>
          <a:xfrm>
            <a:off x="467544" y="2348880"/>
            <a:ext cx="8143056" cy="3823320"/>
          </a:xfrm>
        </p:spPr>
        <p:txBody>
          <a:bodyPr/>
          <a:lstStyle/>
          <a:p>
            <a:r>
              <a:rPr lang="en-CA" dirty="0"/>
              <a:t>New rules for pesticide use on landscaped areas of private land</a:t>
            </a:r>
          </a:p>
          <a:p>
            <a:pPr lvl="1"/>
            <a:r>
              <a:rPr lang="en-CA" sz="2000" dirty="0"/>
              <a:t>Certification (Residents)</a:t>
            </a:r>
          </a:p>
          <a:p>
            <a:pPr lvl="1"/>
            <a:r>
              <a:rPr lang="en-CA" sz="2000" dirty="0"/>
              <a:t>Licensing (Commercial property owners)</a:t>
            </a:r>
          </a:p>
          <a:p>
            <a:pPr lvl="1"/>
            <a:r>
              <a:rPr lang="en-CA" sz="2000" dirty="0"/>
              <a:t>OR: hire a licensed company / use an exempted product</a:t>
            </a:r>
          </a:p>
          <a:p>
            <a:pPr marL="457200" lvl="1" indent="0">
              <a:buNone/>
            </a:pPr>
            <a:r>
              <a:rPr lang="en-CA" sz="2000" dirty="0"/>
              <a:t>(some exemptions apply)</a:t>
            </a:r>
          </a:p>
          <a:p>
            <a:pPr marL="233363" indent="-169863">
              <a:buFont typeface="Arial" pitchFamily="34" charset="0"/>
              <a:buChar char="•"/>
            </a:pPr>
            <a:endParaRPr lang="en-CA" dirty="0" smtClean="0"/>
          </a:p>
          <a:p>
            <a:pPr marL="233363" indent="-169863">
              <a:buFont typeface="Arial" pitchFamily="34" charset="0"/>
              <a:buChar char="•"/>
            </a:pPr>
            <a:r>
              <a:rPr lang="en-CA" dirty="0" smtClean="0"/>
              <a:t>Municipal bylaws must still be followed</a:t>
            </a:r>
            <a:endParaRPr lang="en-CA" dirty="0"/>
          </a:p>
          <a:p>
            <a:pPr marL="233363" indent="-169863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53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6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62000"/>
          </a:xfrm>
        </p:spPr>
        <p:txBody>
          <a:bodyPr/>
          <a:lstStyle/>
          <a:p>
            <a:pPr eaLnBrk="1" hangingPunct="1"/>
            <a:r>
              <a:rPr lang="en-CA" sz="4000" dirty="0" smtClean="0"/>
              <a:t>IPM Regulation Amendments</a:t>
            </a:r>
          </a:p>
        </p:txBody>
      </p:sp>
      <p:sp>
        <p:nvSpPr>
          <p:cNvPr id="3078" name="Subtitle 7"/>
          <p:cNvSpPr>
            <a:spLocks noGrp="1"/>
          </p:cNvSpPr>
          <p:nvPr>
            <p:ph idx="1"/>
          </p:nvPr>
        </p:nvSpPr>
        <p:spPr>
          <a:xfrm>
            <a:off x="467544" y="2348880"/>
            <a:ext cx="8143056" cy="3823320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Schedules 2 and 5</a:t>
            </a:r>
            <a:endParaRPr lang="en-CA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CA" dirty="0"/>
              <a:t>Minor changes to Schedule 2 – Excluded Pesticides</a:t>
            </a:r>
          </a:p>
          <a:p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New </a:t>
            </a:r>
            <a:r>
              <a:rPr lang="en-CA" dirty="0"/>
              <a:t>Schedule 5</a:t>
            </a:r>
          </a:p>
          <a:p>
            <a:pPr lvl="1"/>
            <a:r>
              <a:rPr lang="en-CA" sz="2000" dirty="0"/>
              <a:t>Domestic products that require no licence or certificate for </a:t>
            </a:r>
            <a:r>
              <a:rPr lang="en-CA" sz="2000" u="sng" dirty="0"/>
              <a:t>use</a:t>
            </a:r>
          </a:p>
          <a:p>
            <a:pPr lvl="1"/>
            <a:endParaRPr lang="en-CA" sz="2000" dirty="0"/>
          </a:p>
          <a:p>
            <a:r>
              <a:rPr lang="en-CA" dirty="0"/>
              <a:t>New training required for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Assistant Applicators</a:t>
            </a:r>
          </a:p>
          <a:p>
            <a:pPr lvl="1"/>
            <a:r>
              <a:rPr lang="en-CA" sz="2000" dirty="0"/>
              <a:t>Relevant to IVMA members</a:t>
            </a:r>
          </a:p>
          <a:p>
            <a:pPr lvl="1"/>
            <a:r>
              <a:rPr lang="en-CA" sz="2000" dirty="0"/>
              <a:t>Rob to provide more detail</a:t>
            </a:r>
            <a:endParaRPr lang="en-CA" sz="2400" dirty="0"/>
          </a:p>
          <a:p>
            <a:r>
              <a:rPr lang="en-CA" dirty="0"/>
              <a:t>New training for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Residents</a:t>
            </a:r>
          </a:p>
          <a:p>
            <a:pPr lvl="1"/>
            <a:r>
              <a:rPr lang="en-CA" sz="2000" dirty="0"/>
              <a:t>Residential Applicator Certificate</a:t>
            </a:r>
          </a:p>
          <a:p>
            <a:pPr lvl="1"/>
            <a:r>
              <a:rPr lang="en-CA" sz="2000" dirty="0"/>
              <a:t>gov.bc.ca/</a:t>
            </a:r>
            <a:r>
              <a:rPr lang="en-CA" sz="2000" dirty="0" err="1"/>
              <a:t>homepesticideuse</a:t>
            </a:r>
            <a:r>
              <a:rPr lang="en-CA" sz="2000" dirty="0"/>
              <a:t> </a:t>
            </a:r>
            <a:endParaRPr lang="en-CA" dirty="0"/>
          </a:p>
          <a:p>
            <a:pPr marL="233363" indent="-169863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88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itle 6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Guidance</a:t>
            </a:r>
            <a:endParaRPr lang="en-CA" sz="4000" dirty="0" smtClean="0"/>
          </a:p>
        </p:txBody>
      </p:sp>
      <p:sp>
        <p:nvSpPr>
          <p:cNvPr id="4102" name="Subtitle 7"/>
          <p:cNvSpPr>
            <a:spLocks noGrp="1"/>
          </p:cNvSpPr>
          <p:nvPr>
            <p:ph idx="1"/>
          </p:nvPr>
        </p:nvSpPr>
        <p:spPr>
          <a:xfrm>
            <a:off x="162744" y="2286000"/>
            <a:ext cx="8600256" cy="3306763"/>
          </a:xfrm>
        </p:spPr>
        <p:txBody>
          <a:bodyPr/>
          <a:lstStyle/>
          <a:p>
            <a:pPr eaLnBrk="1" hangingPunct="1"/>
            <a:r>
              <a:rPr lang="en-CA" sz="2200" dirty="0">
                <a:hlinkClick r:id="rId6"/>
              </a:rPr>
              <a:t>The Rules Have Changed – A Guide for Industrial Land Managers Using Pesticides (PDF)</a:t>
            </a:r>
            <a:endParaRPr lang="en-CA" sz="22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810329" y="3278341"/>
            <a:ext cx="5523343" cy="3427259"/>
            <a:chOff x="2003194" y="3124200"/>
            <a:chExt cx="5523343" cy="342725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194" y="3124200"/>
              <a:ext cx="2637545" cy="341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992" y="3130296"/>
              <a:ext cx="2637545" cy="342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itle 6"/>
          <p:cNvSpPr>
            <a:spLocks noGrp="1"/>
          </p:cNvSpPr>
          <p:nvPr>
            <p:ph type="title"/>
          </p:nvPr>
        </p:nvSpPr>
        <p:spPr>
          <a:xfrm>
            <a:off x="-228600" y="1828800"/>
            <a:ext cx="4495800" cy="990600"/>
          </a:xfrm>
        </p:spPr>
        <p:txBody>
          <a:bodyPr/>
          <a:lstStyle/>
          <a:p>
            <a:pPr eaLnBrk="1" hangingPunct="1"/>
            <a:r>
              <a:rPr lang="en-CA" dirty="0" smtClean="0"/>
              <a:t>Thank you</a:t>
            </a:r>
          </a:p>
        </p:txBody>
      </p:sp>
      <p:sp>
        <p:nvSpPr>
          <p:cNvPr id="7174" name="Subtitle 7"/>
          <p:cNvSpPr>
            <a:spLocks noGrp="1"/>
          </p:cNvSpPr>
          <p:nvPr>
            <p:ph idx="1"/>
          </p:nvPr>
        </p:nvSpPr>
        <p:spPr>
          <a:xfrm>
            <a:off x="457200" y="5151437"/>
            <a:ext cx="8229600" cy="14779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CA" sz="2000" dirty="0" smtClean="0"/>
              <a:t>Christine Woodhouse, </a:t>
            </a:r>
            <a:r>
              <a:rPr lang="en-CA" sz="1800" dirty="0" err="1" smtClean="0"/>
              <a:t>MASc</a:t>
            </a:r>
            <a:r>
              <a:rPr lang="en-CA" sz="1800" dirty="0" smtClean="0"/>
              <a:t>, </a:t>
            </a:r>
            <a:r>
              <a:rPr lang="en-CA" sz="1800" dirty="0" err="1" smtClean="0"/>
              <a:t>PEng</a:t>
            </a:r>
            <a:endParaRPr lang="en-CA" sz="1800" dirty="0" smtClean="0"/>
          </a:p>
          <a:p>
            <a:pPr algn="ctr">
              <a:buNone/>
            </a:pPr>
            <a:r>
              <a:rPr lang="en-CA" sz="1800" dirty="0" smtClean="0"/>
              <a:t>Christine.Woodhouse@gov.bc.ca</a:t>
            </a:r>
          </a:p>
          <a:p>
            <a:pPr algn="ctr">
              <a:buNone/>
            </a:pPr>
            <a:r>
              <a:rPr lang="en-CA" sz="1800" dirty="0" smtClean="0"/>
              <a:t>250-356-5274</a:t>
            </a:r>
          </a:p>
          <a:p>
            <a:pPr lvl="1" algn="ctr">
              <a:buNone/>
            </a:pPr>
            <a:r>
              <a:rPr lang="en-CA" sz="1800" dirty="0" smtClean="0"/>
              <a:t>gov.bc.ca/</a:t>
            </a:r>
            <a:r>
              <a:rPr lang="en-CA" sz="1800" dirty="0" err="1" smtClean="0"/>
              <a:t>pestmanagement</a:t>
            </a:r>
            <a:r>
              <a:rPr lang="en-CA" sz="1800" dirty="0" smtClean="0"/>
              <a:t> </a:t>
            </a:r>
          </a:p>
        </p:txBody>
      </p:sp>
      <p:pic>
        <p:nvPicPr>
          <p:cNvPr id="4098" name="Picture 2" descr="http://gdu.gcpe.gov.bc.ca/Content/Photos/Legacy/Environment%20&amp;%20Scenic/images/2_035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038600" cy="27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vt PowerPoint Pres Template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62672"/>
      </a:hlink>
      <a:folHlink>
        <a:srgbClr val="002060"/>
      </a:folHlink>
    </a:clrScheme>
    <a:fontScheme name="Govt PowerPoint Pres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rgbClr val="00306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rgbClr val="00306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vt PowerPoint Pr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31883</TotalTime>
  <Words>314</Words>
  <Application>Microsoft Office PowerPoint</Application>
  <PresentationFormat>Letter Paper (8.5x11 in)</PresentationFormat>
  <Paragraphs>68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Govt PowerPoint Pres Template</vt:lpstr>
      <vt:lpstr>PowerPoint Presentation</vt:lpstr>
      <vt:lpstr>PowerPoint Presentation</vt:lpstr>
      <vt:lpstr>PowerPoint Presentation</vt:lpstr>
      <vt:lpstr>IPM Regulation Amendments</vt:lpstr>
      <vt:lpstr>IPM Regulation Amendments</vt:lpstr>
      <vt:lpstr>IPM Regulation Amendments</vt:lpstr>
      <vt:lpstr>Guidance</vt:lpstr>
      <vt:lpstr>Thank you</vt:lpstr>
    </vt:vector>
  </TitlesOfParts>
  <Company>Province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 Wilkie</dc:creator>
  <cp:lastModifiedBy>Woodhouse, Christine A ENV:EX</cp:lastModifiedBy>
  <cp:revision>1856</cp:revision>
  <dcterms:created xsi:type="dcterms:W3CDTF">2006-08-31T16:06:45Z</dcterms:created>
  <dcterms:modified xsi:type="dcterms:W3CDTF">2016-10-28T23:51:28Z</dcterms:modified>
</cp:coreProperties>
</file>