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58" r:id="rId5"/>
    <p:sldId id="261" r:id="rId6"/>
    <p:sldId id="265" r:id="rId7"/>
    <p:sldId id="264" r:id="rId8"/>
    <p:sldId id="270" r:id="rId9"/>
    <p:sldId id="271" r:id="rId10"/>
    <p:sldId id="268" r:id="rId11"/>
    <p:sldId id="274" r:id="rId12"/>
    <p:sldId id="269" r:id="rId13"/>
    <p:sldId id="263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7D2219-F68C-AE98-B178-5B6D4903D362}" name="Carmichael, Emily ENV:EX" initials="CEE" userId="S::Emily.Carmichael@gov.bc.ca::c3b4e914-ca17-4bc7-a5f4-718b9968f7d8" providerId="AD"/>
  <p188:author id="{119CA768-0485-9AD8-53C5-E3BEC94856FB}" name="Hall, Lauren ENV:EX" initials="LH" userId="S::Lauren.Hall@gov.bc.ca::748ef811-fd20-43a4-86f9-41529700b753" providerId="AD"/>
  <p188:author id="{3E05BEAA-C409-1429-2A25-08EC3CD1BBC3}" name="Eby, Chelsea ENV:EX" initials="CE" userId="S::Chelsea.Eby@gov.bc.ca::ff593b94-7468-46e3-9c59-d47f695455ab" providerId="AD"/>
  <p188:author id="{585CF7CF-13CF-E208-9048-84EE6E7E3ECB}" name="Zacharias-Homer, Christa ENV:EX" initials="CZ" userId="S::Christa.ZachariasHomer@gov.bc.ca::da9ee2b2-d614-4a2e-a542-7ce9978673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075" autoAdjust="0"/>
  </p:normalViewPr>
  <p:slideViewPr>
    <p:cSldViewPr>
      <p:cViewPr varScale="1">
        <p:scale>
          <a:sx n="105" d="100"/>
          <a:sy n="105" d="100"/>
        </p:scale>
        <p:origin x="24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96EF-367A-4E6E-BAEC-E0F9B78CABD1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352AD04-29DF-4EFB-B4C2-E1B37588CE0E}">
      <dgm:prSet/>
      <dgm:spPr/>
      <dgm:t>
        <a:bodyPr/>
        <a:lstStyle/>
        <a:p>
          <a:r>
            <a:rPr lang="en-CA" b="1" u="sng" dirty="0"/>
            <a:t>ENVIRONMENTAL STANDARDS BRANCH (ESB)</a:t>
          </a:r>
          <a:endParaRPr lang="en-US" dirty="0"/>
        </a:p>
      </dgm:t>
    </dgm:pt>
    <dgm:pt modelId="{628370E8-62DE-48DA-82DF-083C746100E6}" type="parTrans" cxnId="{0A2A73A8-6633-4305-A38E-BE20C1A70882}">
      <dgm:prSet/>
      <dgm:spPr/>
      <dgm:t>
        <a:bodyPr/>
        <a:lstStyle/>
        <a:p>
          <a:endParaRPr lang="en-US"/>
        </a:p>
      </dgm:t>
    </dgm:pt>
    <dgm:pt modelId="{44A468EC-0845-4734-B18A-E0513629F1E2}" type="sibTrans" cxnId="{0A2A73A8-6633-4305-A38E-BE20C1A70882}">
      <dgm:prSet/>
      <dgm:spPr/>
      <dgm:t>
        <a:bodyPr/>
        <a:lstStyle/>
        <a:p>
          <a:endParaRPr lang="en-US"/>
        </a:p>
      </dgm:t>
    </dgm:pt>
    <dgm:pt modelId="{033C0FA0-FD58-4A05-9886-C2A21936FE2C}">
      <dgm:prSet/>
      <dgm:spPr/>
      <dgm:t>
        <a:bodyPr/>
        <a:lstStyle/>
        <a:p>
          <a:r>
            <a:rPr lang="en-CA" dirty="0"/>
            <a:t>Responsible for </a:t>
          </a:r>
          <a:r>
            <a:rPr lang="en-CA" b="1" dirty="0"/>
            <a:t>legislation, policy, certification, and training materials</a:t>
          </a:r>
          <a:endParaRPr lang="en-US" b="1" dirty="0"/>
        </a:p>
      </dgm:t>
    </dgm:pt>
    <dgm:pt modelId="{A9A23492-BBF2-436D-B231-8E3AAD21A070}" type="parTrans" cxnId="{C2F21969-DEFF-48AD-BFC9-031657C6A83C}">
      <dgm:prSet/>
      <dgm:spPr/>
      <dgm:t>
        <a:bodyPr/>
        <a:lstStyle/>
        <a:p>
          <a:endParaRPr lang="en-US"/>
        </a:p>
      </dgm:t>
    </dgm:pt>
    <dgm:pt modelId="{ECFD33DF-72F8-46CF-95A1-DD2988D253FD}" type="sibTrans" cxnId="{C2F21969-DEFF-48AD-BFC9-031657C6A83C}">
      <dgm:prSet/>
      <dgm:spPr/>
      <dgm:t>
        <a:bodyPr/>
        <a:lstStyle/>
        <a:p>
          <a:endParaRPr lang="en-US"/>
        </a:p>
      </dgm:t>
    </dgm:pt>
    <dgm:pt modelId="{8DEBC46E-FD95-478B-884B-9825CCA4E5A4}">
      <dgm:prSet/>
      <dgm:spPr/>
      <dgm:t>
        <a:bodyPr/>
        <a:lstStyle/>
        <a:p>
          <a:r>
            <a:rPr lang="en-CA" b="1" dirty="0"/>
            <a:t>COMPLIANCE &amp; ENFORCEMENT BRANCH (CEEB)</a:t>
          </a:r>
          <a:endParaRPr lang="en-US" dirty="0"/>
        </a:p>
      </dgm:t>
    </dgm:pt>
    <dgm:pt modelId="{324EBFBA-CCEB-4A4F-A3EB-2D0592077B61}" type="parTrans" cxnId="{EAB8DB99-1436-479F-848B-19CC39328216}">
      <dgm:prSet/>
      <dgm:spPr/>
      <dgm:t>
        <a:bodyPr/>
        <a:lstStyle/>
        <a:p>
          <a:endParaRPr lang="en-US"/>
        </a:p>
      </dgm:t>
    </dgm:pt>
    <dgm:pt modelId="{EB369087-4A56-4F36-95B3-E00FAE9845FB}" type="sibTrans" cxnId="{EAB8DB99-1436-479F-848B-19CC39328216}">
      <dgm:prSet/>
      <dgm:spPr/>
      <dgm:t>
        <a:bodyPr/>
        <a:lstStyle/>
        <a:p>
          <a:endParaRPr lang="en-US"/>
        </a:p>
      </dgm:t>
    </dgm:pt>
    <dgm:pt modelId="{E759B3B6-EB78-4BDF-B79F-98D5FF64A1B5}">
      <dgm:prSet/>
      <dgm:spPr/>
      <dgm:t>
        <a:bodyPr/>
        <a:lstStyle/>
        <a:p>
          <a:r>
            <a:rPr lang="en-CA" dirty="0"/>
            <a:t>Responsible </a:t>
          </a:r>
          <a:r>
            <a:rPr lang="en-CA" b="1" dirty="0"/>
            <a:t>compliance inspections, enforcement, complaint response, </a:t>
          </a:r>
          <a:r>
            <a:rPr lang="en-CA" b="0" i="0" dirty="0"/>
            <a:t>and</a:t>
          </a:r>
          <a:r>
            <a:rPr lang="en-CA" b="1" dirty="0"/>
            <a:t> compliance promotion</a:t>
          </a:r>
          <a:endParaRPr lang="en-US" dirty="0"/>
        </a:p>
      </dgm:t>
    </dgm:pt>
    <dgm:pt modelId="{FD4B4FCF-513A-48FD-A710-2901B1A7CA8B}" type="parTrans" cxnId="{AEFBDAE4-AD59-4FC6-87B3-B58E4C9B7A0A}">
      <dgm:prSet/>
      <dgm:spPr/>
      <dgm:t>
        <a:bodyPr/>
        <a:lstStyle/>
        <a:p>
          <a:endParaRPr lang="en-US"/>
        </a:p>
      </dgm:t>
    </dgm:pt>
    <dgm:pt modelId="{A1E4C8C6-CC87-4A57-8323-0D543AD08529}" type="sibTrans" cxnId="{AEFBDAE4-AD59-4FC6-87B3-B58E4C9B7A0A}">
      <dgm:prSet/>
      <dgm:spPr/>
      <dgm:t>
        <a:bodyPr/>
        <a:lstStyle/>
        <a:p>
          <a:endParaRPr lang="en-US"/>
        </a:p>
      </dgm:t>
    </dgm:pt>
    <dgm:pt modelId="{17FADDD7-5438-4A77-B935-38BB4F4A8DCD}">
      <dgm:prSet/>
      <dgm:spPr/>
      <dgm:t>
        <a:bodyPr/>
        <a:lstStyle/>
        <a:p>
          <a:r>
            <a:rPr lang="en-CA" b="1" dirty="0"/>
            <a:t>REGIONAL OPERATIONS BRANCH (ROB)</a:t>
          </a:r>
          <a:endParaRPr lang="en-US" dirty="0"/>
        </a:p>
      </dgm:t>
    </dgm:pt>
    <dgm:pt modelId="{ED5751C4-16D6-447C-BD0D-4F1010463AB0}" type="parTrans" cxnId="{38BAB04E-CB58-4F7D-8A3A-CA1FC9027FCA}">
      <dgm:prSet/>
      <dgm:spPr/>
      <dgm:t>
        <a:bodyPr/>
        <a:lstStyle/>
        <a:p>
          <a:endParaRPr lang="en-US"/>
        </a:p>
      </dgm:t>
    </dgm:pt>
    <dgm:pt modelId="{5D88570B-AAB9-4D27-B978-1DB2BAC8B23C}" type="sibTrans" cxnId="{38BAB04E-CB58-4F7D-8A3A-CA1FC9027FCA}">
      <dgm:prSet/>
      <dgm:spPr/>
      <dgm:t>
        <a:bodyPr/>
        <a:lstStyle/>
        <a:p>
          <a:endParaRPr lang="en-US"/>
        </a:p>
      </dgm:t>
    </dgm:pt>
    <dgm:pt modelId="{2451D9FB-62BF-46AB-BC3A-0486554E7EE0}">
      <dgm:prSet/>
      <dgm:spPr/>
      <dgm:t>
        <a:bodyPr/>
        <a:lstStyle/>
        <a:p>
          <a:r>
            <a:rPr lang="en-CA" dirty="0"/>
            <a:t>Responsible for </a:t>
          </a:r>
          <a:r>
            <a:rPr lang="en-CA" b="1" dirty="0"/>
            <a:t>authorization issuance</a:t>
          </a:r>
          <a:endParaRPr lang="en-US" dirty="0"/>
        </a:p>
      </dgm:t>
    </dgm:pt>
    <dgm:pt modelId="{89D21BD0-1FC3-47B2-B27D-A9CC86E6521D}" type="parTrans" cxnId="{7C0A3A86-8B32-4B37-9063-C36482F7D465}">
      <dgm:prSet/>
      <dgm:spPr/>
      <dgm:t>
        <a:bodyPr/>
        <a:lstStyle/>
        <a:p>
          <a:endParaRPr lang="en-US"/>
        </a:p>
      </dgm:t>
    </dgm:pt>
    <dgm:pt modelId="{244D1D7A-CF69-472E-BAEA-427EFAF2DBB7}" type="sibTrans" cxnId="{7C0A3A86-8B32-4B37-9063-C36482F7D465}">
      <dgm:prSet/>
      <dgm:spPr/>
      <dgm:t>
        <a:bodyPr/>
        <a:lstStyle/>
        <a:p>
          <a:endParaRPr lang="en-US"/>
        </a:p>
      </dgm:t>
    </dgm:pt>
    <dgm:pt modelId="{F9151D2D-B4D2-443C-84E7-F6899BD1A880}" type="pres">
      <dgm:prSet presAssocID="{E0EC96EF-367A-4E6E-BAEC-E0F9B78CABD1}" presName="vert0" presStyleCnt="0">
        <dgm:presLayoutVars>
          <dgm:dir/>
          <dgm:animOne val="branch"/>
          <dgm:animLvl val="lvl"/>
        </dgm:presLayoutVars>
      </dgm:prSet>
      <dgm:spPr/>
    </dgm:pt>
    <dgm:pt modelId="{75021EEE-1BE5-4650-8A83-E2F21E0C103A}" type="pres">
      <dgm:prSet presAssocID="{D352AD04-29DF-4EFB-B4C2-E1B37588CE0E}" presName="thickLine" presStyleLbl="alignNode1" presStyleIdx="0" presStyleCnt="3"/>
      <dgm:spPr/>
    </dgm:pt>
    <dgm:pt modelId="{C1B6F634-6CDE-43F5-B1D3-E44A532EAE21}" type="pres">
      <dgm:prSet presAssocID="{D352AD04-29DF-4EFB-B4C2-E1B37588CE0E}" presName="horz1" presStyleCnt="0"/>
      <dgm:spPr/>
    </dgm:pt>
    <dgm:pt modelId="{5183F45D-F1F4-432F-B53E-14A457827130}" type="pres">
      <dgm:prSet presAssocID="{D352AD04-29DF-4EFB-B4C2-E1B37588CE0E}" presName="tx1" presStyleLbl="revTx" presStyleIdx="0" presStyleCnt="6"/>
      <dgm:spPr/>
    </dgm:pt>
    <dgm:pt modelId="{C8D0417C-6276-4041-886C-6755CCC09C92}" type="pres">
      <dgm:prSet presAssocID="{D352AD04-29DF-4EFB-B4C2-E1B37588CE0E}" presName="vert1" presStyleCnt="0"/>
      <dgm:spPr/>
    </dgm:pt>
    <dgm:pt modelId="{C4565AE5-D93F-4B1E-9005-5E08DC54B7C9}" type="pres">
      <dgm:prSet presAssocID="{033C0FA0-FD58-4A05-9886-C2A21936FE2C}" presName="vertSpace2a" presStyleCnt="0"/>
      <dgm:spPr/>
    </dgm:pt>
    <dgm:pt modelId="{43F4393B-6753-4C65-84D6-4C697CB3B7F9}" type="pres">
      <dgm:prSet presAssocID="{033C0FA0-FD58-4A05-9886-C2A21936FE2C}" presName="horz2" presStyleCnt="0"/>
      <dgm:spPr/>
    </dgm:pt>
    <dgm:pt modelId="{136E93B5-31DF-4911-A0DC-8B1B165F5FD1}" type="pres">
      <dgm:prSet presAssocID="{033C0FA0-FD58-4A05-9886-C2A21936FE2C}" presName="horzSpace2" presStyleCnt="0"/>
      <dgm:spPr/>
    </dgm:pt>
    <dgm:pt modelId="{41850F7A-1D08-40FE-8821-D5319F36038E}" type="pres">
      <dgm:prSet presAssocID="{033C0FA0-FD58-4A05-9886-C2A21936FE2C}" presName="tx2" presStyleLbl="revTx" presStyleIdx="1" presStyleCnt="6"/>
      <dgm:spPr/>
    </dgm:pt>
    <dgm:pt modelId="{9749D96E-3A49-4690-9EA1-9192B519C96F}" type="pres">
      <dgm:prSet presAssocID="{033C0FA0-FD58-4A05-9886-C2A21936FE2C}" presName="vert2" presStyleCnt="0"/>
      <dgm:spPr/>
    </dgm:pt>
    <dgm:pt modelId="{2629D5FC-5435-4B50-BAB1-52B494A76902}" type="pres">
      <dgm:prSet presAssocID="{033C0FA0-FD58-4A05-9886-C2A21936FE2C}" presName="thinLine2b" presStyleLbl="callout" presStyleIdx="0" presStyleCnt="3"/>
      <dgm:spPr/>
    </dgm:pt>
    <dgm:pt modelId="{D732A7EA-7A45-4C4F-8929-1F3171FD5AE1}" type="pres">
      <dgm:prSet presAssocID="{033C0FA0-FD58-4A05-9886-C2A21936FE2C}" presName="vertSpace2b" presStyleCnt="0"/>
      <dgm:spPr/>
    </dgm:pt>
    <dgm:pt modelId="{381BD2EB-3F40-42F0-B5F3-537B56C87B38}" type="pres">
      <dgm:prSet presAssocID="{8DEBC46E-FD95-478B-884B-9825CCA4E5A4}" presName="thickLine" presStyleLbl="alignNode1" presStyleIdx="1" presStyleCnt="3"/>
      <dgm:spPr/>
    </dgm:pt>
    <dgm:pt modelId="{8C9C9628-6262-4072-8DF0-F2A65BB03A88}" type="pres">
      <dgm:prSet presAssocID="{8DEBC46E-FD95-478B-884B-9825CCA4E5A4}" presName="horz1" presStyleCnt="0"/>
      <dgm:spPr/>
    </dgm:pt>
    <dgm:pt modelId="{52DA6793-98D7-40CF-AC4C-05CC768DD59A}" type="pres">
      <dgm:prSet presAssocID="{8DEBC46E-FD95-478B-884B-9825CCA4E5A4}" presName="tx1" presStyleLbl="revTx" presStyleIdx="2" presStyleCnt="6"/>
      <dgm:spPr/>
    </dgm:pt>
    <dgm:pt modelId="{E0C7A088-4F1D-47EA-A6D7-E51DF09620A2}" type="pres">
      <dgm:prSet presAssocID="{8DEBC46E-FD95-478B-884B-9825CCA4E5A4}" presName="vert1" presStyleCnt="0"/>
      <dgm:spPr/>
    </dgm:pt>
    <dgm:pt modelId="{722D058D-CB79-4658-9F87-749632BF5C98}" type="pres">
      <dgm:prSet presAssocID="{E759B3B6-EB78-4BDF-B79F-98D5FF64A1B5}" presName="vertSpace2a" presStyleCnt="0"/>
      <dgm:spPr/>
    </dgm:pt>
    <dgm:pt modelId="{94C2AB6A-6E34-4A91-B437-490E7556F59B}" type="pres">
      <dgm:prSet presAssocID="{E759B3B6-EB78-4BDF-B79F-98D5FF64A1B5}" presName="horz2" presStyleCnt="0"/>
      <dgm:spPr/>
    </dgm:pt>
    <dgm:pt modelId="{7BA30A43-CBE5-4E70-9196-3EDC395A7702}" type="pres">
      <dgm:prSet presAssocID="{E759B3B6-EB78-4BDF-B79F-98D5FF64A1B5}" presName="horzSpace2" presStyleCnt="0"/>
      <dgm:spPr/>
    </dgm:pt>
    <dgm:pt modelId="{79FB6D14-76CE-46E2-A69F-6EE005E747A7}" type="pres">
      <dgm:prSet presAssocID="{E759B3B6-EB78-4BDF-B79F-98D5FF64A1B5}" presName="tx2" presStyleLbl="revTx" presStyleIdx="3" presStyleCnt="6"/>
      <dgm:spPr/>
    </dgm:pt>
    <dgm:pt modelId="{A38BD342-7879-4158-9146-D31614D5D2D3}" type="pres">
      <dgm:prSet presAssocID="{E759B3B6-EB78-4BDF-B79F-98D5FF64A1B5}" presName="vert2" presStyleCnt="0"/>
      <dgm:spPr/>
    </dgm:pt>
    <dgm:pt modelId="{2BB418A0-EF2E-438E-88A6-E273FD42FFC2}" type="pres">
      <dgm:prSet presAssocID="{E759B3B6-EB78-4BDF-B79F-98D5FF64A1B5}" presName="thinLine2b" presStyleLbl="callout" presStyleIdx="1" presStyleCnt="3"/>
      <dgm:spPr/>
    </dgm:pt>
    <dgm:pt modelId="{700E4B77-1DD0-4B90-9789-FE31D4CCF672}" type="pres">
      <dgm:prSet presAssocID="{E759B3B6-EB78-4BDF-B79F-98D5FF64A1B5}" presName="vertSpace2b" presStyleCnt="0"/>
      <dgm:spPr/>
    </dgm:pt>
    <dgm:pt modelId="{18FC7DFD-02F9-4B95-8D06-DFEFC2B89AE8}" type="pres">
      <dgm:prSet presAssocID="{17FADDD7-5438-4A77-B935-38BB4F4A8DCD}" presName="thickLine" presStyleLbl="alignNode1" presStyleIdx="2" presStyleCnt="3"/>
      <dgm:spPr/>
    </dgm:pt>
    <dgm:pt modelId="{26F77A49-13AC-47D6-8EA7-A5A88A6B5EA0}" type="pres">
      <dgm:prSet presAssocID="{17FADDD7-5438-4A77-B935-38BB4F4A8DCD}" presName="horz1" presStyleCnt="0"/>
      <dgm:spPr/>
    </dgm:pt>
    <dgm:pt modelId="{6751C95E-D468-4DF3-9747-7B18E586616F}" type="pres">
      <dgm:prSet presAssocID="{17FADDD7-5438-4A77-B935-38BB4F4A8DCD}" presName="tx1" presStyleLbl="revTx" presStyleIdx="4" presStyleCnt="6"/>
      <dgm:spPr/>
    </dgm:pt>
    <dgm:pt modelId="{1E268362-5D81-4ED9-ABDE-0CBDCF5CB151}" type="pres">
      <dgm:prSet presAssocID="{17FADDD7-5438-4A77-B935-38BB4F4A8DCD}" presName="vert1" presStyleCnt="0"/>
      <dgm:spPr/>
    </dgm:pt>
    <dgm:pt modelId="{17FB353F-A0EE-4965-A638-700A5BE5A289}" type="pres">
      <dgm:prSet presAssocID="{2451D9FB-62BF-46AB-BC3A-0486554E7EE0}" presName="vertSpace2a" presStyleCnt="0"/>
      <dgm:spPr/>
    </dgm:pt>
    <dgm:pt modelId="{C08DAA34-2BC9-4211-8028-E1732A39ACD4}" type="pres">
      <dgm:prSet presAssocID="{2451D9FB-62BF-46AB-BC3A-0486554E7EE0}" presName="horz2" presStyleCnt="0"/>
      <dgm:spPr/>
    </dgm:pt>
    <dgm:pt modelId="{1E9C49EE-EDCF-43DE-B86B-1C880061468E}" type="pres">
      <dgm:prSet presAssocID="{2451D9FB-62BF-46AB-BC3A-0486554E7EE0}" presName="horzSpace2" presStyleCnt="0"/>
      <dgm:spPr/>
    </dgm:pt>
    <dgm:pt modelId="{32A068C0-9583-48CB-954D-E76EB5A4FA15}" type="pres">
      <dgm:prSet presAssocID="{2451D9FB-62BF-46AB-BC3A-0486554E7EE0}" presName="tx2" presStyleLbl="revTx" presStyleIdx="5" presStyleCnt="6"/>
      <dgm:spPr/>
    </dgm:pt>
    <dgm:pt modelId="{6883B838-1D1A-44FE-B6B9-4795CC2A3F5F}" type="pres">
      <dgm:prSet presAssocID="{2451D9FB-62BF-46AB-BC3A-0486554E7EE0}" presName="vert2" presStyleCnt="0"/>
      <dgm:spPr/>
    </dgm:pt>
    <dgm:pt modelId="{7BA0037E-06A2-4F69-A293-6BF8A3A1E56B}" type="pres">
      <dgm:prSet presAssocID="{2451D9FB-62BF-46AB-BC3A-0486554E7EE0}" presName="thinLine2b" presStyleLbl="callout" presStyleIdx="2" presStyleCnt="3"/>
      <dgm:spPr/>
    </dgm:pt>
    <dgm:pt modelId="{7A54BD6A-4F03-4543-8778-B4BBEE1E3998}" type="pres">
      <dgm:prSet presAssocID="{2451D9FB-62BF-46AB-BC3A-0486554E7EE0}" presName="vertSpace2b" presStyleCnt="0"/>
      <dgm:spPr/>
    </dgm:pt>
  </dgm:ptLst>
  <dgm:cxnLst>
    <dgm:cxn modelId="{2398621C-4E9D-4DDE-A1A5-7012E3BFD9BC}" type="presOf" srcId="{8DEBC46E-FD95-478B-884B-9825CCA4E5A4}" destId="{52DA6793-98D7-40CF-AC4C-05CC768DD59A}" srcOrd="0" destOrd="0" presId="urn:microsoft.com/office/officeart/2008/layout/LinedList"/>
    <dgm:cxn modelId="{F44C461D-11AE-4602-B422-5429DD9ECC91}" type="presOf" srcId="{2451D9FB-62BF-46AB-BC3A-0486554E7EE0}" destId="{32A068C0-9583-48CB-954D-E76EB5A4FA15}" srcOrd="0" destOrd="0" presId="urn:microsoft.com/office/officeart/2008/layout/LinedList"/>
    <dgm:cxn modelId="{C2F21969-DEFF-48AD-BFC9-031657C6A83C}" srcId="{D352AD04-29DF-4EFB-B4C2-E1B37588CE0E}" destId="{033C0FA0-FD58-4A05-9886-C2A21936FE2C}" srcOrd="0" destOrd="0" parTransId="{A9A23492-BBF2-436D-B231-8E3AAD21A070}" sibTransId="{ECFD33DF-72F8-46CF-95A1-DD2988D253FD}"/>
    <dgm:cxn modelId="{38BAB04E-CB58-4F7D-8A3A-CA1FC9027FCA}" srcId="{E0EC96EF-367A-4E6E-BAEC-E0F9B78CABD1}" destId="{17FADDD7-5438-4A77-B935-38BB4F4A8DCD}" srcOrd="2" destOrd="0" parTransId="{ED5751C4-16D6-447C-BD0D-4F1010463AB0}" sibTransId="{5D88570B-AAB9-4D27-B978-1DB2BAC8B23C}"/>
    <dgm:cxn modelId="{EF62E272-3F8E-447D-8F95-49EA6BE9B857}" type="presOf" srcId="{E0EC96EF-367A-4E6E-BAEC-E0F9B78CABD1}" destId="{F9151D2D-B4D2-443C-84E7-F6899BD1A880}" srcOrd="0" destOrd="0" presId="urn:microsoft.com/office/officeart/2008/layout/LinedList"/>
    <dgm:cxn modelId="{7C0A3A86-8B32-4B37-9063-C36482F7D465}" srcId="{17FADDD7-5438-4A77-B935-38BB4F4A8DCD}" destId="{2451D9FB-62BF-46AB-BC3A-0486554E7EE0}" srcOrd="0" destOrd="0" parTransId="{89D21BD0-1FC3-47B2-B27D-A9CC86E6521D}" sibTransId="{244D1D7A-CF69-472E-BAEA-427EFAF2DBB7}"/>
    <dgm:cxn modelId="{EAB8DB99-1436-479F-848B-19CC39328216}" srcId="{E0EC96EF-367A-4E6E-BAEC-E0F9B78CABD1}" destId="{8DEBC46E-FD95-478B-884B-9825CCA4E5A4}" srcOrd="1" destOrd="0" parTransId="{324EBFBA-CCEB-4A4F-A3EB-2D0592077B61}" sibTransId="{EB369087-4A56-4F36-95B3-E00FAE9845FB}"/>
    <dgm:cxn modelId="{0A2A73A8-6633-4305-A38E-BE20C1A70882}" srcId="{E0EC96EF-367A-4E6E-BAEC-E0F9B78CABD1}" destId="{D352AD04-29DF-4EFB-B4C2-E1B37588CE0E}" srcOrd="0" destOrd="0" parTransId="{628370E8-62DE-48DA-82DF-083C746100E6}" sibTransId="{44A468EC-0845-4734-B18A-E0513629F1E2}"/>
    <dgm:cxn modelId="{85237BBE-9C1B-44A2-ACC1-510BF15564CD}" type="presOf" srcId="{E759B3B6-EB78-4BDF-B79F-98D5FF64A1B5}" destId="{79FB6D14-76CE-46E2-A69F-6EE005E747A7}" srcOrd="0" destOrd="0" presId="urn:microsoft.com/office/officeart/2008/layout/LinedList"/>
    <dgm:cxn modelId="{913169C9-693C-4768-9CD6-A1DE06636ED3}" type="presOf" srcId="{033C0FA0-FD58-4A05-9886-C2A21936FE2C}" destId="{41850F7A-1D08-40FE-8821-D5319F36038E}" srcOrd="0" destOrd="0" presId="urn:microsoft.com/office/officeart/2008/layout/LinedList"/>
    <dgm:cxn modelId="{5D5D96D8-1550-4FDD-8B20-57E3A5BEAFC7}" type="presOf" srcId="{D352AD04-29DF-4EFB-B4C2-E1B37588CE0E}" destId="{5183F45D-F1F4-432F-B53E-14A457827130}" srcOrd="0" destOrd="0" presId="urn:microsoft.com/office/officeart/2008/layout/LinedList"/>
    <dgm:cxn modelId="{AEFBDAE4-AD59-4FC6-87B3-B58E4C9B7A0A}" srcId="{8DEBC46E-FD95-478B-884B-9825CCA4E5A4}" destId="{E759B3B6-EB78-4BDF-B79F-98D5FF64A1B5}" srcOrd="0" destOrd="0" parTransId="{FD4B4FCF-513A-48FD-A710-2901B1A7CA8B}" sibTransId="{A1E4C8C6-CC87-4A57-8323-0D543AD08529}"/>
    <dgm:cxn modelId="{059FCEFE-A9BF-428D-AC50-E93CE8FA42B9}" type="presOf" srcId="{17FADDD7-5438-4A77-B935-38BB4F4A8DCD}" destId="{6751C95E-D468-4DF3-9747-7B18E586616F}" srcOrd="0" destOrd="0" presId="urn:microsoft.com/office/officeart/2008/layout/LinedList"/>
    <dgm:cxn modelId="{E2FBC405-F6C4-41A9-8E00-C5EE35BF5E5E}" type="presParOf" srcId="{F9151D2D-B4D2-443C-84E7-F6899BD1A880}" destId="{75021EEE-1BE5-4650-8A83-E2F21E0C103A}" srcOrd="0" destOrd="0" presId="urn:microsoft.com/office/officeart/2008/layout/LinedList"/>
    <dgm:cxn modelId="{E114FE4E-E688-4D5C-9060-C0FDF7F7E552}" type="presParOf" srcId="{F9151D2D-B4D2-443C-84E7-F6899BD1A880}" destId="{C1B6F634-6CDE-43F5-B1D3-E44A532EAE21}" srcOrd="1" destOrd="0" presId="urn:microsoft.com/office/officeart/2008/layout/LinedList"/>
    <dgm:cxn modelId="{6F17700C-B2E7-4DA7-96ED-480D8B26F713}" type="presParOf" srcId="{C1B6F634-6CDE-43F5-B1D3-E44A532EAE21}" destId="{5183F45D-F1F4-432F-B53E-14A457827130}" srcOrd="0" destOrd="0" presId="urn:microsoft.com/office/officeart/2008/layout/LinedList"/>
    <dgm:cxn modelId="{55C81CFA-E0F2-41D6-8BEA-FEB7CFC35991}" type="presParOf" srcId="{C1B6F634-6CDE-43F5-B1D3-E44A532EAE21}" destId="{C8D0417C-6276-4041-886C-6755CCC09C92}" srcOrd="1" destOrd="0" presId="urn:microsoft.com/office/officeart/2008/layout/LinedList"/>
    <dgm:cxn modelId="{23C066E5-57B8-481C-B75D-D4CB64B04A05}" type="presParOf" srcId="{C8D0417C-6276-4041-886C-6755CCC09C92}" destId="{C4565AE5-D93F-4B1E-9005-5E08DC54B7C9}" srcOrd="0" destOrd="0" presId="urn:microsoft.com/office/officeart/2008/layout/LinedList"/>
    <dgm:cxn modelId="{60FC3067-8D14-4F28-97C6-2F9B7447C87A}" type="presParOf" srcId="{C8D0417C-6276-4041-886C-6755CCC09C92}" destId="{43F4393B-6753-4C65-84D6-4C697CB3B7F9}" srcOrd="1" destOrd="0" presId="urn:microsoft.com/office/officeart/2008/layout/LinedList"/>
    <dgm:cxn modelId="{B4E85557-AFF4-4BD1-8323-09D025FB9B24}" type="presParOf" srcId="{43F4393B-6753-4C65-84D6-4C697CB3B7F9}" destId="{136E93B5-31DF-4911-A0DC-8B1B165F5FD1}" srcOrd="0" destOrd="0" presId="urn:microsoft.com/office/officeart/2008/layout/LinedList"/>
    <dgm:cxn modelId="{711F8A43-8ECF-4405-B78C-EB92B62A607E}" type="presParOf" srcId="{43F4393B-6753-4C65-84D6-4C697CB3B7F9}" destId="{41850F7A-1D08-40FE-8821-D5319F36038E}" srcOrd="1" destOrd="0" presId="urn:microsoft.com/office/officeart/2008/layout/LinedList"/>
    <dgm:cxn modelId="{4EE1A32A-8FB3-46AE-A898-23FB4F793C48}" type="presParOf" srcId="{43F4393B-6753-4C65-84D6-4C697CB3B7F9}" destId="{9749D96E-3A49-4690-9EA1-9192B519C96F}" srcOrd="2" destOrd="0" presId="urn:microsoft.com/office/officeart/2008/layout/LinedList"/>
    <dgm:cxn modelId="{8186B086-8D2B-4E3D-A524-5D77C8A37F74}" type="presParOf" srcId="{C8D0417C-6276-4041-886C-6755CCC09C92}" destId="{2629D5FC-5435-4B50-BAB1-52B494A76902}" srcOrd="2" destOrd="0" presId="urn:microsoft.com/office/officeart/2008/layout/LinedList"/>
    <dgm:cxn modelId="{D0BAD757-B361-4776-877A-807F58B05217}" type="presParOf" srcId="{C8D0417C-6276-4041-886C-6755CCC09C92}" destId="{D732A7EA-7A45-4C4F-8929-1F3171FD5AE1}" srcOrd="3" destOrd="0" presId="urn:microsoft.com/office/officeart/2008/layout/LinedList"/>
    <dgm:cxn modelId="{3CD98FC3-8D58-4F9B-894E-2AC9CF707427}" type="presParOf" srcId="{F9151D2D-B4D2-443C-84E7-F6899BD1A880}" destId="{381BD2EB-3F40-42F0-B5F3-537B56C87B38}" srcOrd="2" destOrd="0" presId="urn:microsoft.com/office/officeart/2008/layout/LinedList"/>
    <dgm:cxn modelId="{155174A1-4FB9-42C1-BE64-4248AF456ECF}" type="presParOf" srcId="{F9151D2D-B4D2-443C-84E7-F6899BD1A880}" destId="{8C9C9628-6262-4072-8DF0-F2A65BB03A88}" srcOrd="3" destOrd="0" presId="urn:microsoft.com/office/officeart/2008/layout/LinedList"/>
    <dgm:cxn modelId="{81419A17-8D66-4538-95A8-CB0C8634699C}" type="presParOf" srcId="{8C9C9628-6262-4072-8DF0-F2A65BB03A88}" destId="{52DA6793-98D7-40CF-AC4C-05CC768DD59A}" srcOrd="0" destOrd="0" presId="urn:microsoft.com/office/officeart/2008/layout/LinedList"/>
    <dgm:cxn modelId="{8CFD3FAC-8C76-405F-B6DA-4A029C1F0CB4}" type="presParOf" srcId="{8C9C9628-6262-4072-8DF0-F2A65BB03A88}" destId="{E0C7A088-4F1D-47EA-A6D7-E51DF09620A2}" srcOrd="1" destOrd="0" presId="urn:microsoft.com/office/officeart/2008/layout/LinedList"/>
    <dgm:cxn modelId="{E83063C2-CF4E-4508-A48D-5B22947B6321}" type="presParOf" srcId="{E0C7A088-4F1D-47EA-A6D7-E51DF09620A2}" destId="{722D058D-CB79-4658-9F87-749632BF5C98}" srcOrd="0" destOrd="0" presId="urn:microsoft.com/office/officeart/2008/layout/LinedList"/>
    <dgm:cxn modelId="{B9076239-408C-44D9-8694-F9DF009180DD}" type="presParOf" srcId="{E0C7A088-4F1D-47EA-A6D7-E51DF09620A2}" destId="{94C2AB6A-6E34-4A91-B437-490E7556F59B}" srcOrd="1" destOrd="0" presId="urn:microsoft.com/office/officeart/2008/layout/LinedList"/>
    <dgm:cxn modelId="{2DC34BCA-A931-4099-B9F6-130E74907298}" type="presParOf" srcId="{94C2AB6A-6E34-4A91-B437-490E7556F59B}" destId="{7BA30A43-CBE5-4E70-9196-3EDC395A7702}" srcOrd="0" destOrd="0" presId="urn:microsoft.com/office/officeart/2008/layout/LinedList"/>
    <dgm:cxn modelId="{D482B0F5-F237-4527-BC2C-87014D68BCA8}" type="presParOf" srcId="{94C2AB6A-6E34-4A91-B437-490E7556F59B}" destId="{79FB6D14-76CE-46E2-A69F-6EE005E747A7}" srcOrd="1" destOrd="0" presId="urn:microsoft.com/office/officeart/2008/layout/LinedList"/>
    <dgm:cxn modelId="{BDC3D9AB-5E39-4813-A964-4D46E0D9B603}" type="presParOf" srcId="{94C2AB6A-6E34-4A91-B437-490E7556F59B}" destId="{A38BD342-7879-4158-9146-D31614D5D2D3}" srcOrd="2" destOrd="0" presId="urn:microsoft.com/office/officeart/2008/layout/LinedList"/>
    <dgm:cxn modelId="{23000A32-6F10-4BA7-90B8-A8AABC6B3D6F}" type="presParOf" srcId="{E0C7A088-4F1D-47EA-A6D7-E51DF09620A2}" destId="{2BB418A0-EF2E-438E-88A6-E273FD42FFC2}" srcOrd="2" destOrd="0" presId="urn:microsoft.com/office/officeart/2008/layout/LinedList"/>
    <dgm:cxn modelId="{3CBA9B9A-9916-473A-9291-BD503E6727AE}" type="presParOf" srcId="{E0C7A088-4F1D-47EA-A6D7-E51DF09620A2}" destId="{700E4B77-1DD0-4B90-9789-FE31D4CCF672}" srcOrd="3" destOrd="0" presId="urn:microsoft.com/office/officeart/2008/layout/LinedList"/>
    <dgm:cxn modelId="{108F3B07-25CC-4101-9BB1-402EA1BCACAE}" type="presParOf" srcId="{F9151D2D-B4D2-443C-84E7-F6899BD1A880}" destId="{18FC7DFD-02F9-4B95-8D06-DFEFC2B89AE8}" srcOrd="4" destOrd="0" presId="urn:microsoft.com/office/officeart/2008/layout/LinedList"/>
    <dgm:cxn modelId="{6166A4F5-7F74-4D09-9D2C-E4A758F823B7}" type="presParOf" srcId="{F9151D2D-B4D2-443C-84E7-F6899BD1A880}" destId="{26F77A49-13AC-47D6-8EA7-A5A88A6B5EA0}" srcOrd="5" destOrd="0" presId="urn:microsoft.com/office/officeart/2008/layout/LinedList"/>
    <dgm:cxn modelId="{09D80F47-6C92-4628-ABD6-C91F2F76EA20}" type="presParOf" srcId="{26F77A49-13AC-47D6-8EA7-A5A88A6B5EA0}" destId="{6751C95E-D468-4DF3-9747-7B18E586616F}" srcOrd="0" destOrd="0" presId="urn:microsoft.com/office/officeart/2008/layout/LinedList"/>
    <dgm:cxn modelId="{DA4696DA-50EC-49CA-8A64-A85E04DCF62C}" type="presParOf" srcId="{26F77A49-13AC-47D6-8EA7-A5A88A6B5EA0}" destId="{1E268362-5D81-4ED9-ABDE-0CBDCF5CB151}" srcOrd="1" destOrd="0" presId="urn:microsoft.com/office/officeart/2008/layout/LinedList"/>
    <dgm:cxn modelId="{663E97B8-11D3-449C-AFC0-53919D440E07}" type="presParOf" srcId="{1E268362-5D81-4ED9-ABDE-0CBDCF5CB151}" destId="{17FB353F-A0EE-4965-A638-700A5BE5A289}" srcOrd="0" destOrd="0" presId="urn:microsoft.com/office/officeart/2008/layout/LinedList"/>
    <dgm:cxn modelId="{C8E1F2EB-C926-4BFC-9428-A5EC220634F4}" type="presParOf" srcId="{1E268362-5D81-4ED9-ABDE-0CBDCF5CB151}" destId="{C08DAA34-2BC9-4211-8028-E1732A39ACD4}" srcOrd="1" destOrd="0" presId="urn:microsoft.com/office/officeart/2008/layout/LinedList"/>
    <dgm:cxn modelId="{EDC8D9ED-C7A1-4FB3-9752-4E7738DDC5AD}" type="presParOf" srcId="{C08DAA34-2BC9-4211-8028-E1732A39ACD4}" destId="{1E9C49EE-EDCF-43DE-B86B-1C880061468E}" srcOrd="0" destOrd="0" presId="urn:microsoft.com/office/officeart/2008/layout/LinedList"/>
    <dgm:cxn modelId="{D43CFBC4-527B-49F2-A9E3-D7D14350EEC8}" type="presParOf" srcId="{C08DAA34-2BC9-4211-8028-E1732A39ACD4}" destId="{32A068C0-9583-48CB-954D-E76EB5A4FA15}" srcOrd="1" destOrd="0" presId="urn:microsoft.com/office/officeart/2008/layout/LinedList"/>
    <dgm:cxn modelId="{FE7A3E88-CD85-42AF-B39E-2CFBF34CA2DA}" type="presParOf" srcId="{C08DAA34-2BC9-4211-8028-E1732A39ACD4}" destId="{6883B838-1D1A-44FE-B6B9-4795CC2A3F5F}" srcOrd="2" destOrd="0" presId="urn:microsoft.com/office/officeart/2008/layout/LinedList"/>
    <dgm:cxn modelId="{93AF21D0-996A-4EFC-BEBF-57DF43A96610}" type="presParOf" srcId="{1E268362-5D81-4ED9-ABDE-0CBDCF5CB151}" destId="{7BA0037E-06A2-4F69-A293-6BF8A3A1E56B}" srcOrd="2" destOrd="0" presId="urn:microsoft.com/office/officeart/2008/layout/LinedList"/>
    <dgm:cxn modelId="{16BFB3BB-38B1-47BA-9322-0CD9D3382605}" type="presParOf" srcId="{1E268362-5D81-4ED9-ABDE-0CBDCF5CB151}" destId="{7A54BD6A-4F03-4543-8778-B4BBEE1E399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1EEE-1BE5-4650-8A83-E2F21E0C103A}">
      <dsp:nvSpPr>
        <dsp:cNvPr id="0" name=""/>
        <dsp:cNvSpPr/>
      </dsp:nvSpPr>
      <dsp:spPr>
        <a:xfrm>
          <a:off x="0" y="2157"/>
          <a:ext cx="6656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3F45D-F1F4-432F-B53E-14A457827130}">
      <dsp:nvSpPr>
        <dsp:cNvPr id="0" name=""/>
        <dsp:cNvSpPr/>
      </dsp:nvSpPr>
      <dsp:spPr>
        <a:xfrm>
          <a:off x="0" y="2157"/>
          <a:ext cx="1331385" cy="1471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u="sng" kern="1200" dirty="0"/>
            <a:t>ENVIRONMENTAL STANDARDS BRANCH (ESB)</a:t>
          </a:r>
          <a:endParaRPr lang="en-US" sz="1300" kern="1200" dirty="0"/>
        </a:p>
      </dsp:txBody>
      <dsp:txXfrm>
        <a:off x="0" y="2157"/>
        <a:ext cx="1331385" cy="1471622"/>
      </dsp:txXfrm>
    </dsp:sp>
    <dsp:sp modelId="{41850F7A-1D08-40FE-8821-D5319F36038E}">
      <dsp:nvSpPr>
        <dsp:cNvPr id="0" name=""/>
        <dsp:cNvSpPr/>
      </dsp:nvSpPr>
      <dsp:spPr>
        <a:xfrm>
          <a:off x="1431239" y="68984"/>
          <a:ext cx="5225689" cy="133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Responsible for </a:t>
          </a:r>
          <a:r>
            <a:rPr lang="en-CA" sz="2600" b="1" kern="1200" dirty="0"/>
            <a:t>legislation, policy, certification, and training materials</a:t>
          </a:r>
          <a:endParaRPr lang="en-US" sz="2600" b="1" kern="1200" dirty="0"/>
        </a:p>
      </dsp:txBody>
      <dsp:txXfrm>
        <a:off x="1431239" y="68984"/>
        <a:ext cx="5225689" cy="1336531"/>
      </dsp:txXfrm>
    </dsp:sp>
    <dsp:sp modelId="{2629D5FC-5435-4B50-BAB1-52B494A76902}">
      <dsp:nvSpPr>
        <dsp:cNvPr id="0" name=""/>
        <dsp:cNvSpPr/>
      </dsp:nvSpPr>
      <dsp:spPr>
        <a:xfrm>
          <a:off x="1331385" y="1405516"/>
          <a:ext cx="5325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BD2EB-3F40-42F0-B5F3-537B56C87B38}">
      <dsp:nvSpPr>
        <dsp:cNvPr id="0" name=""/>
        <dsp:cNvSpPr/>
      </dsp:nvSpPr>
      <dsp:spPr>
        <a:xfrm>
          <a:off x="0" y="1473779"/>
          <a:ext cx="6656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A6793-98D7-40CF-AC4C-05CC768DD59A}">
      <dsp:nvSpPr>
        <dsp:cNvPr id="0" name=""/>
        <dsp:cNvSpPr/>
      </dsp:nvSpPr>
      <dsp:spPr>
        <a:xfrm>
          <a:off x="0" y="1473779"/>
          <a:ext cx="1331385" cy="1471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COMPLIANCE &amp; ENFORCEMENT BRANCH (CEEB)</a:t>
          </a:r>
          <a:endParaRPr lang="en-US" sz="1300" kern="1200" dirty="0"/>
        </a:p>
      </dsp:txBody>
      <dsp:txXfrm>
        <a:off x="0" y="1473779"/>
        <a:ext cx="1331385" cy="1471622"/>
      </dsp:txXfrm>
    </dsp:sp>
    <dsp:sp modelId="{79FB6D14-76CE-46E2-A69F-6EE005E747A7}">
      <dsp:nvSpPr>
        <dsp:cNvPr id="0" name=""/>
        <dsp:cNvSpPr/>
      </dsp:nvSpPr>
      <dsp:spPr>
        <a:xfrm>
          <a:off x="1431239" y="1540606"/>
          <a:ext cx="5225689" cy="133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Responsible </a:t>
          </a:r>
          <a:r>
            <a:rPr lang="en-CA" sz="2600" b="1" kern="1200" dirty="0"/>
            <a:t>compliance inspections, enforcement, complaint response, </a:t>
          </a:r>
          <a:r>
            <a:rPr lang="en-CA" sz="2600" b="0" i="0" kern="1200" dirty="0"/>
            <a:t>and</a:t>
          </a:r>
          <a:r>
            <a:rPr lang="en-CA" sz="2600" b="1" kern="1200" dirty="0"/>
            <a:t> compliance promotion</a:t>
          </a:r>
          <a:endParaRPr lang="en-US" sz="2600" kern="1200" dirty="0"/>
        </a:p>
      </dsp:txBody>
      <dsp:txXfrm>
        <a:off x="1431239" y="1540606"/>
        <a:ext cx="5225689" cy="1336531"/>
      </dsp:txXfrm>
    </dsp:sp>
    <dsp:sp modelId="{2BB418A0-EF2E-438E-88A6-E273FD42FFC2}">
      <dsp:nvSpPr>
        <dsp:cNvPr id="0" name=""/>
        <dsp:cNvSpPr/>
      </dsp:nvSpPr>
      <dsp:spPr>
        <a:xfrm>
          <a:off x="1331385" y="2877138"/>
          <a:ext cx="5325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C7DFD-02F9-4B95-8D06-DFEFC2B89AE8}">
      <dsp:nvSpPr>
        <dsp:cNvPr id="0" name=""/>
        <dsp:cNvSpPr/>
      </dsp:nvSpPr>
      <dsp:spPr>
        <a:xfrm>
          <a:off x="0" y="2945402"/>
          <a:ext cx="6656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1C95E-D468-4DF3-9747-7B18E586616F}">
      <dsp:nvSpPr>
        <dsp:cNvPr id="0" name=""/>
        <dsp:cNvSpPr/>
      </dsp:nvSpPr>
      <dsp:spPr>
        <a:xfrm>
          <a:off x="0" y="2945402"/>
          <a:ext cx="1331385" cy="1471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REGIONAL OPERATIONS BRANCH (ROB)</a:t>
          </a:r>
          <a:endParaRPr lang="en-US" sz="1300" kern="1200" dirty="0"/>
        </a:p>
      </dsp:txBody>
      <dsp:txXfrm>
        <a:off x="0" y="2945402"/>
        <a:ext cx="1331385" cy="1471622"/>
      </dsp:txXfrm>
    </dsp:sp>
    <dsp:sp modelId="{32A068C0-9583-48CB-954D-E76EB5A4FA15}">
      <dsp:nvSpPr>
        <dsp:cNvPr id="0" name=""/>
        <dsp:cNvSpPr/>
      </dsp:nvSpPr>
      <dsp:spPr>
        <a:xfrm>
          <a:off x="1431239" y="3012228"/>
          <a:ext cx="5225689" cy="133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Responsible for </a:t>
          </a:r>
          <a:r>
            <a:rPr lang="en-CA" sz="2600" b="1" kern="1200" dirty="0"/>
            <a:t>authorization issuance</a:t>
          </a:r>
          <a:endParaRPr lang="en-US" sz="2600" kern="1200" dirty="0"/>
        </a:p>
      </dsp:txBody>
      <dsp:txXfrm>
        <a:off x="1431239" y="3012228"/>
        <a:ext cx="5225689" cy="1336531"/>
      </dsp:txXfrm>
    </dsp:sp>
    <dsp:sp modelId="{7BA0037E-06A2-4F69-A293-6BF8A3A1E56B}">
      <dsp:nvSpPr>
        <dsp:cNvPr id="0" name=""/>
        <dsp:cNvSpPr/>
      </dsp:nvSpPr>
      <dsp:spPr>
        <a:xfrm>
          <a:off x="1331385" y="4348760"/>
          <a:ext cx="53255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7F8E-A760-4DAD-AE62-BE1B16B52FCE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69D-91BE-4648-8154-3EFB1F9AD4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0536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0E76-9D2A-470F-B98F-FF3C4A07F412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2459F-CD91-437D-BED0-1B1F47BF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738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en-CA" dirty="0">
              <a:highlight>
                <a:srgbClr val="FFFF00"/>
              </a:highlight>
            </a:endParaRPr>
          </a:p>
          <a:p>
            <a:pPr marL="0" indent="0">
              <a:buFontTx/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1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19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80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61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70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14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3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9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73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CA" sz="1300" b="1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7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93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15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95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19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23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2459F-CD91-437D-BED0-1B1F47BF758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62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6061"/>
            <a:ext cx="103632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470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0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A2938B-85B6-1A5A-D96C-F4AD35EA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25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C529EB-928C-053B-8128-07AB0755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0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4E2508-8495-7912-3750-A795B95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0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6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3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4809E9-39D2-4EAC-6B36-7E9FC29179F2}"/>
              </a:ext>
            </a:extLst>
          </p:cNvPr>
          <p:cNvSpPr/>
          <p:nvPr userDrawn="1"/>
        </p:nvSpPr>
        <p:spPr>
          <a:xfrm>
            <a:off x="0" y="5966979"/>
            <a:ext cx="12192000" cy="9184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F967-D674-46C8-8D80-EDF94308D61B}" type="datetime1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81A6-8E65-4D38-BB1C-2D29F54B045B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E05764-5C07-427C-1FE3-9275872C4E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" y="5877272"/>
            <a:ext cx="2954933" cy="10551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F1EC27-15B8-75E7-3CFE-913662515743}"/>
              </a:ext>
            </a:extLst>
          </p:cNvPr>
          <p:cNvCxnSpPr>
            <a:cxnSpLocks/>
          </p:cNvCxnSpPr>
          <p:nvPr userDrawn="1"/>
        </p:nvCxnSpPr>
        <p:spPr>
          <a:xfrm>
            <a:off x="0" y="5966979"/>
            <a:ext cx="12192000" cy="0"/>
          </a:xfrm>
          <a:prstGeom prst="line">
            <a:avLst/>
          </a:prstGeom>
          <a:ln w="57150">
            <a:solidFill>
              <a:srgbClr val="E3A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c.ca/PestManage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2.gov.bc.ca/gov/content/environment/pesticides-pest-management/ipm-news-updat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1775"/>
            <a:ext cx="10363200" cy="1470025"/>
          </a:xfrm>
        </p:spPr>
        <p:txBody>
          <a:bodyPr/>
          <a:lstStyle/>
          <a:p>
            <a:r>
              <a:rPr lang="en-CA" dirty="0"/>
              <a:t>Integrated Pest Management Program</a:t>
            </a:r>
            <a:br>
              <a:rPr lang="en-CA" dirty="0"/>
            </a:br>
            <a:r>
              <a:rPr lang="en-CA" dirty="0"/>
              <a:t>Policy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3015"/>
            <a:ext cx="10363200" cy="147002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Emily Carmichael </a:t>
            </a:r>
          </a:p>
          <a:p>
            <a:r>
              <a:rPr lang="en-CA" dirty="0"/>
              <a:t>Acting Large Industry Specialist </a:t>
            </a:r>
          </a:p>
          <a:p>
            <a:r>
              <a:rPr lang="en-CA" dirty="0"/>
              <a:t>Environmental Standards Branch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951CE-A137-00A1-CCC4-43791675DAB8}"/>
              </a:ext>
            </a:extLst>
          </p:cNvPr>
          <p:cNvSpPr txBox="1"/>
          <p:nvPr/>
        </p:nvSpPr>
        <p:spPr>
          <a:xfrm>
            <a:off x="9696400" y="370170"/>
            <a:ext cx="269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Nov. 7, 2023</a:t>
            </a:r>
          </a:p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IVMA of BC Forum</a:t>
            </a:r>
          </a:p>
        </p:txBody>
      </p:sp>
    </p:spTree>
    <p:extLst>
      <p:ext uri="{BB962C8B-B14F-4D97-AF65-F5344CB8AC3E}">
        <p14:creationId xmlns:p14="http://schemas.microsoft.com/office/powerpoint/2010/main" val="37015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Regulation Update: Adjuvants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432" y="1412776"/>
            <a:ext cx="8438728" cy="4205063"/>
          </a:xfrm>
        </p:spPr>
        <p:txBody>
          <a:bodyPr>
            <a:normAutofit/>
          </a:bodyPr>
          <a:lstStyle/>
          <a:p>
            <a:r>
              <a:rPr lang="en-CA" dirty="0"/>
              <a:t>IPMR Schedule 2: “surfactants”</a:t>
            </a:r>
          </a:p>
          <a:p>
            <a:r>
              <a:rPr lang="en-CA" dirty="0"/>
              <a:t>Are all adjuvants excluded? </a:t>
            </a:r>
            <a:r>
              <a:rPr lang="en-CA" b="1" dirty="0">
                <a:solidFill>
                  <a:srgbClr val="FF0000"/>
                </a:solidFill>
              </a:rPr>
              <a:t>YES</a:t>
            </a:r>
          </a:p>
          <a:p>
            <a:r>
              <a:rPr lang="en-CA" dirty="0"/>
              <a:t>Status: amendment completed January 2023.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What does this mean?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1) don't need to add these when advertising</a:t>
            </a:r>
            <a:br>
              <a:rPr lang="en-US" sz="1800" dirty="0">
                <a:effectLst/>
                <a:latin typeface="Segoe UI" panose="020B0502040204020203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</a:rPr>
              <a:t>2) do not need to include/report in list of pesticides used</a:t>
            </a:r>
            <a:br>
              <a:rPr lang="en-US" sz="1800" dirty="0">
                <a:effectLst/>
                <a:latin typeface="Segoe UI" panose="020B0502040204020203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</a:rPr>
              <a:t>3) don't need to include in PMP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11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47C3C-6069-24EC-E3CE-4EF66955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Amended definition of a “licence year”</a:t>
            </a:r>
          </a:p>
          <a:p>
            <a:pPr lvl="1"/>
            <a:r>
              <a:rPr lang="en-CA" dirty="0"/>
              <a:t>Previously, a licence year began on April 1</a:t>
            </a:r>
          </a:p>
          <a:p>
            <a:pPr lvl="1"/>
            <a:r>
              <a:rPr lang="en-CA" b="1" dirty="0"/>
              <a:t>NEW</a:t>
            </a:r>
            <a:r>
              <a:rPr lang="en-CA" dirty="0"/>
              <a:t>: a licence year is one year from the date of issuance</a:t>
            </a:r>
          </a:p>
          <a:p>
            <a:r>
              <a:rPr lang="en-CA" dirty="0"/>
              <a:t>Avoids administrative processing bottlenecks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/>
              <a:t>PLEASE CHECK YOUR LICENCE EXPIRY DATE!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D68B-1457-87AF-E361-3FDF7B7C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11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3E3645-9155-562C-27B5-87DB537C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Regulation Update: Licence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For more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0680"/>
            <a:ext cx="10972800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Web page: </a:t>
            </a:r>
            <a:r>
              <a:rPr lang="en-CA" u="sng" dirty="0">
                <a:hlinkClick r:id="rId3"/>
              </a:rPr>
              <a:t>www.gov.bc.ca/PestManagement</a:t>
            </a:r>
            <a:endParaRPr lang="en-CA" u="sng" dirty="0"/>
          </a:p>
          <a:p>
            <a:pPr marL="0" indent="0">
              <a:buNone/>
            </a:pPr>
            <a:endParaRPr lang="en-CA" sz="2400" u="sng" dirty="0"/>
          </a:p>
          <a:p>
            <a:pPr marL="0" indent="0">
              <a:buNone/>
            </a:pPr>
            <a:r>
              <a:rPr lang="en-CA" dirty="0"/>
              <a:t>Subscribe to our IPM News &amp; Updates: </a:t>
            </a:r>
            <a:r>
              <a:rPr lang="en-CA" dirty="0">
                <a:hlinkClick r:id="rId4"/>
              </a:rPr>
              <a:t>https://www2.gov.bc.ca/gov/content/environment/pesticides-pest-management/ipm-news-updates</a:t>
            </a:r>
            <a:r>
              <a:rPr lang="en-CA" dirty="0"/>
              <a:t> </a:t>
            </a:r>
          </a:p>
          <a:p>
            <a:pPr marL="0" indent="0" algn="ctr">
              <a:buNone/>
            </a:pPr>
            <a:endParaRPr lang="en-CA" sz="2400" u="sng" dirty="0"/>
          </a:p>
          <a:p>
            <a:pPr marL="0" indent="0" algn="ctr">
              <a:buNone/>
            </a:pPr>
            <a:r>
              <a:rPr lang="en-CA" sz="2400" u="sng" dirty="0"/>
              <a:t>Emily.Carmichael@gov.bc.ca</a:t>
            </a:r>
            <a:endParaRPr lang="en-CA" sz="24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(778) 405-1935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Integrated Pest Management Program HQ/Victoria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02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Policy Update: Pesticides Near Water</a:t>
            </a:r>
          </a:p>
        </p:txBody>
      </p:sp>
      <p:pic>
        <p:nvPicPr>
          <p:cNvPr id="4" name="Picture 3" descr="A small pond in a grassy field&#10;&#10;Description automatically generated">
            <a:extLst>
              <a:ext uri="{FF2B5EF4-FFF2-40B4-BE49-F238E27FC236}">
                <a16:creationId xmlns:a16="http://schemas.microsoft.com/office/drawing/2014/main" id="{3F7467A5-3328-0234-94B3-DF42B05BE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" b="1"/>
          <a:stretch/>
        </p:blipFill>
        <p:spPr>
          <a:xfrm>
            <a:off x="609600" y="1600203"/>
            <a:ext cx="5384800" cy="42050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>
            <a:normAutofit/>
          </a:bodyPr>
          <a:lstStyle/>
          <a:p>
            <a:r>
              <a:rPr lang="en-CA" dirty="0"/>
              <a:t>Explanatory Note: Using Pesticides Near Water – Work Plan 2024</a:t>
            </a:r>
          </a:p>
          <a:p>
            <a:pPr lvl="1"/>
            <a:r>
              <a:rPr lang="en-CA" dirty="0"/>
              <a:t>Defining a “body of water” and regulatory requirements when working near water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8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Essential Services: who is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14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0BF55-B2F7-8DDF-3723-331A482D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9700" y="938779"/>
            <a:ext cx="9518848" cy="52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Schedule 6: Electricity, water, oil and gas and similar services</a:t>
            </a:r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50A7C-6007-359E-0341-CBE9848B0731}"/>
              </a:ext>
            </a:extLst>
          </p:cNvPr>
          <p:cNvSpPr txBox="1"/>
          <p:nvPr/>
        </p:nvSpPr>
        <p:spPr>
          <a:xfrm>
            <a:off x="603176" y="1713254"/>
            <a:ext cx="11319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Electricity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Infrastructure and facilities associated with the generation, transmission or distribution of electricity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Does not include car charging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Drinking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>
                <a:effectLst/>
              </a:rPr>
              <a:t>ater filtration facilities and water distribution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effectLst/>
              </a:rPr>
              <a:t>Wastewater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</a:rPr>
              <a:t> processing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</a:t>
            </a:r>
            <a:r>
              <a:rPr lang="en-US" sz="2400" b="1" dirty="0">
                <a:effectLst/>
              </a:rPr>
              <a:t>etroleum, natural gas and propane gas production, processing, transmission, distribution and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</a:t>
            </a:r>
            <a:r>
              <a:rPr lang="en-US" sz="2400" dirty="0"/>
              <a:t>Does </a:t>
            </a:r>
            <a:r>
              <a:rPr lang="en-US" sz="2400" dirty="0">
                <a:effectLst/>
              </a:rPr>
              <a:t>not including gasoline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505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Essential Services: who is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15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0BF55-B2F7-8DDF-3723-331A482D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4434" y="1383400"/>
            <a:ext cx="9518848" cy="52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Schedule 6: Transportation 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95E2A-2028-8C00-2A29-9E8390811BB9}"/>
              </a:ext>
            </a:extLst>
          </p:cNvPr>
          <p:cNvSpPr txBox="1"/>
          <p:nvPr/>
        </p:nvSpPr>
        <p:spPr>
          <a:xfrm>
            <a:off x="839416" y="2599285"/>
            <a:ext cx="9793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ommercial or industrial shipping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>
                <a:effectLst/>
              </a:rPr>
              <a:t>ommercial ports, passenger terminals and commercial terminals and shipyards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effectLst/>
              </a:rPr>
              <a:t>Airplane hangars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Rail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Infrastructure and facilities associated with the transportation of passengers and goods by rail</a:t>
            </a:r>
          </a:p>
          <a:p>
            <a:endParaRPr lang="en-CA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pic>
        <p:nvPicPr>
          <p:cNvPr id="7" name="Graphic 6" descr="Train with solid fill">
            <a:extLst>
              <a:ext uri="{FF2B5EF4-FFF2-40B4-BE49-F238E27FC236}">
                <a16:creationId xmlns:a16="http://schemas.microsoft.com/office/drawing/2014/main" id="{1BEE253F-2354-E84F-3E5F-37DAA6204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168" y="939473"/>
            <a:ext cx="1937410" cy="19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Essential Services: who is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16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0BF55-B2F7-8DDF-3723-331A482D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432" y="1439356"/>
            <a:ext cx="9518848" cy="52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Schedule 6: Communications  </a:t>
            </a:r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7F693-D2AF-BF2F-8E40-162FD1F2BC40}"/>
              </a:ext>
            </a:extLst>
          </p:cNvPr>
          <p:cNvSpPr txBox="1"/>
          <p:nvPr/>
        </p:nvSpPr>
        <p:spPr>
          <a:xfrm>
            <a:off x="1415480" y="2636912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 television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elecommunications systems and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ellular towers, broadcasting structures, and internet exchange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US" sz="2400" dirty="0"/>
              <a:t> include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offices and call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endParaRPr lang="en-US" sz="2400" dirty="0">
              <a:effectLst/>
            </a:endParaRPr>
          </a:p>
          <a:p>
            <a:endParaRPr lang="en-CA" dirty="0"/>
          </a:p>
        </p:txBody>
      </p:sp>
      <p:pic>
        <p:nvPicPr>
          <p:cNvPr id="7" name="Graphic 6" descr="Satellite dish with solid fill">
            <a:extLst>
              <a:ext uri="{FF2B5EF4-FFF2-40B4-BE49-F238E27FC236}">
                <a16:creationId xmlns:a16="http://schemas.microsoft.com/office/drawing/2014/main" id="{5019FA6E-44FE-A9E2-C315-7AF7F2E0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600" y="1358941"/>
            <a:ext cx="2343792" cy="2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205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dirty="0"/>
              <a:t>ENV IPM Program Updates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Policy Updates</a:t>
            </a:r>
            <a:endParaRPr lang="en-CA" dirty="0"/>
          </a:p>
          <a:p>
            <a:pPr lvl="1">
              <a:lnSpc>
                <a:spcPct val="90000"/>
              </a:lnSpc>
            </a:pPr>
            <a:r>
              <a:rPr lang="en-CA" dirty="0"/>
              <a:t>Drones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</a:rPr>
              <a:t>Treaty 8 G2G agreements </a:t>
            </a:r>
            <a:endParaRPr lang="en-CA" sz="2400" dirty="0"/>
          </a:p>
          <a:p>
            <a:pPr>
              <a:lnSpc>
                <a:spcPct val="90000"/>
              </a:lnSpc>
            </a:pPr>
            <a:r>
              <a:rPr lang="en-CA" sz="2400" dirty="0"/>
              <a:t>Certification &amp; training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Regulatory updates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Adjuvants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License year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Rodenticide amendments 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  <p:pic>
        <p:nvPicPr>
          <p:cNvPr id="7" name="Picture 6" descr="A field with trees and power lines&#10;&#10;Description automatically generated">
            <a:extLst>
              <a:ext uri="{FF2B5EF4-FFF2-40B4-BE49-F238E27FC236}">
                <a16:creationId xmlns:a16="http://schemas.microsoft.com/office/drawing/2014/main" id="{7121C636-DDF9-023B-5FC3-8C77C83D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8606" b="-2"/>
          <a:stretch/>
        </p:blipFill>
        <p:spPr>
          <a:xfrm>
            <a:off x="6197600" y="1600201"/>
            <a:ext cx="5384800" cy="42050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33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IPM Program Structure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/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F3BE992D-BF51-2D11-9D27-3405220A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617839"/>
              </p:ext>
            </p:extLst>
          </p:nvPr>
        </p:nvGraphicFramePr>
        <p:xfrm>
          <a:off x="591199" y="1386083"/>
          <a:ext cx="6656929" cy="441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B607771-6FF5-989F-7172-366F10EE42AD}"/>
              </a:ext>
            </a:extLst>
          </p:cNvPr>
          <p:cNvSpPr txBox="1"/>
          <p:nvPr/>
        </p:nvSpPr>
        <p:spPr>
          <a:xfrm>
            <a:off x="8737600" y="2420888"/>
            <a:ext cx="3017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CA" sz="1800" u="sng" kern="0" dirty="0"/>
              <a:t>Joint responsibilities</a:t>
            </a:r>
          </a:p>
          <a:p>
            <a:pPr marL="0" indent="0" algn="ctr">
              <a:buFontTx/>
              <a:buNone/>
            </a:pPr>
            <a:r>
              <a:rPr lang="en-CA" sz="1800" kern="0" dirty="0"/>
              <a:t>  Protection of human health and the environment from pesticides; industry and public outreach and promotion </a:t>
            </a:r>
          </a:p>
        </p:txBody>
      </p:sp>
    </p:spTree>
    <p:extLst>
      <p:ext uri="{BB962C8B-B14F-4D97-AF65-F5344CB8AC3E}">
        <p14:creationId xmlns:p14="http://schemas.microsoft.com/office/powerpoint/2010/main" val="21821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427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Who is who for the IPM Policy Team?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81A6-8E65-4D38-BB1C-2D29F54B045B}" type="slidenum">
              <a:rPr lang="en-CA" smtClean="0"/>
              <a:t>4</a:t>
            </a:fld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49DE9-D940-2EAB-4347-F54B596D5413}"/>
              </a:ext>
            </a:extLst>
          </p:cNvPr>
          <p:cNvGrpSpPr/>
          <p:nvPr/>
        </p:nvGrpSpPr>
        <p:grpSpPr>
          <a:xfrm>
            <a:off x="1631504" y="1268760"/>
            <a:ext cx="9401415" cy="4536504"/>
            <a:chOff x="210723" y="1342511"/>
            <a:chExt cx="9401415" cy="45365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550BEF-F41E-A47F-C40E-CE6CAD3D438E}"/>
                </a:ext>
              </a:extLst>
            </p:cNvPr>
            <p:cNvSpPr txBox="1"/>
            <p:nvPr/>
          </p:nvSpPr>
          <p:spPr>
            <a:xfrm>
              <a:off x="5253968" y="1342511"/>
              <a:ext cx="270006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CA" sz="1800" b="1" dirty="0"/>
                <a:t>Director /</a:t>
              </a:r>
              <a:br>
                <a:rPr lang="en-CA" sz="1800" b="1" dirty="0"/>
              </a:br>
              <a:r>
                <a:rPr lang="en-CA" sz="1800" b="1" i="1" dirty="0"/>
                <a:t>IPM Act </a:t>
              </a:r>
              <a:r>
                <a:rPr lang="en-CA" sz="1800" b="1" dirty="0"/>
                <a:t>Administrator </a:t>
              </a:r>
            </a:p>
            <a:p>
              <a:pPr lvl="0"/>
              <a:r>
                <a:rPr lang="en-CA" sz="1800" dirty="0"/>
                <a:t>Christa Zacharias-Homer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A64C49-CE3A-8AA2-1C35-C2477A0B0794}"/>
                </a:ext>
              </a:extLst>
            </p:cNvPr>
            <p:cNvSpPr txBox="1"/>
            <p:nvPr/>
          </p:nvSpPr>
          <p:spPr>
            <a:xfrm>
              <a:off x="5220072" y="2476318"/>
              <a:ext cx="2592288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CA" sz="1800" b="1" dirty="0"/>
                <a:t>A/IPM Unit Head </a:t>
              </a:r>
            </a:p>
            <a:p>
              <a:pPr lvl="0"/>
              <a:r>
                <a:rPr lang="en-CA" sz="1800" b="0" dirty="0"/>
                <a:t>Lauren Hall</a:t>
              </a:r>
            </a:p>
            <a:p>
              <a:pPr lvl="0"/>
              <a:endParaRPr lang="en-CA" sz="1800" b="0" dirty="0"/>
            </a:p>
            <a:p>
              <a:pPr lvl="0"/>
              <a:r>
                <a:rPr lang="en-CA" sz="1100" b="0" dirty="0"/>
                <a:t>(Jon Mullan Base)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242DFF-E2B2-6252-5B98-A69BF79A11F4}"/>
                </a:ext>
              </a:extLst>
            </p:cNvPr>
            <p:cNvSpPr txBox="1"/>
            <p:nvPr/>
          </p:nvSpPr>
          <p:spPr>
            <a:xfrm>
              <a:off x="1331640" y="4469245"/>
              <a:ext cx="177829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CA" sz="1800" b="1" dirty="0"/>
                <a:t>A/Large Industry Specialist                              </a:t>
              </a:r>
              <a:r>
                <a:rPr lang="en-CA" sz="1800" dirty="0"/>
                <a:t>Emily Carmichael</a:t>
              </a:r>
            </a:p>
            <a:p>
              <a:pPr lvl="0"/>
              <a:endParaRPr lang="en-CA" sz="1800" dirty="0"/>
            </a:p>
            <a:p>
              <a:pPr lvl="0"/>
              <a:r>
                <a:rPr lang="en-CA" sz="1200" dirty="0"/>
                <a:t>(Lauren Hall Base)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93303B-E405-B24F-E77E-B701E90413EE}"/>
                </a:ext>
              </a:extLst>
            </p:cNvPr>
            <p:cNvSpPr txBox="1"/>
            <p:nvPr/>
          </p:nvSpPr>
          <p:spPr>
            <a:xfrm>
              <a:off x="4716016" y="4494020"/>
              <a:ext cx="177829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CA" sz="1800" b="1" dirty="0"/>
                <a:t>A/Senior Policy Analyst </a:t>
              </a:r>
              <a:br>
                <a:rPr lang="en-CA" sz="1800" b="1" dirty="0"/>
              </a:br>
              <a:r>
                <a:rPr lang="en-CA" sz="1800" b="0" dirty="0"/>
                <a:t>Rana Sarfraz</a:t>
              </a:r>
            </a:p>
            <a:p>
              <a:pPr lvl="0"/>
              <a:endParaRPr lang="en-CA" sz="1800" b="0" dirty="0"/>
            </a:p>
            <a:p>
              <a:pPr lvl="0"/>
              <a:r>
                <a:rPr lang="en-CA" sz="1200" dirty="0"/>
                <a:t>(Emily Carmichael Base) </a:t>
              </a:r>
              <a:endParaRPr lang="en-CA" sz="12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967F89-FB86-20D1-9FF1-68A662DF1D5F}"/>
                </a:ext>
              </a:extLst>
            </p:cNvPr>
            <p:cNvSpPr txBox="1"/>
            <p:nvPr/>
          </p:nvSpPr>
          <p:spPr>
            <a:xfrm>
              <a:off x="7595914" y="4426968"/>
              <a:ext cx="20162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CA" sz="1800" b="1" dirty="0"/>
                <a:t>Licence Officer </a:t>
              </a:r>
              <a:br>
                <a:rPr lang="en-CA" sz="1800" b="1" dirty="0"/>
              </a:br>
              <a:r>
                <a:rPr lang="en-CA" sz="1800" dirty="0"/>
                <a:t>Sima Mpofu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644827-305B-1B34-9095-7BB4DC277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3249" y="1990392"/>
              <a:ext cx="950" cy="4717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66805B-60B2-D06D-7F22-1EDD023FCF92}"/>
                </a:ext>
              </a:extLst>
            </p:cNvPr>
            <p:cNvCxnSpPr>
              <a:cxnSpLocks/>
            </p:cNvCxnSpPr>
            <p:nvPr/>
          </p:nvCxnSpPr>
          <p:spPr>
            <a:xfrm>
              <a:off x="4427984" y="3717032"/>
              <a:ext cx="0" cy="5306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2CA5B0-5500-5E95-A579-37FCD3DFE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466" y="3717032"/>
              <a:ext cx="779613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C3D7DA-99FF-1F1D-624B-038038F9AFBE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3789040"/>
              <a:ext cx="0" cy="5306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934322-36E0-8626-57EB-F6036C029CEB}"/>
                </a:ext>
              </a:extLst>
            </p:cNvPr>
            <p:cNvCxnSpPr>
              <a:cxnSpLocks/>
            </p:cNvCxnSpPr>
            <p:nvPr/>
          </p:nvCxnSpPr>
          <p:spPr>
            <a:xfrm>
              <a:off x="7452320" y="3789040"/>
              <a:ext cx="0" cy="5306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81612ADF-4558-8505-CD63-480394F4C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65"/>
            <a:stretch/>
          </p:blipFill>
          <p:spPr bwMode="auto">
            <a:xfrm>
              <a:off x="3924350" y="2442136"/>
              <a:ext cx="1079698" cy="10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A person with long hair smiling&#10;&#10;Description automatically generated">
              <a:extLst>
                <a:ext uri="{FF2B5EF4-FFF2-40B4-BE49-F238E27FC236}">
                  <a16:creationId xmlns:a16="http://schemas.microsoft.com/office/drawing/2014/main" id="{80B20B54-C55B-90D1-BA95-1F0552160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94"/>
            <a:stretch/>
          </p:blipFill>
          <p:spPr>
            <a:xfrm>
              <a:off x="210723" y="4469245"/>
              <a:ext cx="1120917" cy="1092606"/>
            </a:xfrm>
            <a:prstGeom prst="rect">
              <a:avLst/>
            </a:prstGeom>
          </p:spPr>
        </p:pic>
        <p:pic>
          <p:nvPicPr>
            <p:cNvPr id="34" name="Picture 33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8157ECE5-DB5A-DE19-C3BF-7FE8303F1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37053"/>
            <a:stretch/>
          </p:blipFill>
          <p:spPr>
            <a:xfrm>
              <a:off x="6659262" y="4471899"/>
              <a:ext cx="936652" cy="1115498"/>
            </a:xfrm>
            <a:prstGeom prst="rect">
              <a:avLst/>
            </a:prstGeom>
          </p:spPr>
        </p:pic>
        <p:pic>
          <p:nvPicPr>
            <p:cNvPr id="35" name="Picture 34" descr="A person wearing sunglasses and a vest&#10;&#10;Description automatically generated">
              <a:extLst>
                <a:ext uri="{FF2B5EF4-FFF2-40B4-BE49-F238E27FC236}">
                  <a16:creationId xmlns:a16="http://schemas.microsoft.com/office/drawing/2014/main" id="{3151CFC7-07A4-2A33-3D58-EF100A6D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9" b="34241"/>
            <a:stretch/>
          </p:blipFill>
          <p:spPr>
            <a:xfrm>
              <a:off x="3612283" y="4469245"/>
              <a:ext cx="1085840" cy="1092606"/>
            </a:xfrm>
            <a:prstGeom prst="rect">
              <a:avLst/>
            </a:prstGeom>
          </p:spPr>
        </p:pic>
      </p:grpSp>
      <p:pic>
        <p:nvPicPr>
          <p:cNvPr id="1026" name="632BD49D-93D2-457A-8883-7A69F43EF940">
            <a:extLst>
              <a:ext uri="{FF2B5EF4-FFF2-40B4-BE49-F238E27FC236}">
                <a16:creationId xmlns:a16="http://schemas.microsoft.com/office/drawing/2014/main" id="{1AE33883-900C-AF1F-9033-EFA13E7B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71" y="986100"/>
            <a:ext cx="9065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9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Policy Update: Drones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68" y="2660504"/>
            <a:ext cx="11548864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registered for application by drone will have "Remotely Piloted Aircraft Systems" and/ or "RPAS" on the label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CA" dirty="0"/>
              <a:t>	3 product labels for mosquito larvicides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2400" dirty="0"/>
              <a:t>Policy Work  (2023/2024)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Jurisdictional scan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GAP analysis 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pic>
        <p:nvPicPr>
          <p:cNvPr id="4" name="Graphic 3" descr="Quadcopter with solid fill">
            <a:extLst>
              <a:ext uri="{FF2B5EF4-FFF2-40B4-BE49-F238E27FC236}">
                <a16:creationId xmlns:a16="http://schemas.microsoft.com/office/drawing/2014/main" id="{64D2A598-0C95-8C4B-FA34-FC36F10C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851" y="548680"/>
            <a:ext cx="2682298" cy="2682298"/>
          </a:xfrm>
          <a:prstGeom prst="rect">
            <a:avLst/>
          </a:prstGeom>
        </p:spPr>
      </p:pic>
      <p:pic>
        <p:nvPicPr>
          <p:cNvPr id="8" name="Graphic 7" descr="Mosquito with solid fill">
            <a:extLst>
              <a:ext uri="{FF2B5EF4-FFF2-40B4-BE49-F238E27FC236}">
                <a16:creationId xmlns:a16="http://schemas.microsoft.com/office/drawing/2014/main" id="{5ADB837A-5C81-A6B0-75DB-1A9BCE0DF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9872">
            <a:off x="495147" y="366079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Treaty 8 G2G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26468"/>
            <a:ext cx="6566520" cy="440678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2021 Supreme Court decision </a:t>
            </a:r>
          </a:p>
          <a:p>
            <a:pPr lvl="1"/>
            <a:r>
              <a:rPr lang="en-CA" dirty="0"/>
              <a:t>Province infringed upon Blueberry River First Nations’ (BRFN) Treaty 8 rights due to cumulative effects of industrial development</a:t>
            </a:r>
          </a:p>
          <a:p>
            <a:r>
              <a:rPr lang="en-CA" dirty="0"/>
              <a:t>Jan. 18, 2023: Province and BRFN signed Implementation Agreement (collaborative decision making and land use planning)</a:t>
            </a:r>
          </a:p>
          <a:p>
            <a:r>
              <a:rPr lang="en-CA" dirty="0"/>
              <a:t>Consensus agreement and letters of agreement reached with other Treaty 8 Nations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  <p:pic>
        <p:nvPicPr>
          <p:cNvPr id="6" name="Picture 5" descr="A map of a region&#10;&#10;Description automatically generated">
            <a:extLst>
              <a:ext uri="{FF2B5EF4-FFF2-40B4-BE49-F238E27FC236}">
                <a16:creationId xmlns:a16="http://schemas.microsoft.com/office/drawing/2014/main" id="{2AD7E51A-7374-8CC1-6DCE-18CE449A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28746"/>
            <a:ext cx="3188484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Certification &amp; Training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8438728" cy="4205063"/>
          </a:xfrm>
        </p:spPr>
        <p:txBody>
          <a:bodyPr>
            <a:normAutofit/>
          </a:bodyPr>
          <a:lstStyle/>
          <a:p>
            <a:r>
              <a:rPr lang="en-CA" dirty="0"/>
              <a:t>Manuals </a:t>
            </a:r>
          </a:p>
          <a:p>
            <a:pPr lvl="1"/>
            <a:r>
              <a:rPr lang="en-CA" dirty="0"/>
              <a:t>Rodent Management in Agriculture Manual (2022) </a:t>
            </a:r>
            <a:r>
              <a:rPr lang="en-CA" b="1" i="1" dirty="0"/>
              <a:t>NEW</a:t>
            </a:r>
          </a:p>
          <a:p>
            <a:pPr lvl="1"/>
            <a:r>
              <a:rPr lang="en-CA" dirty="0"/>
              <a:t>Industrial Vegetation Manual (</a:t>
            </a:r>
            <a:r>
              <a:rPr lang="en-CA" b="1" i="1" dirty="0"/>
              <a:t>in progress </a:t>
            </a:r>
            <a:r>
              <a:rPr lang="en-CA" dirty="0"/>
              <a:t>– 2023/2024)</a:t>
            </a:r>
          </a:p>
          <a:p>
            <a:pPr lvl="1"/>
            <a:r>
              <a:rPr lang="en-CA" dirty="0"/>
              <a:t>Soil fumigation (2024)</a:t>
            </a:r>
          </a:p>
          <a:p>
            <a:pPr lvl="1"/>
            <a:r>
              <a:rPr lang="en-CA" dirty="0"/>
              <a:t>New Drone Manual (2024-2025)</a:t>
            </a:r>
          </a:p>
          <a:p>
            <a:pPr marL="457200" lvl="1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r>
              <a:rPr lang="en-CA" dirty="0"/>
              <a:t>Other</a:t>
            </a:r>
          </a:p>
          <a:p>
            <a:pPr lvl="1"/>
            <a:r>
              <a:rPr lang="en-CA" dirty="0"/>
              <a:t>Invigilator guidelines 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/>
          </a:p>
        </p:txBody>
      </p:sp>
      <p:pic>
        <p:nvPicPr>
          <p:cNvPr id="4" name="Picture 3" descr="A picture containing text, bird, screenshot&#10;&#10;Description automatically generated">
            <a:extLst>
              <a:ext uri="{FF2B5EF4-FFF2-40B4-BE49-F238E27FC236}">
                <a16:creationId xmlns:a16="http://schemas.microsoft.com/office/drawing/2014/main" id="{4ED4589A-C94B-C20B-9F4B-B4F55430C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71" y="1412776"/>
            <a:ext cx="3082605" cy="38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Regulation Update: SGARs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432" y="1412776"/>
            <a:ext cx="8438728" cy="4205063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New regulations came into effect January 2023</a:t>
            </a:r>
          </a:p>
          <a:p>
            <a:pPr lvl="1"/>
            <a:r>
              <a:rPr lang="en-CA" dirty="0"/>
              <a:t>Sale and use of second -generation anticoagulant rodenticides </a:t>
            </a:r>
          </a:p>
          <a:p>
            <a:pPr marL="457200" lvl="1" indent="0">
              <a:buNone/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CA" sz="3000" dirty="0">
                <a:ea typeface="BC Sans" pitchFamily="2" charset="0"/>
              </a:rPr>
              <a:t>Only </a:t>
            </a:r>
            <a:r>
              <a:rPr lang="en-CA" sz="3000" b="1" dirty="0">
                <a:ea typeface="BC Sans" pitchFamily="2" charset="0"/>
              </a:rPr>
              <a:t>Essential Services </a:t>
            </a:r>
          </a:p>
          <a:p>
            <a:pPr lvl="1">
              <a:spcBef>
                <a:spcPts val="0"/>
              </a:spcBef>
            </a:pPr>
            <a:r>
              <a:rPr lang="en-CA" sz="3000" dirty="0">
                <a:ea typeface="BC Sans" pitchFamily="2" charset="0"/>
              </a:rPr>
              <a:t>(includes companies providing service)</a:t>
            </a:r>
          </a:p>
          <a:p>
            <a:pPr>
              <a:spcBef>
                <a:spcPts val="600"/>
              </a:spcBef>
            </a:pPr>
            <a:r>
              <a:rPr lang="en-CA" sz="3000" b="1" dirty="0">
                <a:ea typeface="BC Sans" pitchFamily="2" charset="0"/>
              </a:rPr>
              <a:t>Certificate</a:t>
            </a:r>
            <a:r>
              <a:rPr lang="en-CA" sz="3000" dirty="0">
                <a:ea typeface="BC Sans" pitchFamily="2" charset="0"/>
              </a:rPr>
              <a:t> to purchase and use</a:t>
            </a:r>
          </a:p>
          <a:p>
            <a:pPr>
              <a:spcBef>
                <a:spcPts val="600"/>
              </a:spcBef>
            </a:pPr>
            <a:r>
              <a:rPr lang="en-CA" sz="3000" b="1" dirty="0">
                <a:ea typeface="BC Sans" pitchFamily="2" charset="0"/>
              </a:rPr>
              <a:t>Licence</a:t>
            </a:r>
            <a:r>
              <a:rPr lang="en-CA" sz="3000" dirty="0">
                <a:ea typeface="BC Sans" pitchFamily="2" charset="0"/>
              </a:rPr>
              <a:t> to purchase and use</a:t>
            </a:r>
            <a:endParaRPr lang="en-CA" sz="3000" b="1" dirty="0">
              <a:ea typeface="BC Sans" pitchFamily="2" charset="0"/>
            </a:endParaRPr>
          </a:p>
          <a:p>
            <a:pPr>
              <a:spcBef>
                <a:spcPts val="600"/>
              </a:spcBef>
            </a:pPr>
            <a:r>
              <a:rPr lang="en-CA" sz="3000" b="1" dirty="0">
                <a:ea typeface="BC Sans" pitchFamily="2" charset="0"/>
              </a:rPr>
              <a:t>Enhanced IPM requirements</a:t>
            </a:r>
            <a:endParaRPr lang="en-CA" sz="3000" dirty="0">
              <a:ea typeface="BC Sans" pitchFamily="2" charset="0"/>
            </a:endParaRPr>
          </a:p>
          <a:p>
            <a:pPr>
              <a:spcBef>
                <a:spcPts val="600"/>
              </a:spcBef>
            </a:pPr>
            <a:r>
              <a:rPr lang="en-CA" sz="3000" b="1" dirty="0">
                <a:ea typeface="BC Sans" pitchFamily="2" charset="0"/>
              </a:rPr>
              <a:t>Restrictions </a:t>
            </a:r>
            <a:r>
              <a:rPr lang="en-CA" sz="3000" dirty="0">
                <a:ea typeface="BC Sans" pitchFamily="2" charset="0"/>
              </a:rPr>
              <a:t>on baiting periods </a:t>
            </a:r>
            <a:endParaRPr lang="en-CA" sz="3000" b="1" dirty="0">
              <a:ea typeface="BC Sans" pitchFamily="2" charset="0"/>
            </a:endParaRPr>
          </a:p>
          <a:p>
            <a:pPr>
              <a:spcBef>
                <a:spcPts val="600"/>
              </a:spcBef>
            </a:pPr>
            <a:r>
              <a:rPr lang="en-CA" sz="3000" dirty="0">
                <a:ea typeface="BC Sans" pitchFamily="2" charset="0"/>
              </a:rPr>
              <a:t>Disposal (unused bait &amp; dead rodents)</a:t>
            </a:r>
          </a:p>
          <a:p>
            <a:pPr>
              <a:spcBef>
                <a:spcPts val="0"/>
              </a:spcBef>
            </a:pPr>
            <a:r>
              <a:rPr lang="en-CA" sz="3000" dirty="0">
                <a:ea typeface="BC Sans" pitchFamily="2" charset="0"/>
              </a:rPr>
              <a:t>No SGARs in critical wildlife habitats</a:t>
            </a:r>
          </a:p>
          <a:p>
            <a:pPr>
              <a:spcBef>
                <a:spcPts val="0"/>
              </a:spcBef>
            </a:pPr>
            <a:r>
              <a:rPr lang="en-CA" sz="3000" dirty="0">
                <a:ea typeface="BC Sans" pitchFamily="2" charset="0"/>
              </a:rPr>
              <a:t>Increased record keeping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8</a:t>
            </a:fld>
            <a:endParaRPr lang="en-CA"/>
          </a:p>
        </p:txBody>
      </p:sp>
      <p:pic>
        <p:nvPicPr>
          <p:cNvPr id="4" name="Graphic 3" descr="Rat outline">
            <a:extLst>
              <a:ext uri="{FF2B5EF4-FFF2-40B4-BE49-F238E27FC236}">
                <a16:creationId xmlns:a16="http://schemas.microsoft.com/office/drawing/2014/main" id="{59FA066A-8182-614A-45B6-FAE01BB70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0239" y="3878"/>
            <a:ext cx="1340768" cy="134076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570FD6B-34DF-1A58-6200-1FB0125AB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81" y="1846874"/>
            <a:ext cx="2247915" cy="2194919"/>
          </a:xfrm>
          <a:prstGeom prst="rect">
            <a:avLst/>
          </a:prstGeom>
        </p:spPr>
      </p:pic>
      <p:pic>
        <p:nvPicPr>
          <p:cNvPr id="7" name="Graphic 6" descr="Blueprint outline">
            <a:extLst>
              <a:ext uri="{FF2B5EF4-FFF2-40B4-BE49-F238E27FC236}">
                <a16:creationId xmlns:a16="http://schemas.microsoft.com/office/drawing/2014/main" id="{23917A0E-1176-0CD8-1B6D-6D80DA045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0623" y="4041793"/>
            <a:ext cx="1863933" cy="1863933"/>
          </a:xfrm>
          <a:prstGeom prst="rect">
            <a:avLst/>
          </a:prstGeom>
        </p:spPr>
      </p:pic>
      <p:pic>
        <p:nvPicPr>
          <p:cNvPr id="8" name="Graphic 7" descr="Rat outline">
            <a:extLst>
              <a:ext uri="{FF2B5EF4-FFF2-40B4-BE49-F238E27FC236}">
                <a16:creationId xmlns:a16="http://schemas.microsoft.com/office/drawing/2014/main" id="{3F0BC319-6FCA-94D4-9907-56E8C4AC4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9147" y="-109823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4475"/>
          </a:xfrm>
        </p:spPr>
        <p:txBody>
          <a:bodyPr anchor="ctr">
            <a:normAutofit/>
          </a:bodyPr>
          <a:lstStyle/>
          <a:p>
            <a:r>
              <a:rPr lang="en-CA" dirty="0"/>
              <a:t>Essential Services: who is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4081A6-8E65-4D38-BB1C-2D29F54B045B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0BF55-B2F7-8DDF-3723-331A482D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11103024" cy="4205063"/>
          </a:xfrm>
        </p:spPr>
        <p:txBody>
          <a:bodyPr>
            <a:normAutofit/>
          </a:bodyPr>
          <a:lstStyle/>
          <a:p>
            <a:r>
              <a:rPr lang="en-CA" b="1" dirty="0"/>
              <a:t>Schedule 6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Health Services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BC Sans" pitchFamily="2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Emergency response services, emergency management services and national defence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Electricity, water, oil and gas and similar services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Agriculture and food</a:t>
            </a:r>
            <a:endParaRPr kumimoji="0" lang="en-C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BC Sans" pitchFamily="2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Transportation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Sanitation, waste and recycling services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BC Sans" pitchFamily="2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Communications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Coroner, mortuary and similar services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BC Sans" pitchFamily="2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C Sans" pitchFamily="2" charset="0"/>
                <a:ea typeface="BC Sans" pitchFamily="2" charset="0"/>
                <a:cs typeface="+mn-cs"/>
              </a:rPr>
              <a:t>Environmental protection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BC Sans" pitchFamily="2" charset="0"/>
              <a:cs typeface="+mn-cs"/>
            </a:endParaRP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3311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D2FE404494B44B0677E8BCD7A7CDF" ma:contentTypeVersion="17" ma:contentTypeDescription="Create a new document." ma:contentTypeScope="" ma:versionID="0c3e2928a06ffbdf234855d38c4f7cea">
  <xsd:schema xmlns:xsd="http://www.w3.org/2001/XMLSchema" xmlns:xs="http://www.w3.org/2001/XMLSchema" xmlns:p="http://schemas.microsoft.com/office/2006/metadata/properties" xmlns:ns2="e162b463-9f14-4f01-84ef-a97839701bed" xmlns:ns3="8712cce9-0d1e-4fcc-9dc4-bf3bf67d40e8" targetNamespace="http://schemas.microsoft.com/office/2006/metadata/properties" ma:root="true" ma:fieldsID="836468a187a6350cffd6cc1d394f3f97" ns2:_="" ns3:_="">
    <xsd:import namespace="e162b463-9f14-4f01-84ef-a97839701bed"/>
    <xsd:import namespace="8712cce9-0d1e-4fcc-9dc4-bf3bf67d4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2b463-9f14-4f01-84ef-a97839701b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b0d37da-319d-44c4-9d5c-01c0c24804ba}" ma:internalName="TaxCatchAll" ma:showField="CatchAllData" ma:web="e162b463-9f14-4f01-84ef-a97839701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2cce9-0d1e-4fcc-9dc4-bf3bf67d4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5537b0-71d4-4c88-a909-2bdfd0144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2b463-9f14-4f01-84ef-a97839701bed" xsi:nil="true"/>
    <lcf76f155ced4ddcb4097134ff3c332f xmlns="8712cce9-0d1e-4fcc-9dc4-bf3bf67d4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7E5CC0-D28E-471A-99C2-80A1DBF8E5BE}"/>
</file>

<file path=customXml/itemProps2.xml><?xml version="1.0" encoding="utf-8"?>
<ds:datastoreItem xmlns:ds="http://schemas.openxmlformats.org/officeDocument/2006/customXml" ds:itemID="{A0FE0738-1A36-4CB1-A3F4-E888B70CFD11}"/>
</file>

<file path=customXml/itemProps3.xml><?xml version="1.0" encoding="utf-8"?>
<ds:datastoreItem xmlns:ds="http://schemas.openxmlformats.org/officeDocument/2006/customXml" ds:itemID="{A4AA979A-238B-404F-8C82-7AD2E7186390}"/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812</Words>
  <Application>Microsoft Office PowerPoint</Application>
  <PresentationFormat>Widescreen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BC Sans</vt:lpstr>
      <vt:lpstr>Calibri</vt:lpstr>
      <vt:lpstr>Segoe UI</vt:lpstr>
      <vt:lpstr>Times New Roman</vt:lpstr>
      <vt:lpstr>Office Theme</vt:lpstr>
      <vt:lpstr>Integrated Pest Management Program Policy Update</vt:lpstr>
      <vt:lpstr>Overview</vt:lpstr>
      <vt:lpstr>IPM Program Structure </vt:lpstr>
      <vt:lpstr>Who is who for the IPM Policy Team?</vt:lpstr>
      <vt:lpstr>Policy Update: Drones</vt:lpstr>
      <vt:lpstr>Treaty 8 G2G Agreements</vt:lpstr>
      <vt:lpstr>Certification &amp; Training Improvements</vt:lpstr>
      <vt:lpstr>Regulation Update: SGARs</vt:lpstr>
      <vt:lpstr>Essential Services: who is included?</vt:lpstr>
      <vt:lpstr>Regulation Update: Adjuvants</vt:lpstr>
      <vt:lpstr>Regulation Update: Licence year</vt:lpstr>
      <vt:lpstr>For more information </vt:lpstr>
      <vt:lpstr>Policy Update: Pesticides Near Water</vt:lpstr>
      <vt:lpstr>Essential Services: who is included?</vt:lpstr>
      <vt:lpstr>Essential Services: who is included?</vt:lpstr>
      <vt:lpstr>Essential Services: who is included?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Cousins, Sabrina ENV:EX</dc:creator>
  <cp:lastModifiedBy>Carmichael, Emily ENV:EX</cp:lastModifiedBy>
  <cp:revision>88</cp:revision>
  <dcterms:created xsi:type="dcterms:W3CDTF">2018-03-03T00:07:00Z</dcterms:created>
  <dcterms:modified xsi:type="dcterms:W3CDTF">2023-11-02T23:00:46Z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0x010100A0AD2FE404494B44B0677E8BCD7A7CDF</vt:lpwstr>
  </property>
</Properties>
</file>