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7"/>
  </p:notesMasterIdLst>
  <p:handoutMasterIdLst>
    <p:handoutMasterId r:id="rId68"/>
  </p:handoutMasterIdLst>
  <p:sldIdLst>
    <p:sldId id="256" r:id="rId2"/>
    <p:sldId id="290" r:id="rId3"/>
    <p:sldId id="282" r:id="rId4"/>
    <p:sldId id="342" r:id="rId5"/>
    <p:sldId id="341" r:id="rId6"/>
    <p:sldId id="293" r:id="rId7"/>
    <p:sldId id="284" r:id="rId8"/>
    <p:sldId id="266" r:id="rId9"/>
    <p:sldId id="298" r:id="rId10"/>
    <p:sldId id="305" r:id="rId11"/>
    <p:sldId id="306" r:id="rId12"/>
    <p:sldId id="343" r:id="rId13"/>
    <p:sldId id="295" r:id="rId14"/>
    <p:sldId id="296" r:id="rId15"/>
    <p:sldId id="319" r:id="rId16"/>
    <p:sldId id="294" r:id="rId17"/>
    <p:sldId id="297" r:id="rId18"/>
    <p:sldId id="283" r:id="rId19"/>
    <p:sldId id="265" r:id="rId20"/>
    <p:sldId id="291" r:id="rId21"/>
    <p:sldId id="299" r:id="rId22"/>
    <p:sldId id="329" r:id="rId23"/>
    <p:sldId id="344" r:id="rId24"/>
    <p:sldId id="333" r:id="rId25"/>
    <p:sldId id="311" r:id="rId26"/>
    <p:sldId id="312" r:id="rId27"/>
    <p:sldId id="339" r:id="rId28"/>
    <p:sldId id="268" r:id="rId29"/>
    <p:sldId id="310" r:id="rId30"/>
    <p:sldId id="300" r:id="rId31"/>
    <p:sldId id="314" r:id="rId32"/>
    <p:sldId id="321" r:id="rId33"/>
    <p:sldId id="269" r:id="rId34"/>
    <p:sldId id="309" r:id="rId35"/>
    <p:sldId id="349" r:id="rId36"/>
    <p:sldId id="303" r:id="rId37"/>
    <p:sldId id="328" r:id="rId38"/>
    <p:sldId id="315" r:id="rId39"/>
    <p:sldId id="350" r:id="rId40"/>
    <p:sldId id="340" r:id="rId41"/>
    <p:sldId id="345" r:id="rId42"/>
    <p:sldId id="347" r:id="rId43"/>
    <p:sldId id="332" r:id="rId44"/>
    <p:sldId id="301" r:id="rId45"/>
    <p:sldId id="346" r:id="rId46"/>
    <p:sldId id="326" r:id="rId47"/>
    <p:sldId id="316" r:id="rId48"/>
    <p:sldId id="317" r:id="rId49"/>
    <p:sldId id="325" r:id="rId50"/>
    <p:sldId id="313" r:id="rId51"/>
    <p:sldId id="348" r:id="rId52"/>
    <p:sldId id="335" r:id="rId53"/>
    <p:sldId id="338" r:id="rId54"/>
    <p:sldId id="327" r:id="rId55"/>
    <p:sldId id="330" r:id="rId56"/>
    <p:sldId id="322" r:id="rId57"/>
    <p:sldId id="323" r:id="rId58"/>
    <p:sldId id="331" r:id="rId59"/>
    <p:sldId id="336" r:id="rId60"/>
    <p:sldId id="337" r:id="rId61"/>
    <p:sldId id="289" r:id="rId62"/>
    <p:sldId id="302" r:id="rId63"/>
    <p:sldId id="292" r:id="rId64"/>
    <p:sldId id="287" r:id="rId65"/>
    <p:sldId id="334" r:id="rId6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8202" autoAdjust="0"/>
    <p:restoredTop sz="94790" autoAdjust="0"/>
  </p:normalViewPr>
  <p:slideViewPr>
    <p:cSldViewPr>
      <p:cViewPr varScale="1">
        <p:scale>
          <a:sx n="74" d="100"/>
          <a:sy n="74" d="100"/>
        </p:scale>
        <p:origin x="-77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1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defRPr sz="1000" i="1"/>
            </a:lvl1pPr>
          </a:lstStyle>
          <a:p>
            <a:r>
              <a:rPr lang="en-US"/>
              <a:t>FIELDMAN'S REPORT</a:t>
            </a:r>
          </a:p>
        </p:txBody>
      </p:sp>
      <p:sp>
        <p:nvSpPr>
          <p:cNvPr id="409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i="1"/>
            </a:lvl1pPr>
          </a:lstStyle>
          <a:p>
            <a:endParaRPr lang="en-US"/>
          </a:p>
        </p:txBody>
      </p:sp>
      <p:sp>
        <p:nvSpPr>
          <p:cNvPr id="410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defRPr sz="1000" i="1"/>
            </a:lvl1pPr>
          </a:lstStyle>
          <a:p>
            <a:r>
              <a:rPr lang="en-US"/>
              <a:t>Lac Ste. Anne County</a:t>
            </a:r>
          </a:p>
        </p:txBody>
      </p:sp>
      <p:sp>
        <p:nvSpPr>
          <p:cNvPr id="410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i="1"/>
            </a:lvl1pPr>
          </a:lstStyle>
          <a:p>
            <a:fld id="{C255CF1B-F355-4650-BC4B-23314C380824}" type="slidenum">
              <a:rPr lang="en-US"/>
              <a:pPr/>
              <a:t>‹#›</a:t>
            </a:fld>
            <a:endParaRPr lang="en-US"/>
          </a:p>
        </p:txBody>
      </p:sp>
    </p:spTree>
    <p:extLst>
      <p:ext uri="{BB962C8B-B14F-4D97-AF65-F5344CB8AC3E}">
        <p14:creationId xmlns:p14="http://schemas.microsoft.com/office/powerpoint/2010/main" val="1291908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1138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6147"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lIns="92075" tIns="46038" rIns="92075" bIns="46038"/>
          <a:lstStyle/>
          <a:p>
            <a:r>
              <a:rPr lang="en-US" b="1"/>
              <a:t> </a:t>
            </a:r>
          </a:p>
          <a:p>
            <a:endParaRPr lang="en-US" b="1"/>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8195"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lIns="92075" tIns="46038" rIns="92075" bIns="46038"/>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10243"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lIns="92075" tIns="46038" rIns="92075" bIns="46038"/>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12291"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lIns="92075" tIns="46038" rIns="92075" bIns="46038"/>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bwMode="auto">
          <a:xfrm>
            <a:off x="1144588" y="687388"/>
            <a:ext cx="4568825" cy="3425825"/>
          </a:xfrm>
          <a:prstGeom prst="rect">
            <a:avLst/>
          </a:prstGeom>
          <a:noFill/>
          <a:ln w="12700">
            <a:solidFill>
              <a:srgbClr val="000000"/>
            </a:solidFill>
            <a:miter lim="800000"/>
            <a:headEnd/>
            <a:tailEnd/>
          </a:ln>
        </p:spPr>
      </p:sp>
      <p:sp>
        <p:nvSpPr>
          <p:cNvPr id="14339" name="Rectangle 3"/>
          <p:cNvSpPr>
            <a:spLocks noGrp="1" noChangeArrowheads="1"/>
          </p:cNvSpPr>
          <p:nvPr>
            <p:ph type="body" idx="1"/>
          </p:nvPr>
        </p:nvSpPr>
        <p:spPr bwMode="auto">
          <a:xfrm>
            <a:off x="914400" y="4343400"/>
            <a:ext cx="5029200" cy="4114800"/>
          </a:xfrm>
          <a:prstGeom prst="rect">
            <a:avLst/>
          </a:prstGeom>
          <a:noFill/>
          <a:ln>
            <a:miter lim="800000"/>
            <a:headEnd/>
            <a:tailEnd/>
          </a:ln>
        </p:spPr>
        <p:txBody>
          <a:bodyPr lIns="92075" tIns="46038" rIns="92075" bIns="46038"/>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105" name="Group 33"/>
          <p:cNvGrpSpPr>
            <a:grpSpLocks/>
          </p:cNvGrpSpPr>
          <p:nvPr/>
        </p:nvGrpSpPr>
        <p:grpSpPr bwMode="auto">
          <a:xfrm>
            <a:off x="0" y="0"/>
            <a:ext cx="1085850" cy="6854825"/>
            <a:chOff x="0" y="0"/>
            <a:chExt cx="684" cy="4318"/>
          </a:xfrm>
        </p:grpSpPr>
        <p:sp>
          <p:nvSpPr>
            <p:cNvPr id="3074" name="Rectangle 2"/>
            <p:cNvSpPr>
              <a:spLocks noChangeArrowheads="1"/>
            </p:cNvSpPr>
            <p:nvPr/>
          </p:nvSpPr>
          <p:spPr bwMode="invGray">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endParaRPr lang="en-US"/>
            </a:p>
          </p:txBody>
        </p:sp>
        <p:grpSp>
          <p:nvGrpSpPr>
            <p:cNvPr id="3104" name="Group 32"/>
            <p:cNvGrpSpPr>
              <a:grpSpLocks/>
            </p:cNvGrpSpPr>
            <p:nvPr/>
          </p:nvGrpSpPr>
          <p:grpSpPr bwMode="auto">
            <a:xfrm>
              <a:off x="48" y="103"/>
              <a:ext cx="96" cy="4126"/>
              <a:chOff x="48" y="103"/>
              <a:chExt cx="96" cy="4126"/>
            </a:xfrm>
          </p:grpSpPr>
          <p:sp>
            <p:nvSpPr>
              <p:cNvPr id="3075" name="Rectangle 3"/>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076" name="Rectangle 4"/>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077" name="Rectangle 5"/>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078" name="Rectangle 6"/>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079" name="Rectangle 7"/>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080" name="Rectangle 8"/>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081" name="Rectangle 9"/>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082" name="Rectangle 10"/>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083" name="Rectangle 11"/>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084" name="Rectangle 12"/>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085" name="Rectangle 13"/>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086" name="Rectangle 14"/>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087" name="Rectangle 15"/>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088" name="Rectangle 16"/>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089" name="Rectangle 17"/>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090" name="Rectangle 18"/>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091" name="Rectangle 19"/>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092" name="Rectangle 20"/>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093" name="Rectangle 21"/>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094" name="Rectangle 22"/>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095" name="Rectangle 23"/>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096" name="Rectangle 24"/>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097" name="Rectangle 25"/>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098" name="Rectangle 26"/>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099" name="Rectangle 27"/>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100" name="Rectangle 28"/>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101" name="Rectangle 29"/>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102" name="Rectangle 30"/>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103" name="Rectangle 31"/>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endParaRPr lang="en-US"/>
              </a:p>
            </p:txBody>
          </p:sp>
        </p:grpSp>
      </p:grpSp>
      <p:sp>
        <p:nvSpPr>
          <p:cNvPr id="3106" name="Rectangle 34"/>
          <p:cNvSpPr>
            <a:spLocks noGrp="1" noChangeArrowheads="1"/>
          </p:cNvSpPr>
          <p:nvPr>
            <p:ph type="ctrTitle" sz="quarter"/>
          </p:nvPr>
        </p:nvSpPr>
        <p:spPr>
          <a:xfrm>
            <a:off x="1143000" y="2286000"/>
            <a:ext cx="7772400" cy="1143000"/>
          </a:xfrm>
        </p:spPr>
        <p:txBody>
          <a:bodyPr/>
          <a:lstStyle>
            <a:lvl1pPr>
              <a:defRPr/>
            </a:lvl1pPr>
          </a:lstStyle>
          <a:p>
            <a:r>
              <a:rPr lang="en-US"/>
              <a:t>Click to edit Master title style</a:t>
            </a:r>
          </a:p>
        </p:txBody>
      </p:sp>
      <p:sp>
        <p:nvSpPr>
          <p:cNvPr id="3107" name="Rectangle 35"/>
          <p:cNvSpPr>
            <a:spLocks noGrp="1" noChangeArrowheads="1"/>
          </p:cNvSpPr>
          <p:nvPr>
            <p:ph type="subTitle" sz="quarter" idx="1"/>
          </p:nvPr>
        </p:nvSpPr>
        <p:spPr>
          <a:xfrm>
            <a:off x="1828800" y="3886200"/>
            <a:ext cx="6400800" cy="1752600"/>
          </a:xfrm>
        </p:spPr>
        <p:txBody>
          <a:bodyPr/>
          <a:lstStyle>
            <a:lvl1pPr marL="0" indent="0" algn="ctr">
              <a:buFont typeface="Monotype Sorts" charset="2"/>
              <a:buNone/>
              <a:defRPr/>
            </a:lvl1pPr>
          </a:lstStyle>
          <a:p>
            <a:r>
              <a:rPr lang="en-US"/>
              <a:t>Click to edit Master subtitle style</a:t>
            </a:r>
          </a:p>
        </p:txBody>
      </p:sp>
      <p:sp>
        <p:nvSpPr>
          <p:cNvPr id="3108" name="Rectangle 36"/>
          <p:cNvSpPr>
            <a:spLocks noGrp="1" noChangeArrowheads="1"/>
          </p:cNvSpPr>
          <p:nvPr>
            <p:ph type="dt" sz="quarter" idx="2"/>
          </p:nvPr>
        </p:nvSpPr>
        <p:spPr/>
        <p:txBody>
          <a:bodyPr/>
          <a:lstStyle>
            <a:lvl1pPr>
              <a:defRPr/>
            </a:lvl1pPr>
          </a:lstStyle>
          <a:p>
            <a:endParaRPr lang="en-US"/>
          </a:p>
        </p:txBody>
      </p:sp>
      <p:sp>
        <p:nvSpPr>
          <p:cNvPr id="3109" name="Rectangle 37"/>
          <p:cNvSpPr>
            <a:spLocks noGrp="1" noChangeArrowheads="1"/>
          </p:cNvSpPr>
          <p:nvPr>
            <p:ph type="ftr" sz="quarter" idx="3"/>
          </p:nvPr>
        </p:nvSpPr>
        <p:spPr/>
        <p:txBody>
          <a:bodyPr/>
          <a:lstStyle>
            <a:lvl1pPr>
              <a:defRPr/>
            </a:lvl1pPr>
          </a:lstStyle>
          <a:p>
            <a:endParaRPr lang="en-US"/>
          </a:p>
        </p:txBody>
      </p:sp>
      <p:sp>
        <p:nvSpPr>
          <p:cNvPr id="3110" name="Rectangle 38"/>
          <p:cNvSpPr>
            <a:spLocks noGrp="1" noChangeArrowheads="1"/>
          </p:cNvSpPr>
          <p:nvPr>
            <p:ph type="sldNum" sz="quarter" idx="4"/>
          </p:nvPr>
        </p:nvSpPr>
        <p:spPr/>
        <p:txBody>
          <a:bodyPr/>
          <a:lstStyle>
            <a:lvl1pPr>
              <a:defRPr/>
            </a:lvl1pPr>
          </a:lstStyle>
          <a:p>
            <a:fld id="{F0210F9F-DF58-4871-AEFE-0F5B11012E8F}"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9D4EABB-5C2A-4E2B-BA8C-458C6A108C8D}"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CD957E-ACEF-4F54-BEB8-0D9CDA72DD4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4F9C2E-5CB4-4E5F-986C-5740E5EF4670}" type="slidenum">
              <a:rPr lang="en-US"/>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060EA97-B585-485D-A581-43FBC6E587D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30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DCFB4-33F9-4337-A4C7-4F59AC6092FF}"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78012E8-2CBC-4B46-B764-E9C18994660A}"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E8FF76B-66AA-46F3-A9EA-9D3401330B22}"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817B008-FE8D-43C0-8FD8-BC3E98456929}"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640808-F6CA-4E03-A2D3-1667AE9A4FD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5A348A1-C91D-4C53-980E-BBE68358B3DB}"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57" name="Group 33"/>
          <p:cNvGrpSpPr>
            <a:grpSpLocks/>
          </p:cNvGrpSpPr>
          <p:nvPr/>
        </p:nvGrpSpPr>
        <p:grpSpPr bwMode="auto">
          <a:xfrm>
            <a:off x="0" y="0"/>
            <a:ext cx="1085850" cy="6854825"/>
            <a:chOff x="0" y="0"/>
            <a:chExt cx="684" cy="4318"/>
          </a:xfrm>
        </p:grpSpPr>
        <p:sp>
          <p:nvSpPr>
            <p:cNvPr id="1026" name="Rectangle 2"/>
            <p:cNvSpPr>
              <a:spLocks noChangeArrowheads="1"/>
            </p:cNvSpPr>
            <p:nvPr/>
          </p:nvSpPr>
          <p:spPr bwMode="invGray">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endParaRPr lang="en-US"/>
            </a:p>
          </p:txBody>
        </p:sp>
        <p:grpSp>
          <p:nvGrpSpPr>
            <p:cNvPr id="1056" name="Group 32"/>
            <p:cNvGrpSpPr>
              <a:grpSpLocks/>
            </p:cNvGrpSpPr>
            <p:nvPr/>
          </p:nvGrpSpPr>
          <p:grpSpPr bwMode="auto">
            <a:xfrm>
              <a:off x="48" y="102"/>
              <a:ext cx="96" cy="4128"/>
              <a:chOff x="48" y="102"/>
              <a:chExt cx="96" cy="4128"/>
            </a:xfrm>
          </p:grpSpPr>
          <p:sp>
            <p:nvSpPr>
              <p:cNvPr id="1027" name="Rectangle 3"/>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1028" name="Rectangle 4"/>
              <p:cNvSpPr>
                <a:spLocks noChangeArrowheads="1"/>
              </p:cNvSpPr>
              <p:nvPr/>
            </p:nvSpPr>
            <p:spPr bwMode="auto">
              <a:xfrm>
                <a:off x="48" y="1250"/>
                <a:ext cx="96" cy="96"/>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1029" name="Rectangle 5"/>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1030" name="Rectangle 6"/>
              <p:cNvSpPr>
                <a:spLocks noChangeArrowheads="1"/>
              </p:cNvSpPr>
              <p:nvPr/>
            </p:nvSpPr>
            <p:spPr bwMode="auto">
              <a:xfrm>
                <a:off x="48" y="1538"/>
                <a:ext cx="96" cy="96"/>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1031" name="Rectangle 7"/>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1032" name="Rectangle 8"/>
              <p:cNvSpPr>
                <a:spLocks noChangeArrowheads="1"/>
              </p:cNvSpPr>
              <p:nvPr/>
            </p:nvSpPr>
            <p:spPr bwMode="auto">
              <a:xfrm>
                <a:off x="48" y="1826"/>
                <a:ext cx="96" cy="97"/>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1033" name="Rectangle 9"/>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1034" name="Rectangle 10"/>
              <p:cNvSpPr>
                <a:spLocks noChangeArrowheads="1"/>
              </p:cNvSpPr>
              <p:nvPr/>
            </p:nvSpPr>
            <p:spPr bwMode="auto">
              <a:xfrm>
                <a:off x="48" y="2115"/>
                <a:ext cx="96" cy="96"/>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1035" name="Rectangle 11"/>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1036" name="Rectangle 12"/>
              <p:cNvSpPr>
                <a:spLocks noChangeArrowheads="1"/>
              </p:cNvSpPr>
              <p:nvPr/>
            </p:nvSpPr>
            <p:spPr bwMode="auto">
              <a:xfrm>
                <a:off x="48" y="2403"/>
                <a:ext cx="96" cy="97"/>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1037" name="Rectangle 13"/>
              <p:cNvSpPr>
                <a:spLocks noChangeArrowheads="1"/>
              </p:cNvSpPr>
              <p:nvPr/>
            </p:nvSpPr>
            <p:spPr bwMode="auto">
              <a:xfrm>
                <a:off x="48" y="2548"/>
                <a:ext cx="96" cy="9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1038" name="Rectangle 14"/>
              <p:cNvSpPr>
                <a:spLocks noChangeArrowheads="1"/>
              </p:cNvSpPr>
              <p:nvPr/>
            </p:nvSpPr>
            <p:spPr bwMode="auto">
              <a:xfrm>
                <a:off x="48" y="2692"/>
                <a:ext cx="96" cy="96"/>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1039" name="Rectangle 15"/>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1040" name="Rectangle 16"/>
              <p:cNvSpPr>
                <a:spLocks noChangeArrowheads="1"/>
              </p:cNvSpPr>
              <p:nvPr/>
            </p:nvSpPr>
            <p:spPr bwMode="auto">
              <a:xfrm>
                <a:off x="48" y="2980"/>
                <a:ext cx="96" cy="96"/>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1041" name="Rectangle 17"/>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1042" name="Rectangle 18"/>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1043" name="Rectangle 19"/>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1044" name="Rectangle 20"/>
              <p:cNvSpPr>
                <a:spLocks noChangeArrowheads="1"/>
              </p:cNvSpPr>
              <p:nvPr/>
            </p:nvSpPr>
            <p:spPr bwMode="auto">
              <a:xfrm>
                <a:off x="48" y="3557"/>
                <a:ext cx="96" cy="96"/>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1045" name="Rectangle 21"/>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1046" name="Rectangle 22"/>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1047" name="Rectangle 23"/>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1048" name="Rectangle 24"/>
              <p:cNvSpPr>
                <a:spLocks noChangeArrowheads="1"/>
              </p:cNvSpPr>
              <p:nvPr/>
            </p:nvSpPr>
            <p:spPr bwMode="auto">
              <a:xfrm>
                <a:off x="48" y="4133"/>
                <a:ext cx="96" cy="97"/>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1049" name="Rectangle 25"/>
              <p:cNvSpPr>
                <a:spLocks noChangeArrowheads="1"/>
              </p:cNvSpPr>
              <p:nvPr/>
            </p:nvSpPr>
            <p:spPr bwMode="auto">
              <a:xfrm>
                <a:off x="48" y="102"/>
                <a:ext cx="96" cy="96"/>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1050" name="Rectangle 26"/>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1051" name="Rectangle 27"/>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1052" name="Rectangle 28"/>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1053" name="Rectangle 29"/>
              <p:cNvSpPr>
                <a:spLocks noChangeArrowheads="1"/>
              </p:cNvSpPr>
              <p:nvPr/>
            </p:nvSpPr>
            <p:spPr bwMode="auto">
              <a:xfrm>
                <a:off x="48" y="679"/>
                <a:ext cx="96" cy="96"/>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1054" name="Rectangle 30"/>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1055" name="Rectangle 31"/>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endParaRPr lang="en-US"/>
              </a:p>
            </p:txBody>
          </p:sp>
        </p:grpSp>
      </p:grpSp>
      <p:sp>
        <p:nvSpPr>
          <p:cNvPr id="1058" name="Rectangle 34"/>
          <p:cNvSpPr>
            <a:spLocks noGrp="1" noChangeArrowheads="1"/>
          </p:cNvSpPr>
          <p:nvPr>
            <p:ph type="title"/>
          </p:nvPr>
        </p:nvSpPr>
        <p:spPr bwMode="auto">
          <a:xfrm>
            <a:off x="11430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59" name="Rectangle 35"/>
          <p:cNvSpPr>
            <a:spLocks noGrp="1" noChangeArrowheads="1"/>
          </p:cNvSpPr>
          <p:nvPr>
            <p:ph type="body" idx="1"/>
          </p:nvPr>
        </p:nvSpPr>
        <p:spPr bwMode="auto">
          <a:xfrm>
            <a:off x="11430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60" name="Rectangle 36"/>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endParaRPr lang="en-US"/>
          </a:p>
        </p:txBody>
      </p:sp>
      <p:sp>
        <p:nvSpPr>
          <p:cNvPr id="1061" name="Rectangle 37"/>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vl1pPr>
          </a:lstStyle>
          <a:p>
            <a:endParaRPr lang="en-US"/>
          </a:p>
        </p:txBody>
      </p:sp>
      <p:sp>
        <p:nvSpPr>
          <p:cNvPr id="1062" name="Rectangle 38"/>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fld id="{B700AFD2-D6BE-4033-A0BD-970560936813}"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75000"/>
        <a:buFont typeface="Monotype Sorts" charset="2"/>
        <a:buChar char="u"/>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5000"/>
        <a:buFont typeface="Monotype Sorts" charset="2"/>
        <a:buChar char="F"/>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wildboarcanada.ca/#sthash.quNwLKDj.dpbs"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ildboarcanada.ca/#sthash.quNwLKDj.dpbs"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3.png"/><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914400" y="1371600"/>
            <a:ext cx="7772400" cy="1828800"/>
          </a:xfrm>
          <a:noFill/>
          <a:ln/>
        </p:spPr>
        <p:txBody>
          <a:bodyPr/>
          <a:lstStyle/>
          <a:p>
            <a:pPr algn="ctr"/>
            <a:r>
              <a:rPr lang="en-US" sz="4800" b="1"/>
              <a:t>WILD BOARS in </a:t>
            </a:r>
            <a:br>
              <a:rPr lang="en-US" sz="4800" b="1"/>
            </a:br>
            <a:r>
              <a:rPr lang="en-US" sz="4800" b="1"/>
              <a:t>Lac Ste. Anne County</a:t>
            </a:r>
            <a:r>
              <a:rPr lang="en-US"/>
              <a:t> </a:t>
            </a:r>
          </a:p>
        </p:txBody>
      </p:sp>
      <p:sp>
        <p:nvSpPr>
          <p:cNvPr id="5123" name="Rectangle 3"/>
          <p:cNvSpPr>
            <a:spLocks noGrp="1" noChangeArrowheads="1"/>
          </p:cNvSpPr>
          <p:nvPr>
            <p:ph type="subTitle" idx="1"/>
          </p:nvPr>
        </p:nvSpPr>
        <p:spPr>
          <a:xfrm>
            <a:off x="1676400" y="3581400"/>
            <a:ext cx="6400800" cy="1295400"/>
          </a:xfrm>
          <a:noFill/>
          <a:ln/>
        </p:spPr>
        <p:txBody>
          <a:bodyPr/>
          <a:lstStyle/>
          <a:p>
            <a:r>
              <a:rPr lang="en-US" dirty="0" smtClean="0"/>
              <a:t>IVMABC</a:t>
            </a:r>
          </a:p>
          <a:p>
            <a:r>
              <a:rPr lang="en-US" dirty="0" smtClean="0"/>
              <a:t>Richmond 2014</a:t>
            </a: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endParaRPr lang="en-US"/>
          </a:p>
        </p:txBody>
      </p:sp>
      <p:pic>
        <p:nvPicPr>
          <p:cNvPr id="67588" name="Picture 4"/>
          <p:cNvPicPr>
            <a:picLocks noGrp="1" noChangeAspect="1" noChangeArrowheads="1"/>
          </p:cNvPicPr>
          <p:nvPr>
            <p:ph type="body" idx="1"/>
          </p:nvPr>
        </p:nvPicPr>
        <p:blipFill>
          <a:blip r:embed="rId2" cstate="print"/>
          <a:srcRect/>
          <a:stretch>
            <a:fillRect/>
          </a:stretch>
        </p:blipFill>
        <p:spPr>
          <a:xfrm>
            <a:off x="457200" y="304800"/>
            <a:ext cx="8458200" cy="6248400"/>
          </a:xfrm>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p:txBody>
          <a:bodyPr/>
          <a:lstStyle/>
          <a:p>
            <a:pPr>
              <a:buFont typeface="Monotype Sorts" charset="2"/>
              <a:buNone/>
            </a:pPr>
            <a:endParaRPr lang="en-US"/>
          </a:p>
        </p:txBody>
      </p:sp>
      <p:pic>
        <p:nvPicPr>
          <p:cNvPr id="68612" name="Picture 4"/>
          <p:cNvPicPr>
            <a:picLocks noGrp="1" noChangeAspect="1" noChangeArrowheads="1"/>
          </p:cNvPicPr>
          <p:nvPr>
            <p:ph type="title"/>
          </p:nvPr>
        </p:nvPicPr>
        <p:blipFill>
          <a:blip r:embed="rId2" cstate="print"/>
          <a:srcRect/>
          <a:stretch>
            <a:fillRect/>
          </a:stretch>
        </p:blipFill>
        <p:spPr>
          <a:xfrm>
            <a:off x="228600" y="228600"/>
            <a:ext cx="8915400" cy="6400800"/>
          </a:xfrm>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143000" y="609600"/>
            <a:ext cx="7772400" cy="152400"/>
          </a:xfrm>
        </p:spPr>
        <p:txBody>
          <a:bodyPr/>
          <a:lstStyle/>
          <a:p>
            <a:endParaRPr lang="en-US" dirty="0"/>
          </a:p>
        </p:txBody>
      </p:sp>
      <p:sp>
        <p:nvSpPr>
          <p:cNvPr id="55299" name="Rectangle 3"/>
          <p:cNvSpPr>
            <a:spLocks noGrp="1" noChangeArrowheads="1"/>
          </p:cNvSpPr>
          <p:nvPr>
            <p:ph type="body" idx="1"/>
          </p:nvPr>
        </p:nvSpPr>
        <p:spPr>
          <a:xfrm>
            <a:off x="1066800" y="228600"/>
            <a:ext cx="7772400" cy="4114800"/>
          </a:xfrm>
        </p:spPr>
        <p:txBody>
          <a:bodyPr/>
          <a:lstStyle/>
          <a:p>
            <a:pPr marL="0" indent="0">
              <a:buNone/>
            </a:pPr>
            <a:endParaRPr lang="en-US" dirty="0"/>
          </a:p>
          <a:p>
            <a:r>
              <a:rPr lang="en-US" dirty="0" smtClean="0"/>
              <a:t>At </a:t>
            </a:r>
            <a:r>
              <a:rPr lang="en-US" dirty="0"/>
              <a:t>one time </a:t>
            </a:r>
            <a:r>
              <a:rPr lang="en-US" dirty="0" smtClean="0"/>
              <a:t>this </a:t>
            </a:r>
            <a:r>
              <a:rPr lang="en-US" dirty="0"/>
              <a:t>farm had 300-700 animals on site, currently there are approximately 60 wild boar. </a:t>
            </a:r>
            <a:endParaRPr lang="en-US" dirty="0" smtClean="0"/>
          </a:p>
          <a:p>
            <a:endParaRPr lang="en-US" dirty="0"/>
          </a:p>
          <a:p>
            <a:r>
              <a:rPr lang="en-US" dirty="0" smtClean="0"/>
              <a:t>This </a:t>
            </a:r>
            <a:r>
              <a:rPr lang="en-US" dirty="0"/>
              <a:t>location was a stop on the Provincial ASB Summer Tour in 1997 to showcase agricultural diversity.</a:t>
            </a:r>
          </a:p>
        </p:txBody>
      </p:sp>
    </p:spTree>
    <p:extLst>
      <p:ext uri="{BB962C8B-B14F-4D97-AF65-F5344CB8AC3E}">
        <p14:creationId xmlns:p14="http://schemas.microsoft.com/office/powerpoint/2010/main" val="9553130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5" name="Picture 5"/>
          <p:cNvPicPr>
            <a:picLocks noChangeAspect="1" noChangeArrowheads="1"/>
          </p:cNvPicPr>
          <p:nvPr/>
        </p:nvPicPr>
        <p:blipFill>
          <a:blip r:embed="rId2" cstate="print"/>
          <a:srcRect/>
          <a:stretch>
            <a:fillRect/>
          </a:stretch>
        </p:blipFill>
        <p:spPr bwMode="auto">
          <a:xfrm>
            <a:off x="0" y="41275"/>
            <a:ext cx="9144000" cy="6816725"/>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
          <p:cNvPicPr>
            <a:picLocks noChangeAspect="1" noChangeArrowheads="1"/>
          </p:cNvPicPr>
          <p:nvPr/>
        </p:nvPicPr>
        <p:blipFill>
          <a:blip r:embed="rId2" cstate="print"/>
          <a:srcRect/>
          <a:stretch>
            <a:fillRect/>
          </a:stretch>
        </p:blipFill>
        <p:spPr bwMode="auto">
          <a:xfrm>
            <a:off x="0" y="-25400"/>
            <a:ext cx="9144000" cy="6883400"/>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t>Hunt farm</a:t>
            </a:r>
          </a:p>
        </p:txBody>
      </p:sp>
      <p:sp>
        <p:nvSpPr>
          <p:cNvPr id="81923" name="Rectangle 3"/>
          <p:cNvSpPr>
            <a:spLocks noGrp="1" noChangeArrowheads="1"/>
          </p:cNvSpPr>
          <p:nvPr>
            <p:ph type="body" idx="1"/>
          </p:nvPr>
        </p:nvSpPr>
        <p:spPr/>
        <p:txBody>
          <a:bodyPr/>
          <a:lstStyle/>
          <a:p>
            <a:endParaRPr lang="en-US"/>
          </a:p>
        </p:txBody>
      </p:sp>
      <p:pic>
        <p:nvPicPr>
          <p:cNvPr id="81925" name="Picture 5" descr="Wild Boars 2009 002"/>
          <p:cNvPicPr>
            <a:picLocks noChangeAspect="1" noChangeArrowheads="1"/>
          </p:cNvPicPr>
          <p:nvPr/>
        </p:nvPicPr>
        <p:blipFill>
          <a:blip r:embed="rId2" cstate="print"/>
          <a:srcRect/>
          <a:stretch>
            <a:fillRect/>
          </a:stretch>
        </p:blipFill>
        <p:spPr bwMode="auto">
          <a:xfrm>
            <a:off x="609600" y="1600200"/>
            <a:ext cx="8534400" cy="47244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dirty="0"/>
              <a:t>Wild Boar Hunt </a:t>
            </a:r>
            <a:r>
              <a:rPr lang="en-US" dirty="0" smtClean="0"/>
              <a:t>Farm</a:t>
            </a:r>
            <a:endParaRPr lang="en-US" dirty="0"/>
          </a:p>
        </p:txBody>
      </p:sp>
      <p:sp>
        <p:nvSpPr>
          <p:cNvPr id="55299" name="Rectangle 3"/>
          <p:cNvSpPr>
            <a:spLocks noGrp="1" noChangeArrowheads="1"/>
          </p:cNvSpPr>
          <p:nvPr>
            <p:ph type="body" idx="1"/>
          </p:nvPr>
        </p:nvSpPr>
        <p:spPr/>
        <p:txBody>
          <a:bodyPr/>
          <a:lstStyle/>
          <a:p>
            <a:r>
              <a:rPr lang="en-US" dirty="0" smtClean="0"/>
              <a:t>Meat </a:t>
            </a:r>
            <a:r>
              <a:rPr lang="en-US" dirty="0"/>
              <a:t>from this operation is also served as at high end restaurants such as the Westin </a:t>
            </a:r>
            <a:r>
              <a:rPr lang="en-US" dirty="0" smtClean="0"/>
              <a:t>Hotel in Edmonton, and Resorts in Banff Alberta.</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t>Miconseption</a:t>
            </a:r>
          </a:p>
        </p:txBody>
      </p:sp>
      <p:sp>
        <p:nvSpPr>
          <p:cNvPr id="58371" name="Rectangle 3"/>
          <p:cNvSpPr>
            <a:spLocks noGrp="1" noChangeArrowheads="1"/>
          </p:cNvSpPr>
          <p:nvPr>
            <p:ph type="body" idx="1"/>
          </p:nvPr>
        </p:nvSpPr>
        <p:spPr/>
        <p:txBody>
          <a:bodyPr/>
          <a:lstStyle/>
          <a:p>
            <a:pPr>
              <a:lnSpc>
                <a:spcPct val="90000"/>
              </a:lnSpc>
            </a:pPr>
            <a:r>
              <a:rPr lang="en-US">
                <a:effectLst/>
              </a:rPr>
              <a:t>Common misconception - Internet article - Wild Boars in Pennsylvania weren’t expected to survive their winter</a:t>
            </a:r>
          </a:p>
          <a:p>
            <a:pPr>
              <a:lnSpc>
                <a:spcPct val="90000"/>
              </a:lnSpc>
            </a:pPr>
            <a:r>
              <a:rPr lang="en-US"/>
              <a:t>This was not the case. Many wild boar that escaped reproduced in the wild. The numbers grew at an alarming rate.</a:t>
            </a:r>
          </a:p>
          <a:p>
            <a:pPr>
              <a:lnSpc>
                <a:spcPct val="90000"/>
              </a:lnSpc>
            </a:pPr>
            <a:r>
              <a:rPr lang="en-US"/>
              <a:t>May of 2003 - estimated to be close to 500 at large.</a:t>
            </a:r>
          </a:p>
          <a:p>
            <a:pPr>
              <a:lnSpc>
                <a:spcPct val="90000"/>
              </a:lnSpc>
              <a:buFont typeface="Monotype Sorts" charset="2"/>
              <a:buNone/>
            </a:pPr>
            <a:endParaRPr lang="en-US"/>
          </a:p>
        </p:txBody>
      </p:sp>
      <p:sp>
        <p:nvSpPr>
          <p:cNvPr id="58372" name="Rectangle 4"/>
          <p:cNvSpPr>
            <a:spLocks noChangeArrowheads="1"/>
          </p:cNvSpPr>
          <p:nvPr/>
        </p:nvSpPr>
        <p:spPr bwMode="auto">
          <a:xfrm>
            <a:off x="2209800" y="2209800"/>
            <a:ext cx="4572000" cy="1187450"/>
          </a:xfrm>
          <a:prstGeom prst="rect">
            <a:avLst/>
          </a:prstGeom>
          <a:noFill/>
          <a:ln w="12700">
            <a:noFill/>
            <a:miter lim="800000"/>
            <a:headEnd type="none" w="sm" len="sm"/>
            <a:tailEnd type="none" w="sm" len="sm"/>
          </a:ln>
          <a:effectLst/>
        </p:spPr>
        <p:txBody>
          <a:bodyPr>
            <a:spAutoFit/>
          </a:bodyPr>
          <a:lstStyle/>
          <a:p>
            <a:r>
              <a:rPr lang="en-US"/>
              <a:t>. </a:t>
            </a:r>
          </a:p>
          <a:p>
            <a:endParaRPr lang="en-US">
              <a:effectLst>
                <a:outerShdw blurRad="38100" dist="38100" dir="2700000" algn="tl">
                  <a:srgbClr val="000000"/>
                </a:outerShdw>
              </a:effectLst>
            </a:endParaRPr>
          </a:p>
          <a:p>
            <a:endParaRPr lang="en-US">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143000" y="0"/>
            <a:ext cx="7772400" cy="914400"/>
          </a:xfrm>
        </p:spPr>
        <p:txBody>
          <a:bodyPr/>
          <a:lstStyle/>
          <a:p>
            <a:r>
              <a:rPr lang="en-US"/>
              <a:t>Difficulties</a:t>
            </a:r>
          </a:p>
        </p:txBody>
      </p:sp>
      <p:sp>
        <p:nvSpPr>
          <p:cNvPr id="35843" name="Rectangle 3"/>
          <p:cNvSpPr>
            <a:spLocks noGrp="1" noChangeArrowheads="1"/>
          </p:cNvSpPr>
          <p:nvPr>
            <p:ph type="body" idx="1"/>
          </p:nvPr>
        </p:nvSpPr>
        <p:spPr>
          <a:xfrm>
            <a:off x="1143000" y="838200"/>
            <a:ext cx="7772400" cy="4953000"/>
          </a:xfrm>
        </p:spPr>
        <p:txBody>
          <a:bodyPr/>
          <a:lstStyle/>
          <a:p>
            <a:pPr>
              <a:lnSpc>
                <a:spcPct val="90000"/>
              </a:lnSpc>
            </a:pPr>
            <a:r>
              <a:rPr lang="en-US" sz="2800" dirty="0"/>
              <a:t>Wild Boars - deemed to be livestock under the </a:t>
            </a:r>
            <a:r>
              <a:rPr lang="en-US" sz="2800" i="1" dirty="0"/>
              <a:t>Stray Animals Act </a:t>
            </a:r>
            <a:endParaRPr lang="en-US" sz="2800" i="1" dirty="0" smtClean="0"/>
          </a:p>
          <a:p>
            <a:pPr>
              <a:lnSpc>
                <a:spcPct val="90000"/>
              </a:lnSpc>
            </a:pPr>
            <a:endParaRPr lang="en-US" sz="2800" i="1" dirty="0"/>
          </a:p>
          <a:p>
            <a:pPr>
              <a:lnSpc>
                <a:spcPct val="90000"/>
              </a:lnSpc>
            </a:pPr>
            <a:r>
              <a:rPr lang="en-US" sz="2800" dirty="0"/>
              <a:t>Legally a landowner is not allowed to destroy a wild boar on his property unless he contacts an inspector, the inspector is satisfied that the animal is “dangerous” and the inspector authorizes the landowner or some other person to destroy the animal</a:t>
            </a:r>
            <a:r>
              <a:rPr lang="en-US" sz="2800" dirty="0" smtClean="0"/>
              <a:t>.</a:t>
            </a:r>
          </a:p>
          <a:p>
            <a:pPr marL="0" indent="0">
              <a:lnSpc>
                <a:spcPct val="90000"/>
              </a:lnSpc>
              <a:buNone/>
            </a:pPr>
            <a:endParaRPr lang="en-US" sz="2800" dirty="0"/>
          </a:p>
          <a:p>
            <a:pPr>
              <a:lnSpc>
                <a:spcPct val="90000"/>
              </a:lnSpc>
            </a:pPr>
            <a:r>
              <a:rPr lang="en-US" sz="2800" dirty="0"/>
              <a:t> Because of these regulations, control of wild boars was next to impossible since even if wild boars were at large on your property any immediate control was not possible</a:t>
            </a:r>
            <a:r>
              <a:rPr lang="en-US" sz="2400" dirty="0"/>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143000" y="0"/>
            <a:ext cx="7772400" cy="838200"/>
          </a:xfrm>
          <a:noFill/>
          <a:ln/>
        </p:spPr>
        <p:txBody>
          <a:bodyPr/>
          <a:lstStyle/>
          <a:p>
            <a:r>
              <a:rPr lang="en-US" dirty="0" smtClean="0"/>
              <a:t>Its now political…..</a:t>
            </a:r>
            <a:endParaRPr lang="en-US" b="1" dirty="0"/>
          </a:p>
        </p:txBody>
      </p:sp>
      <p:sp>
        <p:nvSpPr>
          <p:cNvPr id="9219" name="Rectangle 3"/>
          <p:cNvSpPr>
            <a:spLocks noGrp="1" noChangeArrowheads="1"/>
          </p:cNvSpPr>
          <p:nvPr>
            <p:ph type="body" idx="1"/>
          </p:nvPr>
        </p:nvSpPr>
        <p:spPr>
          <a:xfrm>
            <a:off x="1066800" y="1066800"/>
            <a:ext cx="7772400" cy="5410200"/>
          </a:xfrm>
          <a:noFill/>
          <a:ln/>
        </p:spPr>
        <p:txBody>
          <a:bodyPr/>
          <a:lstStyle/>
          <a:p>
            <a:pPr>
              <a:lnSpc>
                <a:spcPct val="90000"/>
              </a:lnSpc>
            </a:pPr>
            <a:r>
              <a:rPr lang="en-US" dirty="0"/>
              <a:t>In the late 1990’s the County office, </a:t>
            </a:r>
            <a:r>
              <a:rPr lang="en-US" dirty="0" smtClean="0"/>
              <a:t>Elected Officials </a:t>
            </a:r>
            <a:r>
              <a:rPr lang="en-US" dirty="0"/>
              <a:t>and the Agricultural Service Board began receiving complaints about Wild Boars from producers in an area adjacent to where the Wild Boars had escaped. </a:t>
            </a:r>
            <a:endParaRPr lang="en-US" dirty="0" smtClean="0"/>
          </a:p>
          <a:p>
            <a:pPr>
              <a:lnSpc>
                <a:spcPct val="90000"/>
              </a:lnSpc>
            </a:pPr>
            <a:endParaRPr lang="en-US" dirty="0"/>
          </a:p>
          <a:p>
            <a:pPr>
              <a:lnSpc>
                <a:spcPct val="90000"/>
              </a:lnSpc>
            </a:pPr>
            <a:r>
              <a:rPr lang="en-US" dirty="0"/>
              <a:t>In 2000 complaints about wild boar at large and causing damage to crops, field and stacked and baled hay were numerous and complaints were made directly to the local MLA, local RCMP and Fish and Wildlife. </a:t>
            </a:r>
          </a:p>
          <a:p>
            <a:pPr>
              <a:lnSpc>
                <a:spcPct val="90000"/>
              </a:lnSpc>
              <a:buFont typeface="Monotype Sorts" charset="2"/>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9">
                                            <p:txEl>
                                              <p:pRg st="2" end="2"/>
                                            </p:txEl>
                                          </p:spTgt>
                                        </p:tgtEl>
                                        <p:attrNameLst>
                                          <p:attrName>style.visibility</p:attrName>
                                        </p:attrNameLst>
                                      </p:cBhvr>
                                      <p:to>
                                        <p:strVal val="visible"/>
                                      </p:to>
                                    </p:set>
                                    <p:anim calcmode="lin" valueType="num">
                                      <p:cBhvr additive="base">
                                        <p:cTn id="13" dur="500" fill="hold"/>
                                        <p:tgtEl>
                                          <p:spTgt spid="92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Boar3"/>
          <p:cNvPicPr>
            <a:picLocks noGrp="1" noChangeAspect="1" noChangeArrowheads="1"/>
          </p:cNvPicPr>
          <p:nvPr>
            <p:ph idx="1"/>
          </p:nvPr>
        </p:nvPicPr>
        <p:blipFill>
          <a:blip r:embed="rId2" cstate="print"/>
          <a:srcRect/>
          <a:stretch>
            <a:fillRect/>
          </a:stretch>
        </p:blipFill>
        <p:spPr>
          <a:xfrm>
            <a:off x="1600200" y="457200"/>
            <a:ext cx="6553200" cy="5715000"/>
          </a:xfrm>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81" name="Rectangle 5"/>
          <p:cNvSpPr>
            <a:spLocks noGrp="1" noChangeArrowheads="1"/>
          </p:cNvSpPr>
          <p:nvPr>
            <p:ph type="title"/>
          </p:nvPr>
        </p:nvSpPr>
        <p:spPr/>
        <p:txBody>
          <a:bodyPr/>
          <a:lstStyle/>
          <a:p>
            <a:r>
              <a:rPr lang="en-US"/>
              <a:t> </a:t>
            </a:r>
          </a:p>
        </p:txBody>
      </p:sp>
      <p:pic>
        <p:nvPicPr>
          <p:cNvPr id="50180" name="Picture 4" descr="Big boar"/>
          <p:cNvPicPr>
            <a:picLocks noGrp="1" noChangeAspect="1" noChangeArrowheads="1"/>
          </p:cNvPicPr>
          <p:nvPr>
            <p:ph idx="1"/>
          </p:nvPr>
        </p:nvPicPr>
        <p:blipFill>
          <a:blip r:embed="rId2" cstate="print"/>
          <a:srcRect/>
          <a:stretch>
            <a:fillRect/>
          </a:stretch>
        </p:blipFill>
        <p:spPr>
          <a:xfrm>
            <a:off x="1219200" y="838200"/>
            <a:ext cx="7391400" cy="5181600"/>
          </a:xfrm>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t>Problems</a:t>
            </a:r>
          </a:p>
        </p:txBody>
      </p:sp>
      <p:sp>
        <p:nvSpPr>
          <p:cNvPr id="60419" name="Rectangle 3"/>
          <p:cNvSpPr>
            <a:spLocks noGrp="1" noChangeArrowheads="1"/>
          </p:cNvSpPr>
          <p:nvPr>
            <p:ph type="body" idx="1"/>
          </p:nvPr>
        </p:nvSpPr>
        <p:spPr/>
        <p:txBody>
          <a:bodyPr/>
          <a:lstStyle/>
          <a:p>
            <a:r>
              <a:rPr lang="en-US" sz="2800"/>
              <a:t>Most common complaints were: damage to standing crops - boars would flatten the crop and root up pits in the field; damage to stacked bales - boars would burrow into them, break them apart and their manure would make them unfit for cattle feed.</a:t>
            </a:r>
          </a:p>
          <a:p>
            <a:r>
              <a:rPr lang="en-US" sz="2800"/>
              <a:t>Wild Boars are aggressive and posed a potential danger to people as well as livestock.</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7772400" cy="1143000"/>
          </a:xfrm>
        </p:spPr>
        <p:txBody>
          <a:bodyPr/>
          <a:lstStyle/>
          <a:p>
            <a:r>
              <a:rPr lang="en-US" dirty="0" smtClean="0"/>
              <a:t>Damages to Crop Areas</a:t>
            </a:r>
            <a:endParaRPr lang="en-US" dirty="0"/>
          </a:p>
        </p:txBody>
      </p:sp>
      <p:pic>
        <p:nvPicPr>
          <p:cNvPr id="4" name="Content Placeholder 3" descr="photo (4).JPG"/>
          <p:cNvPicPr>
            <a:picLocks noGrp="1" noChangeAspect="1"/>
          </p:cNvPicPr>
          <p:nvPr>
            <p:ph idx="1"/>
          </p:nvPr>
        </p:nvPicPr>
        <p:blipFill>
          <a:blip r:embed="rId2" cstate="print"/>
          <a:stretch>
            <a:fillRect/>
          </a:stretch>
        </p:blipFill>
        <p:spPr>
          <a:xfrm>
            <a:off x="685800" y="958174"/>
            <a:ext cx="7772400" cy="5271176"/>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Damages to Crop Areas</a:t>
            </a:r>
            <a:endParaRPr lang="en-US" dirty="0"/>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05925" cy="698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2842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744200" cy="816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7326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t>Attempts at ASB resolution</a:t>
            </a:r>
          </a:p>
        </p:txBody>
      </p:sp>
      <p:sp>
        <p:nvSpPr>
          <p:cNvPr id="73731" name="Rectangle 3"/>
          <p:cNvSpPr>
            <a:spLocks noGrp="1" noChangeArrowheads="1"/>
          </p:cNvSpPr>
          <p:nvPr>
            <p:ph type="body" idx="1"/>
          </p:nvPr>
        </p:nvSpPr>
        <p:spPr/>
        <p:txBody>
          <a:bodyPr/>
          <a:lstStyle/>
          <a:p>
            <a:r>
              <a:rPr lang="en-US" dirty="0"/>
              <a:t>In 2001 a resolution was brought to the Provincial </a:t>
            </a:r>
            <a:r>
              <a:rPr lang="en-US" dirty="0" smtClean="0"/>
              <a:t>Agricultural Service Board Conference</a:t>
            </a:r>
          </a:p>
          <a:p>
            <a:r>
              <a:rPr lang="en-US" dirty="0"/>
              <a:t>Therefore be it resolved: That Alberta Agriculture Food &amp; Rural Development take responsibility to remove the Wild Boars that are running at large in Alberta</a:t>
            </a:r>
          </a:p>
          <a:p>
            <a:endParaRPr lang="en-US" dirty="0"/>
          </a:p>
          <a:p>
            <a:endParaRPr lang="en-US" dirty="0"/>
          </a:p>
          <a:p>
            <a:pPr marL="0" indent="0">
              <a:buNone/>
            </a:pP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t>Resolution</a:t>
            </a:r>
          </a:p>
        </p:txBody>
      </p:sp>
      <p:sp>
        <p:nvSpPr>
          <p:cNvPr id="74755" name="Rectangle 3"/>
          <p:cNvSpPr>
            <a:spLocks noGrp="1" noChangeArrowheads="1"/>
          </p:cNvSpPr>
          <p:nvPr>
            <p:ph type="body" idx="1"/>
          </p:nvPr>
        </p:nvSpPr>
        <p:spPr/>
        <p:txBody>
          <a:bodyPr/>
          <a:lstStyle/>
          <a:p>
            <a:r>
              <a:rPr lang="en-US" dirty="0"/>
              <a:t>Therefore be it resolved: That Alberta Agriculture Food &amp; Rural Development take responsibility to remove the Wild Boars that are running at large in Alberta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endParaRPr lang="en-US" dirty="0"/>
          </a:p>
        </p:txBody>
      </p:sp>
      <p:sp>
        <p:nvSpPr>
          <p:cNvPr id="80899" name="Rectangle 3"/>
          <p:cNvSpPr>
            <a:spLocks noGrp="1" noChangeArrowheads="1"/>
          </p:cNvSpPr>
          <p:nvPr>
            <p:ph type="body" idx="1"/>
          </p:nvPr>
        </p:nvSpPr>
        <p:spPr/>
        <p:txBody>
          <a:bodyPr/>
          <a:lstStyle/>
          <a:p>
            <a:pPr>
              <a:buFont typeface="Monotype Sorts" charset="2"/>
              <a:buNone/>
            </a:pPr>
            <a:endParaRPr lang="en-US"/>
          </a:p>
        </p:txBody>
      </p:sp>
      <p:pic>
        <p:nvPicPr>
          <p:cNvPr id="80902" name="Picture 6" descr="Wild Boars 2009 015"/>
          <p:cNvPicPr>
            <a:picLocks noChangeAspect="1" noChangeArrowheads="1"/>
          </p:cNvPicPr>
          <p:nvPr/>
        </p:nvPicPr>
        <p:blipFill>
          <a:blip r:embed="rId2" cstate="print"/>
          <a:srcRect/>
          <a:stretch>
            <a:fillRect/>
          </a:stretch>
        </p:blipFill>
        <p:spPr bwMode="auto">
          <a:xfrm>
            <a:off x="1066800" y="381000"/>
            <a:ext cx="8077200" cy="6013450"/>
          </a:xfrm>
          <a:prstGeom prst="rect">
            <a:avLst/>
          </a:prstGeom>
          <a:noFill/>
        </p:spPr>
      </p:pic>
    </p:spTree>
    <p:extLst>
      <p:ext uri="{BB962C8B-B14F-4D97-AF65-F5344CB8AC3E}">
        <p14:creationId xmlns:p14="http://schemas.microsoft.com/office/powerpoint/2010/main" val="23089306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371600" y="228600"/>
            <a:ext cx="7772400" cy="685800"/>
          </a:xfrm>
          <a:noFill/>
          <a:ln/>
        </p:spPr>
        <p:txBody>
          <a:bodyPr/>
          <a:lstStyle/>
          <a:p>
            <a:r>
              <a:rPr lang="en-US" sz="4000" smtClean="0"/>
              <a:t>Plan</a:t>
            </a:r>
            <a:endParaRPr lang="en-US" sz="2800"/>
          </a:p>
        </p:txBody>
      </p:sp>
      <p:sp>
        <p:nvSpPr>
          <p:cNvPr id="11267" name="Rectangle 3"/>
          <p:cNvSpPr>
            <a:spLocks noGrp="1" noChangeArrowheads="1"/>
          </p:cNvSpPr>
          <p:nvPr>
            <p:ph type="body" idx="1"/>
          </p:nvPr>
        </p:nvSpPr>
        <p:spPr>
          <a:xfrm>
            <a:off x="1143000" y="990600"/>
            <a:ext cx="7772400" cy="5105400"/>
          </a:xfrm>
          <a:noFill/>
          <a:ln/>
        </p:spPr>
        <p:txBody>
          <a:bodyPr/>
          <a:lstStyle/>
          <a:p>
            <a:pPr>
              <a:lnSpc>
                <a:spcPct val="90000"/>
              </a:lnSpc>
            </a:pPr>
            <a:r>
              <a:rPr lang="en-US" dirty="0" smtClean="0"/>
              <a:t>In early 2003, AAFRD was requested to assist in the development of an eradication plan for Lac Ste. Anne County.</a:t>
            </a:r>
          </a:p>
          <a:p>
            <a:pPr>
              <a:lnSpc>
                <a:spcPct val="90000"/>
              </a:lnSpc>
            </a:pPr>
            <a:endParaRPr lang="en-US" dirty="0" smtClean="0"/>
          </a:p>
          <a:p>
            <a:pPr marL="0" indent="0">
              <a:lnSpc>
                <a:spcPct val="90000"/>
              </a:lnSpc>
              <a:buNone/>
            </a:pPr>
            <a:endParaRPr lang="en-US" dirty="0" smtClean="0"/>
          </a:p>
          <a:p>
            <a:pPr>
              <a:lnSpc>
                <a:spcPct val="90000"/>
              </a:lnSpc>
            </a:pPr>
            <a:r>
              <a:rPr lang="en-US" dirty="0" smtClean="0"/>
              <a:t>Pilot project initiated - wild boar at large in Lac Ste. Anne County added to the Agricultural Pests Act.  </a:t>
            </a:r>
          </a:p>
          <a:p>
            <a:pPr>
              <a:lnSpc>
                <a:spcPct val="90000"/>
              </a:lnSpc>
              <a:buFont typeface="Monotype Sorts" charset="2"/>
              <a:buNone/>
            </a:pPr>
            <a:endParaRPr lang="en-US" dirty="0" smtClean="0"/>
          </a:p>
          <a:p>
            <a:pPr>
              <a:lnSpc>
                <a:spcPct val="90000"/>
              </a:lnSpc>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additive="base">
                                        <p:cTn id="7" dur="5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267">
                                            <p:txEl>
                                              <p:pRg st="3" end="3"/>
                                            </p:txEl>
                                          </p:spTgt>
                                        </p:tgtEl>
                                        <p:attrNameLst>
                                          <p:attrName>style.visibility</p:attrName>
                                        </p:attrNameLst>
                                      </p:cBhvr>
                                      <p:to>
                                        <p:strVal val="visible"/>
                                      </p:to>
                                    </p:set>
                                    <p:anim calcmode="lin" valueType="num">
                                      <p:cBhvr additive="base">
                                        <p:cTn id="13"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2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t>Original Pilot Program</a:t>
            </a:r>
          </a:p>
        </p:txBody>
      </p:sp>
      <p:sp>
        <p:nvSpPr>
          <p:cNvPr id="72707" name="Rectangle 3"/>
          <p:cNvSpPr>
            <a:spLocks noGrp="1" noChangeArrowheads="1"/>
          </p:cNvSpPr>
          <p:nvPr>
            <p:ph type="body" idx="1"/>
          </p:nvPr>
        </p:nvSpPr>
        <p:spPr/>
        <p:txBody>
          <a:bodyPr/>
          <a:lstStyle/>
          <a:p>
            <a:r>
              <a:rPr lang="en-US" dirty="0"/>
              <a:t>$20,000 to set up, advertise and payout on bounty</a:t>
            </a:r>
          </a:p>
          <a:p>
            <a:r>
              <a:rPr lang="en-US" dirty="0"/>
              <a:t>Manufactured a wild boar trap for local producers to try and live trap </a:t>
            </a:r>
            <a:r>
              <a:rPr lang="en-US" dirty="0" smtClean="0"/>
              <a:t>wild boars.</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p:txBody>
          <a:bodyPr/>
          <a:lstStyle/>
          <a:p>
            <a:r>
              <a:rPr lang="en-US" dirty="0" smtClean="0"/>
              <a:t>Employed with Lac Ste. Anne County for the past 20 years as the Agricultural Fieldman</a:t>
            </a:r>
          </a:p>
          <a:p>
            <a:r>
              <a:rPr lang="en-US" dirty="0" smtClean="0"/>
              <a:t>Appointed by the Provincial Gov’t as a Pest Inspector under the Pest Control Act</a:t>
            </a:r>
            <a:endParaRPr lang="en-US" dirty="0"/>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t>Bounty information</a:t>
            </a:r>
          </a:p>
        </p:txBody>
      </p:sp>
      <p:sp>
        <p:nvSpPr>
          <p:cNvPr id="61443" name="Rectangle 3"/>
          <p:cNvSpPr>
            <a:spLocks noGrp="1" noChangeArrowheads="1"/>
          </p:cNvSpPr>
          <p:nvPr>
            <p:ph type="body" idx="1"/>
          </p:nvPr>
        </p:nvSpPr>
        <p:spPr/>
        <p:txBody>
          <a:bodyPr/>
          <a:lstStyle/>
          <a:p>
            <a:pPr marL="0" indent="0">
              <a:buNone/>
            </a:pPr>
            <a:endParaRPr lang="en-US" dirty="0" smtClean="0">
              <a:effectLst/>
            </a:endParaRPr>
          </a:p>
          <a:p>
            <a:r>
              <a:rPr lang="en-US" dirty="0" smtClean="0">
                <a:effectLst/>
              </a:rPr>
              <a:t>Bounty </a:t>
            </a:r>
            <a:r>
              <a:rPr lang="en-US" dirty="0">
                <a:effectLst/>
              </a:rPr>
              <a:t>consisted of $50 per pair of boar’s ears and written permission from the landowner must be obtained</a:t>
            </a:r>
            <a:r>
              <a:rPr lang="en-US" dirty="0" smtClean="0">
                <a:effectLst/>
              </a:rPr>
              <a:t>.</a:t>
            </a:r>
          </a:p>
          <a:p>
            <a:endParaRPr lang="en-US" dirty="0">
              <a:effectLst/>
            </a:endParaRPr>
          </a:p>
          <a:p>
            <a:r>
              <a:rPr lang="en-US" dirty="0" smtClean="0">
                <a:effectLst/>
              </a:rPr>
              <a:t>Wild Boar was declared a “Pest” in LSAC</a:t>
            </a:r>
            <a:endParaRPr lang="en-US" dirty="0"/>
          </a:p>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dirty="0" smtClean="0"/>
              <a:t>PEST ACT</a:t>
            </a:r>
            <a:endParaRPr lang="en-US" dirty="0"/>
          </a:p>
        </p:txBody>
      </p:sp>
      <p:sp>
        <p:nvSpPr>
          <p:cNvPr id="76803" name="Rectangle 3"/>
          <p:cNvSpPr>
            <a:spLocks noGrp="1" noChangeArrowheads="1"/>
          </p:cNvSpPr>
          <p:nvPr>
            <p:ph type="body" idx="1"/>
          </p:nvPr>
        </p:nvSpPr>
        <p:spPr/>
        <p:txBody>
          <a:bodyPr/>
          <a:lstStyle/>
          <a:p>
            <a:pPr>
              <a:lnSpc>
                <a:spcPct val="90000"/>
              </a:lnSpc>
            </a:pPr>
            <a:r>
              <a:rPr lang="en-US" dirty="0"/>
              <a:t>Act States</a:t>
            </a:r>
          </a:p>
          <a:p>
            <a:pPr>
              <a:lnSpc>
                <a:spcPct val="90000"/>
              </a:lnSpc>
              <a:buFont typeface="Monotype Sorts" charset="2"/>
              <a:buNone/>
            </a:pPr>
            <a:r>
              <a:rPr lang="en-US" dirty="0"/>
              <a:t>“An animal, Bird, Insect, Plant, or Disease is destroying or harming or likely to harm any land, livestock or property may be declared a Pest or a Nuisance.”</a:t>
            </a:r>
          </a:p>
          <a:p>
            <a:pPr>
              <a:lnSpc>
                <a:spcPct val="90000"/>
              </a:lnSpc>
              <a:buFont typeface="Monotype Sorts" charset="2"/>
              <a:buNone/>
            </a:pPr>
            <a:endParaRPr lang="en-US" dirty="0"/>
          </a:p>
          <a:p>
            <a:pPr>
              <a:lnSpc>
                <a:spcPct val="90000"/>
              </a:lnSpc>
              <a:buFont typeface="Monotype Sorts" charset="2"/>
              <a:buNone/>
            </a:pPr>
            <a:r>
              <a:rPr lang="en-US" dirty="0"/>
              <a:t>Wild Boar (</a:t>
            </a:r>
            <a:r>
              <a:rPr lang="en-US" i="1" dirty="0" err="1"/>
              <a:t>Sus</a:t>
            </a:r>
            <a:r>
              <a:rPr lang="en-US" i="1" dirty="0"/>
              <a:t> </a:t>
            </a:r>
            <a:r>
              <a:rPr lang="en-US" i="1" dirty="0" err="1"/>
              <a:t>scrofa</a:t>
            </a:r>
            <a:r>
              <a:rPr lang="en-US" dirty="0"/>
              <a:t>) is declared to be a pest where it is at large in Alberta</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dirty="0" smtClean="0"/>
              <a:t>Under the ACT it states</a:t>
            </a:r>
            <a:endParaRPr lang="en-US" dirty="0"/>
          </a:p>
        </p:txBody>
      </p:sp>
      <p:sp>
        <p:nvSpPr>
          <p:cNvPr id="83971" name="Rectangle 3"/>
          <p:cNvSpPr>
            <a:spLocks noGrp="1" noChangeArrowheads="1"/>
          </p:cNvSpPr>
          <p:nvPr>
            <p:ph type="body" idx="1"/>
          </p:nvPr>
        </p:nvSpPr>
        <p:spPr/>
        <p:txBody>
          <a:bodyPr/>
          <a:lstStyle/>
          <a:p>
            <a:pPr>
              <a:buFont typeface="Monotype Sorts" charset="2"/>
              <a:buNone/>
            </a:pPr>
            <a:r>
              <a:rPr lang="en-US"/>
              <a:t>DUTY OF INDIVIDUAL</a:t>
            </a:r>
          </a:p>
          <a:p>
            <a:pPr>
              <a:buFontTx/>
              <a:buChar char="o"/>
            </a:pPr>
            <a:r>
              <a:rPr lang="en-US"/>
              <a:t>5(2) An owner or occupant of land or property or the owner or person in control of livestock shall take active measures to</a:t>
            </a:r>
          </a:p>
          <a:p>
            <a:pPr lvl="1">
              <a:buFontTx/>
              <a:buNone/>
            </a:pPr>
            <a:r>
              <a:rPr lang="en-US"/>
              <a:t>a) Prevent the establishment of pests on or in land, property or livestock unless otherwise authorized by the minister</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143000" y="0"/>
            <a:ext cx="7772400" cy="838200"/>
          </a:xfrm>
          <a:noFill/>
          <a:ln/>
        </p:spPr>
        <p:txBody>
          <a:bodyPr/>
          <a:lstStyle/>
          <a:p>
            <a:r>
              <a:rPr lang="en-US" b="1"/>
              <a:t>Program</a:t>
            </a:r>
          </a:p>
        </p:txBody>
      </p:sp>
      <p:sp>
        <p:nvSpPr>
          <p:cNvPr id="13315" name="Rectangle 3"/>
          <p:cNvSpPr>
            <a:spLocks noGrp="1" noChangeArrowheads="1"/>
          </p:cNvSpPr>
          <p:nvPr>
            <p:ph type="body" idx="1"/>
          </p:nvPr>
        </p:nvSpPr>
        <p:spPr>
          <a:xfrm>
            <a:off x="1066800" y="762000"/>
            <a:ext cx="7772400" cy="5867400"/>
          </a:xfrm>
          <a:noFill/>
          <a:ln/>
        </p:spPr>
        <p:txBody>
          <a:bodyPr/>
          <a:lstStyle/>
          <a:p>
            <a:pPr marL="609600" indent="-609600">
              <a:buFontTx/>
              <a:buChar char="•"/>
            </a:pPr>
            <a:r>
              <a:rPr lang="en-US" dirty="0"/>
              <a:t>The program was successful to the point of motivating landowners to hunt wild boars which they may or may not have done otherwise. </a:t>
            </a:r>
            <a:endParaRPr lang="en-US" dirty="0" smtClean="0"/>
          </a:p>
          <a:p>
            <a:pPr marL="609600" indent="-609600">
              <a:buFontTx/>
              <a:buChar char="•"/>
            </a:pPr>
            <a:endParaRPr lang="en-US" dirty="0"/>
          </a:p>
          <a:p>
            <a:pPr marL="609600" indent="-609600">
              <a:buFontTx/>
              <a:buChar char="•"/>
            </a:pPr>
            <a:r>
              <a:rPr lang="en-US" dirty="0" smtClean="0"/>
              <a:t>Has it eradicated the Pest …..?  Nope</a:t>
            </a:r>
            <a:endParaRPr lang="en-US" dirty="0"/>
          </a:p>
          <a:p>
            <a:pPr marL="609600" indent="-609600">
              <a:buFontTx/>
              <a:buChar char="•"/>
            </a:pPr>
            <a:endParaRPr lang="en-US" dirty="0"/>
          </a:p>
          <a:p>
            <a:pPr marL="609600" indent="-609600">
              <a:buFontTx/>
              <a:buChar cha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dirty="0"/>
              <a:t>The Press</a:t>
            </a:r>
          </a:p>
        </p:txBody>
      </p:sp>
      <p:sp>
        <p:nvSpPr>
          <p:cNvPr id="71683" name="Rectangle 3"/>
          <p:cNvSpPr>
            <a:spLocks noGrp="1" noChangeArrowheads="1"/>
          </p:cNvSpPr>
          <p:nvPr>
            <p:ph type="body" idx="1"/>
          </p:nvPr>
        </p:nvSpPr>
        <p:spPr/>
        <p:txBody>
          <a:bodyPr/>
          <a:lstStyle/>
          <a:p>
            <a:r>
              <a:rPr lang="en-US" dirty="0" smtClean="0"/>
              <a:t>Globe </a:t>
            </a:r>
            <a:r>
              <a:rPr lang="en-US" dirty="0"/>
              <a:t>&amp; Mail, Financial Post, </a:t>
            </a:r>
            <a:r>
              <a:rPr lang="en-US" dirty="0" err="1"/>
              <a:t>MacLeans</a:t>
            </a:r>
            <a:r>
              <a:rPr lang="en-US" dirty="0"/>
              <a:t> Magazine, Western Producer, </a:t>
            </a:r>
            <a:r>
              <a:rPr lang="en-US" dirty="0" smtClean="0"/>
              <a:t>Alberta Outdoorsman, Edmonton </a:t>
            </a:r>
            <a:r>
              <a:rPr lang="en-US" dirty="0"/>
              <a:t>Journal, </a:t>
            </a:r>
            <a:r>
              <a:rPr lang="en-US" dirty="0" smtClean="0"/>
              <a:t>Alberta Farmer Express, Edmonton </a:t>
            </a:r>
            <a:r>
              <a:rPr lang="en-US" dirty="0"/>
              <a:t>Sun, 630 CHED, CBC Radio, Global TV, </a:t>
            </a:r>
            <a:r>
              <a:rPr lang="en-US" dirty="0" smtClean="0"/>
              <a:t>CTV, and </a:t>
            </a:r>
            <a:r>
              <a:rPr lang="en-US" dirty="0"/>
              <a:t>WILD TV</a:t>
            </a:r>
            <a:r>
              <a:rPr lang="en-US" dirty="0" smtClean="0"/>
              <a:t>.</a:t>
            </a:r>
          </a:p>
          <a:p>
            <a:endParaRPr lang="en-US" dirty="0"/>
          </a:p>
          <a:p>
            <a:r>
              <a:rPr lang="en-US" dirty="0" smtClean="0"/>
              <a:t>Online hunting blogs with Alberta Outdoorsman</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endParaRPr lang="en-US" dirty="0"/>
          </a:p>
        </p:txBody>
      </p:sp>
      <p:sp>
        <p:nvSpPr>
          <p:cNvPr id="71683" name="Rectangle 3"/>
          <p:cNvSpPr>
            <a:spLocks noGrp="1" noChangeArrowheads="1"/>
          </p:cNvSpPr>
          <p:nvPr>
            <p:ph type="body" idx="1"/>
          </p:nvPr>
        </p:nvSpPr>
        <p:spPr/>
        <p:txBody>
          <a:bodyPr/>
          <a:lstStyle/>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66166"/>
            <a:ext cx="8686799" cy="6487034"/>
          </a:xfrm>
          <a:prstGeom prst="rect">
            <a:avLst/>
          </a:prstGeom>
        </p:spPr>
      </p:pic>
    </p:spTree>
    <p:extLst>
      <p:ext uri="{BB962C8B-B14F-4D97-AF65-F5344CB8AC3E}">
        <p14:creationId xmlns:p14="http://schemas.microsoft.com/office/powerpoint/2010/main" val="2880646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t>RING THOSE PHONES</a:t>
            </a:r>
          </a:p>
        </p:txBody>
      </p:sp>
      <p:sp>
        <p:nvSpPr>
          <p:cNvPr id="64515" name="Rectangle 3"/>
          <p:cNvSpPr>
            <a:spLocks noGrp="1" noChangeArrowheads="1"/>
          </p:cNvSpPr>
          <p:nvPr>
            <p:ph type="body" idx="1"/>
          </p:nvPr>
        </p:nvSpPr>
        <p:spPr/>
        <p:txBody>
          <a:bodyPr/>
          <a:lstStyle/>
          <a:p>
            <a:r>
              <a:rPr lang="en-US" sz="2800" dirty="0"/>
              <a:t>Every media event that occurs we get inundated with calls from expert hunters wanting to come in to Lac Ste. Anne County and “fix our problem</a:t>
            </a:r>
            <a:r>
              <a:rPr lang="en-US" sz="2800" dirty="0" smtClean="0"/>
              <a:t>”</a:t>
            </a:r>
          </a:p>
          <a:p>
            <a:endParaRPr lang="en-US" sz="2800" dirty="0"/>
          </a:p>
          <a:p>
            <a:r>
              <a:rPr lang="en-US" sz="2800" dirty="0" smtClean="0"/>
              <a:t>Information </a:t>
            </a:r>
            <a:r>
              <a:rPr lang="en-US" sz="2800" dirty="0"/>
              <a:t>posted on our County Website to help alleviate the calls from hunters inquiring about hunting wild boars in Lac Ste. Anne County</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371600" y="457200"/>
            <a:ext cx="7772400" cy="4114800"/>
          </a:xfrm>
        </p:spPr>
        <p:txBody>
          <a:bodyPr/>
          <a:lstStyle/>
          <a:p>
            <a:endParaRPr lang="en-US" dirty="0" smtClean="0"/>
          </a:p>
          <a:p>
            <a:pPr>
              <a:buNone/>
            </a:pPr>
            <a:r>
              <a:rPr lang="en-US" dirty="0"/>
              <a:t>	</a:t>
            </a:r>
            <a:r>
              <a:rPr lang="en-US" b="1" dirty="0" smtClean="0"/>
              <a:t>No, we do not maintain a list of landowners with wild boar problems. It is the responsibility of the hunter to contact the landowner </a:t>
            </a:r>
          </a:p>
          <a:p>
            <a:pPr>
              <a:buNone/>
            </a:pPr>
            <a:endParaRPr lang="en-US" b="1" dirty="0"/>
          </a:p>
          <a:p>
            <a:pPr>
              <a:buNone/>
            </a:pPr>
            <a:r>
              <a:rPr lang="en-US" b="1" dirty="0" smtClean="0"/>
              <a:t> </a:t>
            </a:r>
            <a:endParaRPr lang="en-US"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t>Challenges with Hunters</a:t>
            </a:r>
          </a:p>
        </p:txBody>
      </p:sp>
      <p:sp>
        <p:nvSpPr>
          <p:cNvPr id="77827" name="Rectangle 3"/>
          <p:cNvSpPr>
            <a:spLocks noGrp="1" noChangeArrowheads="1"/>
          </p:cNvSpPr>
          <p:nvPr>
            <p:ph type="body" idx="1"/>
          </p:nvPr>
        </p:nvSpPr>
        <p:spPr/>
        <p:txBody>
          <a:bodyPr/>
          <a:lstStyle/>
          <a:p>
            <a:r>
              <a:rPr lang="en-US"/>
              <a:t>List of farmers who were having problems with wild boar</a:t>
            </a:r>
          </a:p>
          <a:p>
            <a:r>
              <a:rPr lang="en-US"/>
              <a:t>Snaring – group hunting – leaving gates open…..</a:t>
            </a:r>
          </a:p>
          <a:p>
            <a:r>
              <a:rPr lang="en-US"/>
              <a:t>Farmers getting fed up with the calls and hunters not obeying rules set out.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868156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p:txBody>
          <a:bodyPr/>
          <a:lstStyle/>
          <a:p>
            <a:pPr marL="0" indent="0">
              <a:buNone/>
            </a:pP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6100"/>
            <a:ext cx="8763000" cy="6755700"/>
          </a:xfrm>
          <a:prstGeom prst="rect">
            <a:avLst/>
          </a:prstGeom>
        </p:spPr>
      </p:pic>
    </p:spTree>
    <p:extLst>
      <p:ext uri="{BB962C8B-B14F-4D97-AF65-F5344CB8AC3E}">
        <p14:creationId xmlns:p14="http://schemas.microsoft.com/office/powerpoint/2010/main" val="24067637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Wild boar Canada mapping</a:t>
            </a:r>
            <a:endParaRPr lang="en-US" dirty="0"/>
          </a:p>
        </p:txBody>
      </p:sp>
      <p:sp>
        <p:nvSpPr>
          <p:cNvPr id="3" name="Content Placeholder 2"/>
          <p:cNvSpPr>
            <a:spLocks noGrp="1"/>
          </p:cNvSpPr>
          <p:nvPr>
            <p:ph idx="1"/>
          </p:nvPr>
        </p:nvSpPr>
        <p:spPr/>
        <p:txBody>
          <a:bodyPr/>
          <a:lstStyle/>
          <a:p>
            <a:r>
              <a:rPr lang="en-US" dirty="0">
                <a:solidFill>
                  <a:srgbClr val="FF0000"/>
                </a:solidFill>
                <a:hlinkClick r:id="rId2"/>
              </a:rPr>
              <a:t>http://wildboarcanada.ca/#</a:t>
            </a:r>
            <a:r>
              <a:rPr lang="en-US" dirty="0" smtClean="0">
                <a:solidFill>
                  <a:srgbClr val="FF0000"/>
                </a:solidFill>
                <a:hlinkClick r:id="rId2"/>
              </a:rPr>
              <a:t>sthash.quNwLKDj.dpbs</a:t>
            </a:r>
            <a:endParaRPr lang="en-US" dirty="0" smtClean="0">
              <a:solidFill>
                <a:srgbClr val="FF0000"/>
              </a:solidFill>
            </a:endParaRPr>
          </a:p>
          <a:p>
            <a:r>
              <a:rPr lang="en-US" dirty="0"/>
              <a:t>http://wildboarcanada.ca/#sthash.quNwLKDj.dpbs</a:t>
            </a:r>
          </a:p>
        </p:txBody>
      </p:sp>
    </p:spTree>
    <p:extLst>
      <p:ext uri="{BB962C8B-B14F-4D97-AF65-F5344CB8AC3E}">
        <p14:creationId xmlns:p14="http://schemas.microsoft.com/office/powerpoint/2010/main" val="83898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solidFill>
                  <a:srgbClr val="FF0000"/>
                </a:solidFill>
                <a:hlinkClick r:id="rId2"/>
              </a:rPr>
              <a:t>http://wildboarcanada.ca/#</a:t>
            </a:r>
            <a:r>
              <a:rPr lang="en-US" dirty="0" smtClean="0">
                <a:solidFill>
                  <a:srgbClr val="FF0000"/>
                </a:solidFill>
                <a:hlinkClick r:id="rId2"/>
              </a:rPr>
              <a:t>sthash.quNwLKDj.dpbs</a:t>
            </a:r>
            <a:endParaRPr lang="en-US" dirty="0" smtClean="0">
              <a:solidFill>
                <a:srgbClr val="FF0000"/>
              </a:solidFill>
            </a:endParaRPr>
          </a:p>
          <a:p>
            <a:r>
              <a:rPr lang="en-US" dirty="0"/>
              <a:t>http://wildboarcanada.ca/#sthash.quNwLKDj.dpbs</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8991600" cy="64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0598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t>Program Statistics</a:t>
            </a:r>
          </a:p>
        </p:txBody>
      </p:sp>
      <p:sp>
        <p:nvSpPr>
          <p:cNvPr id="62467" name="Rectangle 3"/>
          <p:cNvSpPr>
            <a:spLocks noGrp="1" noChangeArrowheads="1"/>
          </p:cNvSpPr>
          <p:nvPr>
            <p:ph type="body" idx="1"/>
          </p:nvPr>
        </p:nvSpPr>
        <p:spPr/>
        <p:txBody>
          <a:bodyPr/>
          <a:lstStyle/>
          <a:p>
            <a:r>
              <a:rPr lang="en-US" dirty="0"/>
              <a:t>To Date </a:t>
            </a:r>
            <a:r>
              <a:rPr lang="en-US" dirty="0" smtClean="0"/>
              <a:t>460 </a:t>
            </a:r>
            <a:r>
              <a:rPr lang="en-US" dirty="0"/>
              <a:t>sets of Wild Boar ears have been collected under the Lac Ste. Anne County program. </a:t>
            </a:r>
          </a:p>
          <a:p>
            <a:pPr lvl="1"/>
            <a:r>
              <a:rPr lang="en-US" sz="4000" dirty="0"/>
              <a:t>This Equates to </a:t>
            </a:r>
            <a:r>
              <a:rPr lang="en-US" sz="4000" dirty="0" smtClean="0"/>
              <a:t>$23,000</a:t>
            </a:r>
            <a:endParaRPr lang="en-US" sz="4000" dirty="0"/>
          </a:p>
          <a:p>
            <a:pPr>
              <a:buFont typeface="Monotype Sorts" charset="2"/>
              <a:buNone/>
            </a:pPr>
            <a:endParaRPr lang="en-US" dirty="0"/>
          </a:p>
        </p:txBody>
      </p:sp>
    </p:spTree>
    <p:extLst>
      <p:ext uri="{BB962C8B-B14F-4D97-AF65-F5344CB8AC3E}">
        <p14:creationId xmlns:p14="http://schemas.microsoft.com/office/powerpoint/2010/main" val="41555674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noChangeAspect="1"/>
          </p:cNvGraphicFramePr>
          <p:nvPr>
            <p:ph idx="1"/>
          </p:nvPr>
        </p:nvGraphicFramePr>
        <p:xfrm>
          <a:off x="593812" y="609599"/>
          <a:ext cx="7788187" cy="6021051"/>
        </p:xfrm>
        <a:graphic>
          <a:graphicData uri="http://schemas.openxmlformats.org/presentationml/2006/ole">
            <mc:AlternateContent xmlns:mc="http://schemas.openxmlformats.org/markup-compatibility/2006">
              <mc:Choice xmlns:v="urn:schemas-microsoft-com:vml" Requires="v">
                <p:oleObj spid="_x0000_s3096" name="Acrobat Document" r:id="rId3" imgW="7542857" imgH="5830114" progId="AcroExch.Document.7">
                  <p:embed/>
                </p:oleObj>
              </mc:Choice>
              <mc:Fallback>
                <p:oleObj name="Acrobat Document" r:id="rId3" imgW="7542857" imgH="5830114" progId="AcroExch.Document.7">
                  <p:embed/>
                  <p:pic>
                    <p:nvPicPr>
                      <p:cNvPr id="0" name="Content Placeholder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812" y="609599"/>
                        <a:ext cx="7788187" cy="60210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t>Program Statistics</a:t>
            </a:r>
          </a:p>
        </p:txBody>
      </p:sp>
      <p:sp>
        <p:nvSpPr>
          <p:cNvPr id="62467" name="Rectangle 3"/>
          <p:cNvSpPr>
            <a:spLocks noGrp="1" noChangeArrowheads="1"/>
          </p:cNvSpPr>
          <p:nvPr>
            <p:ph type="body" idx="1"/>
          </p:nvPr>
        </p:nvSpPr>
        <p:spPr/>
        <p:txBody>
          <a:bodyPr/>
          <a:lstStyle/>
          <a:p>
            <a:r>
              <a:rPr lang="en-US" dirty="0" smtClean="0"/>
              <a:t>NOT including the bounty submitted thus far in 2014</a:t>
            </a:r>
          </a:p>
          <a:p>
            <a:r>
              <a:rPr lang="en-CA" sz="4000" dirty="0" smtClean="0">
                <a:effectLst/>
              </a:rPr>
              <a:t>Parkland County </a:t>
            </a:r>
            <a:r>
              <a:rPr lang="en-CA" sz="4000" dirty="0">
                <a:effectLst/>
              </a:rPr>
              <a:t>- 4</a:t>
            </a:r>
            <a:endParaRPr lang="en-US" sz="4000" dirty="0">
              <a:effectLst/>
            </a:endParaRPr>
          </a:p>
          <a:p>
            <a:r>
              <a:rPr lang="en-CA" sz="4000" dirty="0" err="1">
                <a:effectLst/>
              </a:rPr>
              <a:t>Yellowhead</a:t>
            </a:r>
            <a:r>
              <a:rPr lang="en-CA" sz="4000" dirty="0">
                <a:effectLst/>
              </a:rPr>
              <a:t> - 0</a:t>
            </a:r>
            <a:endParaRPr lang="en-US" sz="4000" dirty="0">
              <a:effectLst/>
            </a:endParaRPr>
          </a:p>
          <a:p>
            <a:r>
              <a:rPr lang="en-CA" sz="4000" dirty="0" smtClean="0">
                <a:effectLst/>
              </a:rPr>
              <a:t>LSAC </a:t>
            </a:r>
            <a:r>
              <a:rPr lang="en-CA" sz="4000" dirty="0">
                <a:effectLst/>
              </a:rPr>
              <a:t>- 13</a:t>
            </a:r>
            <a:endParaRPr lang="en-US" sz="4000" dirty="0">
              <a:effectLst/>
            </a:endParaRPr>
          </a:p>
          <a:p>
            <a:r>
              <a:rPr lang="en-CA" sz="4000" dirty="0">
                <a:effectLst/>
              </a:rPr>
              <a:t>Brazeau - 0</a:t>
            </a:r>
            <a:endParaRPr lang="en-US" sz="4000" dirty="0">
              <a:effectLst/>
            </a:endParaRPr>
          </a:p>
          <a:p>
            <a:r>
              <a:rPr lang="en-CA" sz="4000" dirty="0">
                <a:effectLst/>
              </a:rPr>
              <a:t>Woodlands - 38</a:t>
            </a:r>
            <a:endParaRPr lang="en-US" sz="4000" dirty="0">
              <a:effectLst/>
            </a:endParaRPr>
          </a:p>
          <a:p>
            <a:endParaRPr lang="en-US" sz="4000" dirty="0"/>
          </a:p>
          <a:p>
            <a:pPr>
              <a:buFont typeface="Monotype Sorts" charset="2"/>
              <a:buNone/>
            </a:pP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t>Program Statistics</a:t>
            </a:r>
          </a:p>
        </p:txBody>
      </p:sp>
      <p:sp>
        <p:nvSpPr>
          <p:cNvPr id="62467" name="Rectangle 3"/>
          <p:cNvSpPr>
            <a:spLocks noGrp="1" noChangeArrowheads="1"/>
          </p:cNvSpPr>
          <p:nvPr>
            <p:ph type="body" idx="1"/>
          </p:nvPr>
        </p:nvSpPr>
        <p:spPr>
          <a:xfrm>
            <a:off x="1143000" y="685800"/>
            <a:ext cx="7772400" cy="4114800"/>
          </a:xfrm>
        </p:spPr>
        <p:txBody>
          <a:bodyPr/>
          <a:lstStyle/>
          <a:p>
            <a:pPr marL="0" indent="0">
              <a:buNone/>
            </a:pPr>
            <a:endParaRPr lang="en-US" dirty="0"/>
          </a:p>
          <a:p>
            <a:r>
              <a:rPr lang="en-US" dirty="0"/>
              <a:t>To date (since 2009) 222 sets of Wild Boar ears have been collected under the Woodlands County program. ($11,100 in payments) </a:t>
            </a:r>
          </a:p>
          <a:p>
            <a:r>
              <a:rPr lang="en-US" dirty="0" smtClean="0"/>
              <a:t>In </a:t>
            </a:r>
            <a:r>
              <a:rPr lang="en-US" dirty="0"/>
              <a:t>the NW Region, 534 ear pairs collected as of last March between 2008 and 2014 ($26,700 in payments) </a:t>
            </a:r>
          </a:p>
          <a:p>
            <a:r>
              <a:rPr lang="en-US" dirty="0" smtClean="0"/>
              <a:t>Provincially </a:t>
            </a:r>
            <a:r>
              <a:rPr lang="en-US" dirty="0"/>
              <a:t>approximately 942 sets have been collected from 2008-2014 ($47,100 in payments)</a:t>
            </a:r>
          </a:p>
          <a:p>
            <a:pPr>
              <a:buFont typeface="Monotype Sorts" charset="2"/>
              <a:buNone/>
            </a:pPr>
            <a:endParaRPr lang="en-US" dirty="0"/>
          </a:p>
        </p:txBody>
      </p:sp>
    </p:spTree>
    <p:extLst>
      <p:ext uri="{BB962C8B-B14F-4D97-AF65-F5344CB8AC3E}">
        <p14:creationId xmlns:p14="http://schemas.microsoft.com/office/powerpoint/2010/main" val="14732570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endParaRPr lang="en-US"/>
          </a:p>
        </p:txBody>
      </p:sp>
      <p:sp>
        <p:nvSpPr>
          <p:cNvPr id="89091" name="Rectangle 3"/>
          <p:cNvSpPr>
            <a:spLocks noGrp="1" noChangeArrowheads="1"/>
          </p:cNvSpPr>
          <p:nvPr>
            <p:ph type="body" idx="1"/>
          </p:nvPr>
        </p:nvSpPr>
        <p:spPr/>
        <p:txBody>
          <a:bodyPr/>
          <a:lstStyle/>
          <a:p>
            <a:endParaRPr lang="en-US"/>
          </a:p>
        </p:txBody>
      </p:sp>
      <p:pic>
        <p:nvPicPr>
          <p:cNvPr id="89092" name="Picture 4" descr="Boar Head"/>
          <p:cNvPicPr>
            <a:picLocks noChangeAspect="1" noChangeArrowheads="1"/>
          </p:cNvPicPr>
          <p:nvPr/>
        </p:nvPicPr>
        <p:blipFill>
          <a:blip r:embed="rId2" cstate="print"/>
          <a:srcRect/>
          <a:stretch>
            <a:fillRect/>
          </a:stretch>
        </p:blipFill>
        <p:spPr bwMode="auto">
          <a:xfrm>
            <a:off x="1752600" y="272258"/>
            <a:ext cx="6096000" cy="6204742"/>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z="4000"/>
              <a:t>Building Trust with the Landowners</a:t>
            </a:r>
          </a:p>
        </p:txBody>
      </p:sp>
      <p:sp>
        <p:nvSpPr>
          <p:cNvPr id="78851" name="Rectangle 3"/>
          <p:cNvSpPr>
            <a:spLocks noGrp="1" noChangeArrowheads="1"/>
          </p:cNvSpPr>
          <p:nvPr>
            <p:ph type="body" idx="1"/>
          </p:nvPr>
        </p:nvSpPr>
        <p:spPr/>
        <p:txBody>
          <a:bodyPr/>
          <a:lstStyle/>
          <a:p>
            <a:r>
              <a:rPr lang="en-US"/>
              <a:t>Most people who are hunting the wild boar personally know the landowners or have built up a rapport.</a:t>
            </a:r>
          </a:p>
          <a:p>
            <a:r>
              <a:rPr lang="en-US"/>
              <a:t>Good communication is key – notify where &amp; when you are hunting</a:t>
            </a:r>
          </a:p>
          <a:p>
            <a:r>
              <a:rPr lang="en-US"/>
              <a:t>One hunter has been particularly successful in building that realtionship</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t>Live Mount of Wild Boar Hunted</a:t>
            </a:r>
          </a:p>
        </p:txBody>
      </p:sp>
      <p:sp>
        <p:nvSpPr>
          <p:cNvPr id="79875" name="Rectangle 3"/>
          <p:cNvSpPr>
            <a:spLocks noGrp="1" noChangeArrowheads="1"/>
          </p:cNvSpPr>
          <p:nvPr>
            <p:ph type="body" idx="1"/>
          </p:nvPr>
        </p:nvSpPr>
        <p:spPr/>
        <p:txBody>
          <a:bodyPr/>
          <a:lstStyle/>
          <a:p>
            <a:endParaRPr lang="en-US"/>
          </a:p>
        </p:txBody>
      </p:sp>
      <p:pic>
        <p:nvPicPr>
          <p:cNvPr id="79876" name="Picture 4" descr="IMG_0525"/>
          <p:cNvPicPr>
            <a:picLocks noChangeAspect="1" noChangeArrowheads="1"/>
          </p:cNvPicPr>
          <p:nvPr/>
        </p:nvPicPr>
        <p:blipFill>
          <a:blip r:embed="rId2" cstate="print"/>
          <a:srcRect/>
          <a:stretch>
            <a:fillRect/>
          </a:stretch>
        </p:blipFill>
        <p:spPr bwMode="auto">
          <a:xfrm>
            <a:off x="1828800" y="1905000"/>
            <a:ext cx="6553200" cy="45720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885825" y="0"/>
            <a:ext cx="7772400" cy="1143000"/>
          </a:xfrm>
        </p:spPr>
        <p:txBody>
          <a:bodyPr/>
          <a:lstStyle/>
          <a:p>
            <a:r>
              <a:rPr lang="en-US"/>
              <a:t>Local Hunter with Victim</a:t>
            </a:r>
          </a:p>
        </p:txBody>
      </p:sp>
      <p:sp>
        <p:nvSpPr>
          <p:cNvPr id="88067" name="Rectangle 3"/>
          <p:cNvSpPr>
            <a:spLocks noGrp="1" noChangeArrowheads="1"/>
          </p:cNvSpPr>
          <p:nvPr>
            <p:ph type="body" idx="1"/>
          </p:nvPr>
        </p:nvSpPr>
        <p:spPr/>
        <p:txBody>
          <a:bodyPr/>
          <a:lstStyle/>
          <a:p>
            <a:endParaRPr lang="en-US"/>
          </a:p>
        </p:txBody>
      </p:sp>
      <p:pic>
        <p:nvPicPr>
          <p:cNvPr id="88068" name="Picture 4" descr="IMG_0288"/>
          <p:cNvPicPr>
            <a:picLocks noChangeAspect="1" noChangeArrowheads="1"/>
          </p:cNvPicPr>
          <p:nvPr/>
        </p:nvPicPr>
        <p:blipFill>
          <a:blip r:embed="rId2" cstate="print"/>
          <a:srcRect/>
          <a:stretch>
            <a:fillRect/>
          </a:stretch>
        </p:blipFill>
        <p:spPr bwMode="auto">
          <a:xfrm>
            <a:off x="2209800" y="838200"/>
            <a:ext cx="4800600" cy="56388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p:txBody>
          <a:bodyPr/>
          <a:lstStyle/>
          <a:p>
            <a:r>
              <a:rPr lang="en-US" dirty="0"/>
              <a:t>Wild boar were imported into Alberta in the early 1990’s from Europe </a:t>
            </a:r>
            <a:r>
              <a:rPr lang="en-US" dirty="0" smtClean="0"/>
              <a:t>as meat </a:t>
            </a:r>
            <a:r>
              <a:rPr lang="en-US" dirty="0"/>
              <a:t>production animals and for hunt farms.  There are no current regulations or restrictions on raising them in captivity. </a:t>
            </a:r>
          </a:p>
          <a:p>
            <a:endParaRPr lang="en-US" dirty="0"/>
          </a:p>
        </p:txBody>
      </p:sp>
    </p:spTree>
    <p:extLst>
      <p:ext uri="{BB962C8B-B14F-4D97-AF65-F5344CB8AC3E}">
        <p14:creationId xmlns:p14="http://schemas.microsoft.com/office/powerpoint/2010/main" val="16400640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t>Pest VS Domestic????</a:t>
            </a:r>
          </a:p>
        </p:txBody>
      </p:sp>
      <p:sp>
        <p:nvSpPr>
          <p:cNvPr id="75779" name="Rectangle 3"/>
          <p:cNvSpPr>
            <a:spLocks noGrp="1" noChangeArrowheads="1"/>
          </p:cNvSpPr>
          <p:nvPr>
            <p:ph type="body" idx="1"/>
          </p:nvPr>
        </p:nvSpPr>
        <p:spPr/>
        <p:txBody>
          <a:bodyPr/>
          <a:lstStyle/>
          <a:p>
            <a:r>
              <a:rPr lang="en-US"/>
              <a:t>When is a Wild Boar a Pest?</a:t>
            </a:r>
          </a:p>
          <a:p>
            <a:pPr>
              <a:buFont typeface="Wingdings" pitchFamily="2" charset="2"/>
              <a:buChar char="Ø"/>
            </a:pPr>
            <a:r>
              <a:rPr lang="en-US"/>
              <a:t>Once it gets out of a fence</a:t>
            </a:r>
          </a:p>
          <a:p>
            <a:pPr>
              <a:buFont typeface="Wingdings" pitchFamily="2" charset="2"/>
              <a:buChar char="Ø"/>
            </a:pPr>
            <a:endParaRPr lang="en-US"/>
          </a:p>
          <a:p>
            <a:pPr>
              <a:buFontTx/>
              <a:buNone/>
            </a:pP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endParaRPr lang="en-US" dirty="0"/>
          </a:p>
        </p:txBody>
      </p:sp>
      <p:sp>
        <p:nvSpPr>
          <p:cNvPr id="75779" name="Rectangle 3"/>
          <p:cNvSpPr>
            <a:spLocks noGrp="1" noChangeArrowheads="1"/>
          </p:cNvSpPr>
          <p:nvPr>
            <p:ph type="body" idx="1"/>
          </p:nvPr>
        </p:nvSpPr>
        <p:spPr/>
        <p:txBody>
          <a:bodyPr/>
          <a:lstStyle/>
          <a:p>
            <a:pPr marL="0" indent="0">
              <a:buNone/>
            </a:pPr>
            <a:endParaRPr lang="en-US" dirty="0"/>
          </a:p>
          <a:p>
            <a:pPr>
              <a:buFontTx/>
              <a:buNone/>
            </a:pP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152264"/>
            <a:ext cx="8532889" cy="640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56785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Fencing Requirements</a:t>
            </a:r>
            <a:endParaRPr lang="en-US" dirty="0"/>
          </a:p>
        </p:txBody>
      </p:sp>
      <p:sp>
        <p:nvSpPr>
          <p:cNvPr id="3" name="Content Placeholder 2"/>
          <p:cNvSpPr>
            <a:spLocks noGrp="1"/>
          </p:cNvSpPr>
          <p:nvPr>
            <p:ph idx="1"/>
          </p:nvPr>
        </p:nvSpPr>
        <p:spPr/>
        <p:txBody>
          <a:bodyPr/>
          <a:lstStyle/>
          <a:p>
            <a:r>
              <a:rPr lang="en-US" dirty="0"/>
              <a:t>All existing wild boar fencing systems will be required to conform to the Containment </a:t>
            </a:r>
            <a:r>
              <a:rPr lang="en-US" dirty="0" smtClean="0"/>
              <a:t>Standards </a:t>
            </a:r>
            <a:r>
              <a:rPr lang="en-US" dirty="0"/>
              <a:t>no later than Dec 31, 2018. </a:t>
            </a:r>
            <a:endParaRPr lang="en-US" dirty="0" smtClean="0"/>
          </a:p>
          <a:p>
            <a:endParaRPr lang="en-US" dirty="0"/>
          </a:p>
          <a:p>
            <a:r>
              <a:rPr lang="en-US" dirty="0" smtClean="0"/>
              <a:t>Actual fact – they’ve already had over 20 years to provide adequate fencing</a:t>
            </a:r>
            <a:endParaRPr lang="en-US" dirty="0"/>
          </a:p>
        </p:txBody>
      </p:sp>
    </p:spTree>
    <p:extLst>
      <p:ext uri="{BB962C8B-B14F-4D97-AF65-F5344CB8AC3E}">
        <p14:creationId xmlns:p14="http://schemas.microsoft.com/office/powerpoint/2010/main" val="17081842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Fencing Standards</a:t>
            </a:r>
            <a:endParaRPr lang="en-US" dirty="0"/>
          </a:p>
        </p:txBody>
      </p:sp>
      <p:sp>
        <p:nvSpPr>
          <p:cNvPr id="3" name="Content Placeholder 2"/>
          <p:cNvSpPr>
            <a:spLocks noGrp="1"/>
          </p:cNvSpPr>
          <p:nvPr>
            <p:ph idx="1"/>
          </p:nvPr>
        </p:nvSpPr>
        <p:spPr/>
        <p:txBody>
          <a:bodyPr/>
          <a:lstStyle/>
          <a:p>
            <a:endParaRPr lang="en-US" dirty="0"/>
          </a:p>
          <a:p>
            <a:pPr marL="0" indent="0">
              <a:buNone/>
            </a:pPr>
            <a:r>
              <a:rPr lang="en-US" dirty="0" smtClean="0"/>
              <a:t>	 </a:t>
            </a:r>
            <a:r>
              <a:rPr lang="en-US" dirty="0"/>
              <a:t>Standard 1 </a:t>
            </a:r>
          </a:p>
          <a:p>
            <a:r>
              <a:rPr lang="en-US" dirty="0"/>
              <a:t>Buried fence with an electric wire. </a:t>
            </a:r>
            <a:endParaRPr lang="en-US" dirty="0" smtClean="0"/>
          </a:p>
          <a:p>
            <a:pPr marL="0" indent="0">
              <a:buNone/>
            </a:pPr>
            <a:endParaRPr lang="en-US" dirty="0" smtClean="0"/>
          </a:p>
          <a:p>
            <a:pPr marL="0" indent="0">
              <a:buNone/>
            </a:pPr>
            <a:r>
              <a:rPr lang="en-US" dirty="0"/>
              <a:t>	Standard 2 </a:t>
            </a:r>
          </a:p>
          <a:p>
            <a:r>
              <a:rPr lang="en-US" dirty="0"/>
              <a:t>Double fencing system with an electric wire. 	</a:t>
            </a:r>
          </a:p>
          <a:p>
            <a:endParaRPr lang="en-US" dirty="0"/>
          </a:p>
        </p:txBody>
      </p:sp>
    </p:spTree>
    <p:extLst>
      <p:ext uri="{BB962C8B-B14F-4D97-AF65-F5344CB8AC3E}">
        <p14:creationId xmlns:p14="http://schemas.microsoft.com/office/powerpoint/2010/main" val="318913248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hoto.JPG"/>
          <p:cNvPicPr>
            <a:picLocks noGrp="1" noChangeAspect="1"/>
          </p:cNvPicPr>
          <p:nvPr>
            <p:ph idx="1"/>
          </p:nvPr>
        </p:nvPicPr>
        <p:blipFill>
          <a:blip r:embed="rId2" cstate="print"/>
          <a:stretch>
            <a:fillRect/>
          </a:stretch>
        </p:blipFill>
        <p:spPr>
          <a:xfrm flipV="1">
            <a:off x="76199" y="76199"/>
            <a:ext cx="8972063" cy="6629399"/>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t>Discussion on the PEST ACT</a:t>
            </a:r>
          </a:p>
        </p:txBody>
      </p:sp>
      <p:sp>
        <p:nvSpPr>
          <p:cNvPr id="84995" name="Rectangle 3"/>
          <p:cNvSpPr>
            <a:spLocks noGrp="1" noChangeArrowheads="1"/>
          </p:cNvSpPr>
          <p:nvPr>
            <p:ph type="body" idx="1"/>
          </p:nvPr>
        </p:nvSpPr>
        <p:spPr/>
        <p:txBody>
          <a:bodyPr/>
          <a:lstStyle/>
          <a:p>
            <a:pPr>
              <a:buFont typeface="Monotype Sorts" charset="2"/>
              <a:buNone/>
            </a:pPr>
            <a:r>
              <a:rPr lang="en-US"/>
              <a:t>  b) control or destroy all pests on or in the land, property or livestock unless otherwise authorized by the Minister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t>Responsibilities of Owners</a:t>
            </a:r>
          </a:p>
        </p:txBody>
      </p:sp>
      <p:sp>
        <p:nvSpPr>
          <p:cNvPr id="86019" name="Rectangle 3"/>
          <p:cNvSpPr>
            <a:spLocks noGrp="1" noChangeArrowheads="1"/>
          </p:cNvSpPr>
          <p:nvPr>
            <p:ph type="body" idx="1"/>
          </p:nvPr>
        </p:nvSpPr>
        <p:spPr/>
        <p:txBody>
          <a:bodyPr/>
          <a:lstStyle/>
          <a:p>
            <a:r>
              <a:rPr lang="en-US"/>
              <a:t>Where do the responsibilities of the Owners of these animals come in to play?</a:t>
            </a:r>
          </a:p>
          <a:p>
            <a:pPr>
              <a:buFont typeface="Monotype Sorts" charset="2"/>
              <a:buNone/>
            </a:pPr>
            <a:r>
              <a:rPr lang="en-US"/>
              <a:t>	- Sufficient containment standards</a:t>
            </a:r>
          </a:p>
          <a:p>
            <a:pPr>
              <a:buFont typeface="Monotype Sorts" charset="2"/>
              <a:buNone/>
            </a:pPr>
            <a:r>
              <a:rPr lang="en-US"/>
              <a:t>	- Livestock identification</a:t>
            </a:r>
          </a:p>
          <a:p>
            <a:pPr>
              <a:buFont typeface="Monotype Sorts" charset="2"/>
              <a:buNone/>
            </a:pPr>
            <a:r>
              <a:rPr lang="en-US"/>
              <a:t>	- Accountability</a:t>
            </a:r>
          </a:p>
          <a:p>
            <a:pPr>
              <a:buFont typeface="Monotype Sorts" charset="2"/>
              <a:buNone/>
            </a:pPr>
            <a:r>
              <a:rPr lang="en-US"/>
              <a:t>They are in fact self-governed in their operations of owning a potential Pest.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Content Placeholder 4"/>
          <p:cNvGraphicFramePr>
            <a:graphicFrameLocks noGrp="1"/>
          </p:cNvGraphicFramePr>
          <p:nvPr>
            <p:ph idx="1"/>
          </p:nvPr>
        </p:nvGraphicFramePr>
        <p:xfrm>
          <a:off x="1981200" y="2006600"/>
          <a:ext cx="6096000" cy="4064000"/>
        </p:xfrm>
        <a:graphic>
          <a:graphicData uri="http://schemas.openxmlformats.org/presentationml/2006/ole">
            <mc:AlternateContent xmlns:mc="http://schemas.openxmlformats.org/markup-compatibility/2006">
              <mc:Choice xmlns:v="urn:schemas-microsoft-com:vml" Requires="v">
                <p:oleObj spid="_x0000_s2113" name="Acrobat Document" r:id="rId3" imgW="0" imgH="0" progId="AcroExch.Document.7">
                  <p:embed/>
                </p:oleObj>
              </mc:Choice>
              <mc:Fallback>
                <p:oleObj name="Acrobat Document" r:id="rId3" imgW="0" imgH="0" progId="AcroExch.Document.7">
                  <p:embed/>
                  <p:pic>
                    <p:nvPicPr>
                      <p:cNvPr id="0" name="Content Placeholder 4"/>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981200" y="2006600"/>
                        <a:ext cx="6096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2114" name="Acrobat Document" r:id="rId4" imgW="0" imgH="0" progId="AcroExch.Document.7">
                  <p:embed/>
                </p:oleObj>
              </mc:Choice>
              <mc:Fallback>
                <p:oleObj name="Acrobat Document" r:id="rId4" imgW="0" imgH="0" progId="AcroExch.Document.7">
                  <p:embed/>
                  <p:pic>
                    <p:nvPicPr>
                      <p:cNvPr id="0" name="Rectangle 3"/>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nvGraphicFramePr>
        <p:xfrm>
          <a:off x="800100" y="512763"/>
          <a:ext cx="7542213" cy="5830887"/>
        </p:xfrm>
        <a:graphic>
          <a:graphicData uri="http://schemas.openxmlformats.org/presentationml/2006/ole">
            <mc:AlternateContent xmlns:mc="http://schemas.openxmlformats.org/markup-compatibility/2006">
              <mc:Choice xmlns:v="urn:schemas-microsoft-com:vml" Requires="v">
                <p:oleObj spid="_x0000_s2115" name="Acrobat Document" r:id="rId5" imgW="7542857" imgH="5830114" progId="AcroExch.Document.7">
                  <p:embed/>
                </p:oleObj>
              </mc:Choice>
              <mc:Fallback>
                <p:oleObj name="Acrobat Document" r:id="rId5" imgW="7542857" imgH="5830114" progId="AcroExch.Document.7">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 y="512763"/>
                        <a:ext cx="7542213" cy="5830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 Service Boards</a:t>
            </a:r>
            <a:endParaRPr lang="en-US" dirty="0"/>
          </a:p>
        </p:txBody>
      </p:sp>
      <p:sp>
        <p:nvSpPr>
          <p:cNvPr id="3" name="Content Placeholder 2"/>
          <p:cNvSpPr>
            <a:spLocks noGrp="1"/>
          </p:cNvSpPr>
          <p:nvPr>
            <p:ph idx="1"/>
          </p:nvPr>
        </p:nvSpPr>
        <p:spPr/>
        <p:txBody>
          <a:bodyPr/>
          <a:lstStyle/>
          <a:p>
            <a:r>
              <a:rPr lang="en-US" dirty="0" smtClean="0"/>
              <a:t>Get to deal with the issue now after Province allowed farmers to raise a “Pest”</a:t>
            </a:r>
          </a:p>
          <a:p>
            <a:r>
              <a:rPr lang="en-US" dirty="0" smtClean="0"/>
              <a:t>Appointed Pest Inspector – Ag. Fieldman</a:t>
            </a:r>
          </a:p>
          <a:p>
            <a:r>
              <a:rPr lang="en-US" dirty="0" smtClean="0"/>
              <a:t>Local ASB’s put forward resolutions to lobby the government. </a:t>
            </a:r>
            <a:endParaRPr lang="en-US" dirty="0"/>
          </a:p>
        </p:txBody>
      </p:sp>
    </p:spTree>
    <p:extLst>
      <p:ext uri="{BB962C8B-B14F-4D97-AF65-F5344CB8AC3E}">
        <p14:creationId xmlns:p14="http://schemas.microsoft.com/office/powerpoint/2010/main" val="3995925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dirty="0" smtClean="0"/>
              <a:t>Diversification of </a:t>
            </a:r>
            <a:r>
              <a:rPr lang="en-US" dirty="0"/>
              <a:t>Alberta Farms</a:t>
            </a:r>
          </a:p>
        </p:txBody>
      </p:sp>
      <p:sp>
        <p:nvSpPr>
          <p:cNvPr id="54275" name="Rectangle 3"/>
          <p:cNvSpPr>
            <a:spLocks noGrp="1" noChangeArrowheads="1"/>
          </p:cNvSpPr>
          <p:nvPr>
            <p:ph type="body" idx="1"/>
          </p:nvPr>
        </p:nvSpPr>
        <p:spPr>
          <a:xfrm>
            <a:off x="1143000" y="1981200"/>
            <a:ext cx="7772400" cy="4343400"/>
          </a:xfrm>
        </p:spPr>
        <p:txBody>
          <a:bodyPr/>
          <a:lstStyle/>
          <a:p>
            <a:r>
              <a:rPr lang="en-US" dirty="0"/>
              <a:t>People started importing Wild Boars in conjunction with Alberta Agricultures push for </a:t>
            </a:r>
            <a:r>
              <a:rPr lang="en-US" dirty="0" smtClean="0"/>
              <a:t>Diversification of Farming to help with profitability.</a:t>
            </a:r>
          </a:p>
          <a:p>
            <a:pPr marL="0" indent="0">
              <a:buNone/>
            </a:pPr>
            <a:endParaRPr lang="en-US" dirty="0"/>
          </a:p>
          <a:p>
            <a:r>
              <a:rPr lang="en-US" dirty="0"/>
              <a:t>Other animals were being raised domestically such as Bison, Emus, Alpacas and Ostriches.</a:t>
            </a:r>
          </a:p>
          <a:p>
            <a:pPr>
              <a:buFont typeface="Monotype Sorts" charset="2"/>
              <a:buNone/>
            </a:pP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Latest ASB resolution </a:t>
            </a:r>
            <a:endParaRPr lang="en-US" dirty="0"/>
          </a:p>
        </p:txBody>
      </p:sp>
      <p:sp>
        <p:nvSpPr>
          <p:cNvPr id="3" name="Content Placeholder 2"/>
          <p:cNvSpPr>
            <a:spLocks noGrp="1"/>
          </p:cNvSpPr>
          <p:nvPr>
            <p:ph idx="1"/>
          </p:nvPr>
        </p:nvSpPr>
        <p:spPr/>
        <p:txBody>
          <a:bodyPr/>
          <a:lstStyle/>
          <a:p>
            <a:r>
              <a:rPr lang="en-US" dirty="0"/>
              <a:t>That Alberta Agriculture and Rural Development outlaw the raising of wild boar in Alberta </a:t>
            </a:r>
            <a:r>
              <a:rPr lang="en-US" dirty="0" smtClean="0"/>
              <a:t>and eradicate </a:t>
            </a:r>
            <a:r>
              <a:rPr lang="en-US" dirty="0"/>
              <a:t>all remaining wild boar in captivity in Alberta, compensating current owners for </a:t>
            </a:r>
            <a:r>
              <a:rPr lang="en-US" dirty="0" smtClean="0"/>
              <a:t>their losses </a:t>
            </a:r>
            <a:r>
              <a:rPr lang="en-US" dirty="0"/>
              <a:t>both in the value of the wild boar, and the value of their capital investments.</a:t>
            </a:r>
          </a:p>
        </p:txBody>
      </p:sp>
    </p:spTree>
    <p:extLst>
      <p:ext uri="{BB962C8B-B14F-4D97-AF65-F5344CB8AC3E}">
        <p14:creationId xmlns:p14="http://schemas.microsoft.com/office/powerpoint/2010/main" val="281316981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5"/>
          <p:cNvSpPr>
            <a:spLocks noGrp="1" noChangeArrowheads="1"/>
          </p:cNvSpPr>
          <p:nvPr>
            <p:ph type="title"/>
          </p:nvPr>
        </p:nvSpPr>
        <p:spPr/>
        <p:txBody>
          <a:bodyPr/>
          <a:lstStyle/>
          <a:p>
            <a:r>
              <a:rPr lang="en-US"/>
              <a:t> </a:t>
            </a:r>
          </a:p>
        </p:txBody>
      </p:sp>
      <p:pic>
        <p:nvPicPr>
          <p:cNvPr id="45060" name="Picture 4" descr="Wild Boar 1"/>
          <p:cNvPicPr>
            <a:picLocks noGrp="1" noChangeAspect="1" noChangeArrowheads="1"/>
          </p:cNvPicPr>
          <p:nvPr>
            <p:ph idx="1"/>
          </p:nvPr>
        </p:nvPicPr>
        <p:blipFill>
          <a:blip r:embed="rId2" cstate="print"/>
          <a:srcRect/>
          <a:stretch>
            <a:fillRect/>
          </a:stretch>
        </p:blipFill>
        <p:spPr>
          <a:xfrm>
            <a:off x="-55466" y="76200"/>
            <a:ext cx="9162976" cy="6781800"/>
          </a:xfrm>
          <a:noFill/>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t>Keys to Pest Control</a:t>
            </a:r>
          </a:p>
        </p:txBody>
      </p:sp>
      <p:sp>
        <p:nvSpPr>
          <p:cNvPr id="63491" name="Rectangle 3"/>
          <p:cNvSpPr>
            <a:spLocks noGrp="1" noChangeArrowheads="1"/>
          </p:cNvSpPr>
          <p:nvPr>
            <p:ph type="body" idx="1"/>
          </p:nvPr>
        </p:nvSpPr>
        <p:spPr>
          <a:xfrm>
            <a:off x="1066800" y="1600200"/>
            <a:ext cx="7772400" cy="4114800"/>
          </a:xfrm>
        </p:spPr>
        <p:txBody>
          <a:bodyPr/>
          <a:lstStyle/>
          <a:p>
            <a:r>
              <a:rPr lang="en-US" sz="4400"/>
              <a:t>Start ‘em EARLY!</a:t>
            </a:r>
          </a:p>
          <a:p>
            <a:pPr>
              <a:buFont typeface="Monotype Sorts" charset="2"/>
              <a:buNone/>
            </a:pPr>
            <a:endParaRPr lang="en-US" sz="4400"/>
          </a:p>
        </p:txBody>
      </p:sp>
      <p:pic>
        <p:nvPicPr>
          <p:cNvPr id="63492" name="Picture 4"/>
          <p:cNvPicPr>
            <a:picLocks noChangeAspect="1" noChangeArrowheads="1"/>
          </p:cNvPicPr>
          <p:nvPr/>
        </p:nvPicPr>
        <p:blipFill>
          <a:blip r:embed="rId2" cstate="print"/>
          <a:srcRect/>
          <a:stretch>
            <a:fillRect/>
          </a:stretch>
        </p:blipFill>
        <p:spPr bwMode="auto">
          <a:xfrm>
            <a:off x="1524000" y="2409825"/>
            <a:ext cx="6096000" cy="4448175"/>
          </a:xfrm>
          <a:prstGeom prst="rect">
            <a:avLst/>
          </a:prstGeom>
          <a:noFill/>
          <a:ln w="12700">
            <a:noFill/>
            <a:miter lim="800000"/>
            <a:headEnd type="none" w="sm" len="sm"/>
            <a:tailEnd type="none" w="sm" len="sm"/>
          </a:ln>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Rectangle 5"/>
          <p:cNvSpPr>
            <a:spLocks noGrp="1" noChangeArrowheads="1"/>
          </p:cNvSpPr>
          <p:nvPr>
            <p:ph type="title"/>
          </p:nvPr>
        </p:nvSpPr>
        <p:spPr/>
        <p:txBody>
          <a:bodyPr/>
          <a:lstStyle/>
          <a:p>
            <a:r>
              <a:rPr lang="en-US"/>
              <a:t>  </a:t>
            </a:r>
          </a:p>
        </p:txBody>
      </p:sp>
      <p:pic>
        <p:nvPicPr>
          <p:cNvPr id="52228" name="Picture 4" descr="Boar sign"/>
          <p:cNvPicPr>
            <a:picLocks noGrp="1" noChangeAspect="1" noChangeArrowheads="1"/>
          </p:cNvPicPr>
          <p:nvPr>
            <p:ph idx="1"/>
          </p:nvPr>
        </p:nvPicPr>
        <p:blipFill>
          <a:blip r:embed="rId2" cstate="print"/>
          <a:srcRect/>
          <a:stretch>
            <a:fillRect/>
          </a:stretch>
        </p:blipFill>
        <p:spPr>
          <a:xfrm>
            <a:off x="2286000" y="1219200"/>
            <a:ext cx="5562600" cy="4419600"/>
          </a:xfrm>
          <a:noFill/>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Questions??</a:t>
            </a:r>
          </a:p>
        </p:txBody>
      </p:sp>
      <p:sp>
        <p:nvSpPr>
          <p:cNvPr id="43012" name="Rectangle 4"/>
          <p:cNvSpPr>
            <a:spLocks noGrp="1" noChangeArrowheads="1"/>
          </p:cNvSpPr>
          <p:nvPr>
            <p:ph type="body" idx="1"/>
          </p:nvPr>
        </p:nvSpPr>
        <p:spPr>
          <a:xfrm>
            <a:off x="1143000" y="3048000"/>
            <a:ext cx="7772400" cy="3048000"/>
          </a:xfrm>
        </p:spPr>
        <p:txBody>
          <a:bodyPr/>
          <a:lstStyle/>
          <a:p>
            <a:r>
              <a:rPr lang="en-US" sz="2400" b="1" u="sng" dirty="0">
                <a:effectLst/>
              </a:rPr>
              <a:t>Geoff Thompson</a:t>
            </a:r>
            <a:endParaRPr lang="en-US" sz="2400" dirty="0">
              <a:effectLst/>
            </a:endParaRPr>
          </a:p>
          <a:p>
            <a:r>
              <a:rPr lang="en-US" sz="2400" dirty="0">
                <a:effectLst/>
              </a:rPr>
              <a:t>Vegetation Management Specialist</a:t>
            </a:r>
          </a:p>
          <a:p>
            <a:r>
              <a:rPr lang="en-US" sz="2400" i="1" dirty="0">
                <a:effectLst/>
              </a:rPr>
              <a:t>ENGAGE </a:t>
            </a:r>
            <a:r>
              <a:rPr lang="en-US" sz="2400" b="1" dirty="0">
                <a:effectLst/>
              </a:rPr>
              <a:t>AGRO</a:t>
            </a:r>
            <a:endParaRPr lang="en-US" sz="2400" dirty="0">
              <a:effectLst/>
            </a:endParaRPr>
          </a:p>
          <a:p>
            <a:r>
              <a:rPr lang="en-US" sz="2400" dirty="0">
                <a:effectLst/>
              </a:rPr>
              <a:t>Cell: 780.305.1176</a:t>
            </a:r>
          </a:p>
          <a:p>
            <a:r>
              <a:rPr lang="en-US" sz="2400" dirty="0">
                <a:effectLst/>
              </a:rPr>
              <a:t>Fax: 780.785.2864</a:t>
            </a:r>
          </a:p>
          <a:p>
            <a:r>
              <a:rPr lang="en-US" sz="2400" u="sng">
                <a:effectLst/>
              </a:rPr>
              <a:t>www.engageagro.com</a:t>
            </a:r>
            <a:endParaRPr lang="en-US" sz="2400">
              <a:effectLst/>
            </a:endParaRPr>
          </a:p>
          <a:p>
            <a:pPr>
              <a:buFont typeface="Monotype Sorts" charset="2"/>
              <a:buNone/>
            </a:pPr>
            <a:endParaRPr lang="en-US" sz="24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Questions??</a:t>
            </a:r>
          </a:p>
        </p:txBody>
      </p:sp>
      <p:sp>
        <p:nvSpPr>
          <p:cNvPr id="43012" name="Rectangle 4"/>
          <p:cNvSpPr>
            <a:spLocks noGrp="1" noChangeArrowheads="1"/>
          </p:cNvSpPr>
          <p:nvPr>
            <p:ph type="body" idx="1"/>
          </p:nvPr>
        </p:nvSpPr>
        <p:spPr>
          <a:xfrm>
            <a:off x="1143000" y="3048000"/>
            <a:ext cx="7772400" cy="3048000"/>
          </a:xfrm>
        </p:spPr>
        <p:txBody>
          <a:bodyPr/>
          <a:lstStyle/>
          <a:p>
            <a:pPr>
              <a:buFont typeface="Monotype Sorts" charset="2"/>
              <a:buNone/>
            </a:pPr>
            <a:r>
              <a:rPr lang="en-US" sz="2400"/>
              <a:t>Geoff Thompson</a:t>
            </a:r>
          </a:p>
          <a:p>
            <a:pPr>
              <a:buFont typeface="Monotype Sorts" charset="2"/>
              <a:buNone/>
            </a:pPr>
            <a:r>
              <a:rPr lang="en-US" sz="2400"/>
              <a:t>Agricultural Fieldman</a:t>
            </a:r>
          </a:p>
          <a:p>
            <a:pPr>
              <a:buFont typeface="Monotype Sorts" charset="2"/>
              <a:buNone/>
            </a:pPr>
            <a:r>
              <a:rPr lang="en-US" sz="2400"/>
              <a:t>Lac Ste. Anne County</a:t>
            </a:r>
          </a:p>
          <a:p>
            <a:pPr>
              <a:buFont typeface="Monotype Sorts" charset="2"/>
              <a:buNone/>
            </a:pPr>
            <a:r>
              <a:rPr lang="en-US" sz="2400"/>
              <a:t>1-866-880-5722</a:t>
            </a:r>
          </a:p>
          <a:p>
            <a:pPr>
              <a:buFont typeface="Monotype Sorts" charset="2"/>
              <a:buNone/>
            </a:pPr>
            <a:r>
              <a:rPr lang="en-US" sz="2400"/>
              <a:t>gthompson@gov.lacsteanne.ab.ca</a:t>
            </a:r>
          </a:p>
        </p:txBody>
      </p:sp>
    </p:spTree>
    <p:extLst>
      <p:ext uri="{BB962C8B-B14F-4D97-AF65-F5344CB8AC3E}">
        <p14:creationId xmlns:p14="http://schemas.microsoft.com/office/powerpoint/2010/main" val="1913521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t>Background</a:t>
            </a:r>
          </a:p>
        </p:txBody>
      </p:sp>
      <p:sp>
        <p:nvSpPr>
          <p:cNvPr id="37891" name="Rectangle 3"/>
          <p:cNvSpPr>
            <a:spLocks noGrp="1" noChangeArrowheads="1"/>
          </p:cNvSpPr>
          <p:nvPr>
            <p:ph type="body" idx="1"/>
          </p:nvPr>
        </p:nvSpPr>
        <p:spPr/>
        <p:txBody>
          <a:bodyPr/>
          <a:lstStyle/>
          <a:p>
            <a:pPr>
              <a:lnSpc>
                <a:spcPct val="80000"/>
              </a:lnSpc>
            </a:pPr>
            <a:r>
              <a:rPr lang="en-US" sz="2400"/>
              <a:t>In the mid -1990’s, the Alberta Wild Boar Association successfully lobbied the Alberta government to include wild boar under the </a:t>
            </a:r>
            <a:r>
              <a:rPr lang="en-US" sz="2400" i="1"/>
              <a:t>Stray Animals Act</a:t>
            </a:r>
            <a:r>
              <a:rPr lang="en-US" sz="2400"/>
              <a:t>. </a:t>
            </a:r>
          </a:p>
          <a:p>
            <a:pPr>
              <a:lnSpc>
                <a:spcPct val="80000"/>
              </a:lnSpc>
            </a:pPr>
            <a:r>
              <a:rPr lang="en-US" sz="2400"/>
              <a:t>The Brand Inspectors responsible for enforcing this Act were powerless to capture these animals and gave permission to landholders to destroy any wild boar that strayed onto their property.  </a:t>
            </a:r>
          </a:p>
          <a:p>
            <a:pPr>
              <a:lnSpc>
                <a:spcPct val="80000"/>
              </a:lnSpc>
            </a:pPr>
            <a:r>
              <a:rPr lang="en-US" sz="2400"/>
              <a:t>Very few were captured or destroyed because of their evasiveness. </a:t>
            </a:r>
          </a:p>
          <a:p>
            <a:pPr>
              <a:lnSpc>
                <a:spcPct val="80000"/>
              </a:lnSpc>
            </a:pPr>
            <a:r>
              <a:rPr lang="en-US" sz="2400"/>
              <a:t>As hunting pressure starts to build wild boars will change their habits. For example, in Lac Ste. Anne County the wild boar population now is largely nocturnal.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143000" y="0"/>
            <a:ext cx="7772400" cy="609600"/>
          </a:xfrm>
          <a:noFill/>
          <a:ln/>
        </p:spPr>
        <p:txBody>
          <a:bodyPr/>
          <a:lstStyle/>
          <a:p>
            <a:r>
              <a:rPr lang="en-US" sz="4000" b="1"/>
              <a:t>Background in Lac Ste. Anne</a:t>
            </a:r>
          </a:p>
        </p:txBody>
      </p:sp>
      <p:sp>
        <p:nvSpPr>
          <p:cNvPr id="7171" name="Rectangle 3"/>
          <p:cNvSpPr>
            <a:spLocks noGrp="1" noChangeArrowheads="1"/>
          </p:cNvSpPr>
          <p:nvPr>
            <p:ph type="body" idx="1"/>
          </p:nvPr>
        </p:nvSpPr>
        <p:spPr>
          <a:xfrm>
            <a:off x="685800" y="914400"/>
            <a:ext cx="7772400" cy="5562600"/>
          </a:xfrm>
          <a:noFill/>
          <a:ln/>
        </p:spPr>
        <p:txBody>
          <a:bodyPr/>
          <a:lstStyle/>
          <a:p>
            <a:r>
              <a:rPr lang="en-US" dirty="0">
                <a:effectLst/>
              </a:rPr>
              <a:t>Problems reported first in late 1990’s. </a:t>
            </a:r>
            <a:endParaRPr lang="en-US" dirty="0" smtClean="0">
              <a:effectLst/>
            </a:endParaRPr>
          </a:p>
          <a:p>
            <a:endParaRPr lang="en-US" dirty="0">
              <a:effectLst/>
            </a:endParaRPr>
          </a:p>
          <a:p>
            <a:r>
              <a:rPr lang="en-US" dirty="0">
                <a:effectLst/>
              </a:rPr>
              <a:t>Another Local producer had been raising Wild Boars for meat production in the area since about  1990</a:t>
            </a:r>
            <a:r>
              <a:rPr lang="en-US" dirty="0" smtClean="0">
                <a:effectLst/>
              </a:rPr>
              <a:t>.</a:t>
            </a:r>
            <a:endParaRPr lang="en-US" dirty="0">
              <a:effectLst/>
            </a:endParaRPr>
          </a:p>
          <a:p>
            <a:r>
              <a:rPr lang="en-US" dirty="0">
                <a:effectLst/>
              </a:rPr>
              <a:t>In 1991 we actually made this location a stop on our local ASB Summer Tour as a stop to </a:t>
            </a:r>
            <a:r>
              <a:rPr lang="en-US" dirty="0" smtClean="0">
                <a:effectLst/>
              </a:rPr>
              <a:t>showcase Agriculture diversity.</a:t>
            </a:r>
            <a:endParaRPr lang="en-US" sz="2800" dirty="0"/>
          </a:p>
        </p:txBody>
      </p:sp>
      <p:sp>
        <p:nvSpPr>
          <p:cNvPr id="7172" name="Rectangle 4"/>
          <p:cNvSpPr>
            <a:spLocks noChangeArrowheads="1"/>
          </p:cNvSpPr>
          <p:nvPr/>
        </p:nvSpPr>
        <p:spPr bwMode="auto">
          <a:xfrm>
            <a:off x="1501775" y="4800600"/>
            <a:ext cx="403225" cy="457200"/>
          </a:xfrm>
          <a:prstGeom prst="rect">
            <a:avLst/>
          </a:prstGeom>
          <a:noFill/>
          <a:ln w="9525">
            <a:noFill/>
            <a:miter lim="800000"/>
            <a:headEnd/>
            <a:tailEnd/>
          </a:ln>
          <a:effectLst/>
        </p:spPr>
        <p:txBody>
          <a:bodyPr lIns="92075" tIns="46038" rIns="92075" bIns="46038">
            <a:spAutoFit/>
          </a:bodyPr>
          <a:lstStyle/>
          <a:p>
            <a:pPr>
              <a:spcBef>
                <a:spcPct val="50000"/>
              </a:spcBef>
            </a:pP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143000" y="0"/>
            <a:ext cx="7772400" cy="1143000"/>
          </a:xfrm>
        </p:spPr>
        <p:txBody>
          <a:bodyPr/>
          <a:lstStyle/>
          <a:p>
            <a:r>
              <a:rPr lang="en-US"/>
              <a:t>“The Furrow” –Magazine excerpt</a:t>
            </a:r>
          </a:p>
        </p:txBody>
      </p:sp>
      <p:sp>
        <p:nvSpPr>
          <p:cNvPr id="59395" name="Rectangle 3"/>
          <p:cNvSpPr>
            <a:spLocks noGrp="1" noChangeArrowheads="1"/>
          </p:cNvSpPr>
          <p:nvPr>
            <p:ph type="body" idx="1"/>
          </p:nvPr>
        </p:nvSpPr>
        <p:spPr/>
        <p:txBody>
          <a:bodyPr/>
          <a:lstStyle/>
          <a:p>
            <a:r>
              <a:rPr lang="en-US"/>
              <a:t>This producer was even given some press on his operation and highlighted as a entrepreneur.</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CC99FF"/>
      </a:accent2>
      <a:accent3>
        <a:srgbClr val="ADADFF"/>
      </a:accent3>
      <a:accent4>
        <a:srgbClr val="DADADA"/>
      </a:accent4>
      <a:accent5>
        <a:srgbClr val="AAE2E2"/>
      </a:accent5>
      <a:accent6>
        <a:srgbClr val="B98AE7"/>
      </a:accent6>
      <a:hlink>
        <a:srgbClr val="6600CC"/>
      </a:hlink>
      <a:folHlink>
        <a:srgbClr val="66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CC99FF"/>
        </a:accent2>
        <a:accent3>
          <a:srgbClr val="ADADFF"/>
        </a:accent3>
        <a:accent4>
          <a:srgbClr val="DADADA"/>
        </a:accent4>
        <a:accent5>
          <a:srgbClr val="AAE2E2"/>
        </a:accent5>
        <a:accent6>
          <a:srgbClr val="B98AE7"/>
        </a:accent6>
        <a:hlink>
          <a:srgbClr val="6600CC"/>
        </a:hlink>
        <a:folHlink>
          <a:srgbClr val="66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zure 1">
    <a:dk1>
      <a:srgbClr val="000000"/>
    </a:dk1>
    <a:lt1>
      <a:srgbClr val="FFFFFF"/>
    </a:lt1>
    <a:dk2>
      <a:srgbClr val="3333FF"/>
    </a:dk2>
    <a:lt2>
      <a:srgbClr val="00FFFF"/>
    </a:lt2>
    <a:accent1>
      <a:srgbClr val="00CCCC"/>
    </a:accent1>
    <a:accent2>
      <a:srgbClr val="CC99FF"/>
    </a:accent2>
    <a:accent3>
      <a:srgbClr val="ADADFF"/>
    </a:accent3>
    <a:accent4>
      <a:srgbClr val="DADADA"/>
    </a:accent4>
    <a:accent5>
      <a:srgbClr val="AAE2E2"/>
    </a:accent5>
    <a:accent6>
      <a:srgbClr val="B98AE7"/>
    </a:accent6>
    <a:hlink>
      <a:srgbClr val="6600CC"/>
    </a:hlink>
    <a:folHlink>
      <a:srgbClr val="6699FF"/>
    </a:folHlink>
  </a:clrScheme>
</a:themeOverride>
</file>

<file path=docProps/app.xml><?xml version="1.0" encoding="utf-8"?>
<Properties xmlns="http://schemas.openxmlformats.org/officeDocument/2006/extended-properties" xmlns:vt="http://schemas.openxmlformats.org/officeDocument/2006/docPropsVTypes">
  <Template>Angles</Template>
  <TotalTime>1993</TotalTime>
  <Words>1548</Words>
  <Application>Microsoft Office PowerPoint</Application>
  <PresentationFormat>On-screen Show (4:3)</PresentationFormat>
  <Paragraphs>170</Paragraphs>
  <Slides>65</Slides>
  <Notes>5</Notes>
  <HiddenSlides>12</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67" baseType="lpstr">
      <vt:lpstr>Azure</vt:lpstr>
      <vt:lpstr>Acrobat Document</vt:lpstr>
      <vt:lpstr>WILD BOARS in  Lac Ste. Anne County </vt:lpstr>
      <vt:lpstr>PowerPoint Presentation</vt:lpstr>
      <vt:lpstr>PowerPoint Presentation</vt:lpstr>
      <vt:lpstr>PowerPoint Presentation</vt:lpstr>
      <vt:lpstr>PowerPoint Presentation</vt:lpstr>
      <vt:lpstr>Diversification of Alberta Farms</vt:lpstr>
      <vt:lpstr>Background</vt:lpstr>
      <vt:lpstr>Background in Lac Ste. Anne</vt:lpstr>
      <vt:lpstr>“The Furrow” –Magazine excerpt</vt:lpstr>
      <vt:lpstr>PowerPoint Presentation</vt:lpstr>
      <vt:lpstr>PowerPoint Presentation</vt:lpstr>
      <vt:lpstr>PowerPoint Presentation</vt:lpstr>
      <vt:lpstr>PowerPoint Presentation</vt:lpstr>
      <vt:lpstr>PowerPoint Presentation</vt:lpstr>
      <vt:lpstr>Hunt farm</vt:lpstr>
      <vt:lpstr>Wild Boar Hunt Farm</vt:lpstr>
      <vt:lpstr>Miconseption</vt:lpstr>
      <vt:lpstr>Difficulties</vt:lpstr>
      <vt:lpstr>Its now political…..</vt:lpstr>
      <vt:lpstr> </vt:lpstr>
      <vt:lpstr>Problems</vt:lpstr>
      <vt:lpstr>Damages to Crop Areas</vt:lpstr>
      <vt:lpstr>Damages to Crop Areas</vt:lpstr>
      <vt:lpstr>PowerPoint Presentation</vt:lpstr>
      <vt:lpstr>Attempts at ASB resolution</vt:lpstr>
      <vt:lpstr>Resolution</vt:lpstr>
      <vt:lpstr>PowerPoint Presentation</vt:lpstr>
      <vt:lpstr>Plan</vt:lpstr>
      <vt:lpstr>Original Pilot Program</vt:lpstr>
      <vt:lpstr>Bounty information</vt:lpstr>
      <vt:lpstr>PEST ACT</vt:lpstr>
      <vt:lpstr>Under the ACT it states</vt:lpstr>
      <vt:lpstr>Program</vt:lpstr>
      <vt:lpstr>The Press</vt:lpstr>
      <vt:lpstr>PowerPoint Presentation</vt:lpstr>
      <vt:lpstr>RING THOSE PHONES</vt:lpstr>
      <vt:lpstr>PowerPoint Presentation</vt:lpstr>
      <vt:lpstr>Challenges with Hunters</vt:lpstr>
      <vt:lpstr>PowerPoint Presentation</vt:lpstr>
      <vt:lpstr>Wild boar Canada mapping</vt:lpstr>
      <vt:lpstr>PowerPoint Presentation</vt:lpstr>
      <vt:lpstr>Program Statistics</vt:lpstr>
      <vt:lpstr>PowerPoint Presentation</vt:lpstr>
      <vt:lpstr>Program Statistics</vt:lpstr>
      <vt:lpstr>Program Statistics</vt:lpstr>
      <vt:lpstr>PowerPoint Presentation</vt:lpstr>
      <vt:lpstr>Building Trust with the Landowners</vt:lpstr>
      <vt:lpstr>Live Mount of Wild Boar Hunted</vt:lpstr>
      <vt:lpstr>Local Hunter with Victim</vt:lpstr>
      <vt:lpstr>Pest VS Domestic????</vt:lpstr>
      <vt:lpstr>PowerPoint Presentation</vt:lpstr>
      <vt:lpstr>Fencing Requirements</vt:lpstr>
      <vt:lpstr>Fencing Standards</vt:lpstr>
      <vt:lpstr>PowerPoint Presentation</vt:lpstr>
      <vt:lpstr>PowerPoint Presentation</vt:lpstr>
      <vt:lpstr>Discussion on the PEST ACT</vt:lpstr>
      <vt:lpstr>Responsibilities of Owners</vt:lpstr>
      <vt:lpstr>PowerPoint Presentation</vt:lpstr>
      <vt:lpstr>Ag. Service Boards</vt:lpstr>
      <vt:lpstr>Latest ASB resolution </vt:lpstr>
      <vt:lpstr> </vt:lpstr>
      <vt:lpstr>Keys to Pest Control</vt:lpstr>
      <vt:lpstr>  </vt:lpstr>
      <vt:lpstr>Questions??</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dc:title>
  <dc:creator>Lac Ste. Anne County</dc:creator>
  <cp:lastModifiedBy>Geoff Thompson</cp:lastModifiedBy>
  <cp:revision>151</cp:revision>
  <dcterms:created xsi:type="dcterms:W3CDTF">1995-06-02T22:19:30Z</dcterms:created>
  <dcterms:modified xsi:type="dcterms:W3CDTF">2014-10-30T15:58:03Z</dcterms:modified>
</cp:coreProperties>
</file>