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1" r:id="rId2"/>
    <p:sldId id="282" r:id="rId3"/>
    <p:sldId id="274" r:id="rId4"/>
    <p:sldId id="276" r:id="rId5"/>
    <p:sldId id="283" r:id="rId6"/>
    <p:sldId id="285" r:id="rId7"/>
    <p:sldId id="286" r:id="rId8"/>
    <p:sldId id="287" r:id="rId9"/>
    <p:sldId id="289" r:id="rId10"/>
    <p:sldId id="290" r:id="rId11"/>
    <p:sldId id="292" r:id="rId12"/>
    <p:sldId id="288" r:id="rId13"/>
    <p:sldId id="291" r:id="rId14"/>
    <p:sldId id="293" r:id="rId15"/>
    <p:sldId id="297" r:id="rId16"/>
    <p:sldId id="261" r:id="rId17"/>
    <p:sldId id="262" r:id="rId18"/>
    <p:sldId id="298" r:id="rId19"/>
    <p:sldId id="295" r:id="rId20"/>
    <p:sldId id="301" r:id="rId21"/>
    <p:sldId id="303" r:id="rId22"/>
    <p:sldId id="296" r:id="rId23"/>
    <p:sldId id="299" r:id="rId24"/>
    <p:sldId id="300" r:id="rId25"/>
    <p:sldId id="304" r:id="rId26"/>
    <p:sldId id="305" r:id="rId27"/>
    <p:sldId id="306" r:id="rId28"/>
    <p:sldId id="307" r:id="rId29"/>
    <p:sldId id="302" r:id="rId30"/>
    <p:sldId id="278" r:id="rId31"/>
    <p:sldId id="279" r:id="rId32"/>
    <p:sldId id="28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43EBEF"/>
    <a:srgbClr val="FF33CC"/>
    <a:srgbClr val="D0E2F7"/>
    <a:srgbClr val="E7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18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nays\Documents\Desktop\Moberly%20penning\Mob%20Caribou%20Capture_1404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nays\Desktop\Meeting%20141022%20IVMA%20of%20BC\Materials\klinse_za_rata_141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RAR\Long_Term_Work\01_Species_Research\Caribou_Northern\Products%202013-14\Documentation\Reports\Funding_Proposal_Workplan_Permit\01.%20Moberly%20caribou%20recovery\Pen%20funding%20drive\Penning%20Billing%20Summary_141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48596974505209E-3"/>
          <c:y val="0"/>
          <c:w val="0.96683654332804425"/>
          <c:h val="0.7948901734932677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Sheet2!$A$2:$A$22</c:f>
              <c:numCache>
                <c:formatCode>General</c:formatCode>
                <c:ptCount val="21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19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  <c:pt idx="12">
                  <c:v>25</c:v>
                </c:pt>
                <c:pt idx="13">
                  <c:v>26</c:v>
                </c:pt>
                <c:pt idx="14">
                  <c:v>27</c:v>
                </c:pt>
                <c:pt idx="15">
                  <c:v>28</c:v>
                </c:pt>
                <c:pt idx="16">
                  <c:v>29</c:v>
                </c:pt>
                <c:pt idx="17">
                  <c:v>30</c:v>
                </c:pt>
                <c:pt idx="18">
                  <c:v>31</c:v>
                </c:pt>
                <c:pt idx="19">
                  <c:v>1</c:v>
                </c:pt>
                <c:pt idx="20">
                  <c:v>2</c:v>
                </c:pt>
              </c:numCache>
            </c:numRef>
          </c:cat>
          <c:val>
            <c:numRef>
              <c:f>Sheet2!$B$2:$B$22</c:f>
              <c:numCache>
                <c:formatCode>General</c:formatCode>
                <c:ptCount val="21"/>
                <c:pt idx="0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13">
                  <c:v>1</c:v>
                </c:pt>
                <c:pt idx="14">
                  <c:v>1</c:v>
                </c:pt>
                <c:pt idx="17">
                  <c:v>1</c:v>
                </c:pt>
                <c:pt idx="20">
                  <c:v>1</c:v>
                </c:pt>
              </c:numCache>
            </c:numRef>
          </c:val>
        </c:ser>
        <c:ser>
          <c:idx val="1"/>
          <c:order val="1"/>
          <c:spPr>
            <a:solidFill>
              <a:schemeClr val="accent1"/>
            </a:solidFill>
          </c:spPr>
          <c:invertIfNegative val="0"/>
          <c:val>
            <c:numRef>
              <c:f>Sheet2!$C$2:$C$22</c:f>
              <c:numCache>
                <c:formatCode>General</c:formatCode>
                <c:ptCount val="21"/>
                <c:pt idx="6">
                  <c:v>1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62"/>
        <c:axId val="72582272"/>
        <c:axId val="72583808"/>
      </c:barChart>
      <c:catAx>
        <c:axId val="7258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72583808"/>
        <c:crosses val="autoZero"/>
        <c:auto val="1"/>
        <c:lblAlgn val="ctr"/>
        <c:lblOffset val="100"/>
        <c:noMultiLvlLbl val="0"/>
      </c:catAx>
      <c:valAx>
        <c:axId val="72583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258227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43EBEF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33CC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tx1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chemeClr val="bg1"/>
              </a:solidFill>
            </c:spPr>
          </c:dPt>
          <c:cat>
            <c:strRef>
              <c:f>Sheet1!$F$4:$F$13</c:f>
              <c:strCache>
                <c:ptCount val="10"/>
                <c:pt idx="0">
                  <c:v>69</c:v>
                </c:pt>
                <c:pt idx="1">
                  <c:v>70</c:v>
                </c:pt>
                <c:pt idx="2">
                  <c:v>71</c:v>
                </c:pt>
                <c:pt idx="3">
                  <c:v>72</c:v>
                </c:pt>
                <c:pt idx="4">
                  <c:v>73</c:v>
                </c:pt>
                <c:pt idx="5">
                  <c:v>74</c:v>
                </c:pt>
                <c:pt idx="6">
                  <c:v>75</c:v>
                </c:pt>
                <c:pt idx="7">
                  <c:v>76</c:v>
                </c:pt>
                <c:pt idx="8">
                  <c:v>77</c:v>
                </c:pt>
                <c:pt idx="9">
                  <c:v>78</c:v>
                </c:pt>
              </c:strCache>
            </c:strRef>
          </c:cat>
          <c:val>
            <c:numRef>
              <c:f>Sheet1!$G$4:$G$13</c:f>
              <c:numCache>
                <c:formatCode>0</c:formatCode>
                <c:ptCount val="10"/>
                <c:pt idx="0">
                  <c:v>361.44925621690237</c:v>
                </c:pt>
                <c:pt idx="1">
                  <c:v>498.62207230317443</c:v>
                </c:pt>
                <c:pt idx="2">
                  <c:v>20.716377492870311</c:v>
                </c:pt>
                <c:pt idx="3">
                  <c:v>334.48288169728858</c:v>
                </c:pt>
                <c:pt idx="4">
                  <c:v>445.10155901428107</c:v>
                </c:pt>
                <c:pt idx="5">
                  <c:v>226.57112373790471</c:v>
                </c:pt>
                <c:pt idx="6">
                  <c:v>480.74041538748679</c:v>
                </c:pt>
                <c:pt idx="7">
                  <c:v>197.3698190904334</c:v>
                </c:pt>
                <c:pt idx="8">
                  <c:v>355.09331079525583</c:v>
                </c:pt>
                <c:pt idx="9">
                  <c:v>337.51659373002889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085504"/>
        <c:axId val="72087040"/>
        <c:axId val="0"/>
      </c:bar3DChart>
      <c:catAx>
        <c:axId val="72085504"/>
        <c:scaling>
          <c:orientation val="minMax"/>
        </c:scaling>
        <c:delete val="0"/>
        <c:axPos val="b"/>
        <c:majorTickMark val="out"/>
        <c:minorTickMark val="none"/>
        <c:tickLblPos val="nextTo"/>
        <c:crossAx val="72087040"/>
        <c:crosses val="autoZero"/>
        <c:auto val="1"/>
        <c:lblAlgn val="ctr"/>
        <c:lblOffset val="100"/>
        <c:noMultiLvlLbl val="0"/>
      </c:catAx>
      <c:valAx>
        <c:axId val="7208704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7208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Spending_summary!$C$1</c:f>
              <c:strCache>
                <c:ptCount val="1"/>
                <c:pt idx="0">
                  <c:v>Cost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planning </a:t>
                    </a:r>
                    <a:r>
                      <a:rPr lang="en-US" smtClean="0"/>
                      <a:t>permits </a:t>
                    </a:r>
                    <a:r>
                      <a:rPr lang="en-US"/>
                      <a:t>35,559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feed </a:t>
                    </a:r>
                    <a:r>
                      <a:rPr lang="en-US"/>
                      <a:t>15,915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camp </a:t>
                    </a:r>
                    <a:r>
                      <a:rPr lang="en-US"/>
                      <a:t>9,488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collars </a:t>
                    </a:r>
                    <a:r>
                      <a:rPr lang="en-US"/>
                      <a:t>31,594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fr-FR" dirty="0" err="1"/>
                      <a:t>pen</a:t>
                    </a:r>
                    <a:r>
                      <a:rPr lang="fr-FR" dirty="0"/>
                      <a:t> &amp; </a:t>
                    </a:r>
                    <a:r>
                      <a:rPr lang="fr-FR" err="1"/>
                      <a:t>fence</a:t>
                    </a:r>
                    <a:r>
                      <a:rPr lang="fr-FR"/>
                      <a:t> </a:t>
                    </a:r>
                    <a:r>
                      <a:rPr lang="fr-FR" smtClean="0"/>
                      <a:t>construction </a:t>
                    </a:r>
                    <a:r>
                      <a:rPr lang="fr-FR"/>
                      <a:t>94,406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capture &amp; </a:t>
                    </a:r>
                    <a:r>
                      <a:rPr lang="en-US" smtClean="0"/>
                      <a:t>transport </a:t>
                    </a:r>
                    <a:r>
                      <a:rPr lang="en-US"/>
                      <a:t>148,704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shepherding </a:t>
                    </a:r>
                    <a:r>
                      <a:rPr lang="en-US"/>
                      <a:t>146,172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monitoring </a:t>
                    </a:r>
                    <a:r>
                      <a:rPr lang="en-US" smtClean="0"/>
                      <a:t>41,148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admin </a:t>
                    </a:r>
                    <a:r>
                      <a:rPr lang="en-US"/>
                      <a:t>7,748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Spending_summary!$A$2:$B$10</c:f>
              <c:multiLvlStrCache>
                <c:ptCount val="9"/>
                <c:lvl>
                  <c:pt idx="0">
                    <c:v>p</c:v>
                  </c:pt>
                  <c:pt idx="1">
                    <c:v>l</c:v>
                  </c:pt>
                  <c:pt idx="2">
                    <c:v>w</c:v>
                  </c:pt>
                  <c:pt idx="3">
                    <c:v>c</c:v>
                  </c:pt>
                  <c:pt idx="4">
                    <c:v>f</c:v>
                  </c:pt>
                  <c:pt idx="5">
                    <c:v>t</c:v>
                  </c:pt>
                  <c:pt idx="6">
                    <c:v>s</c:v>
                  </c:pt>
                  <c:pt idx="7">
                    <c:v>m</c:v>
                  </c:pt>
                  <c:pt idx="8">
                    <c:v>a</c:v>
                  </c:pt>
                </c:lvl>
                <c:lvl>
                  <c:pt idx="0">
                    <c:v>planning permits</c:v>
                  </c:pt>
                  <c:pt idx="1">
                    <c:v>feed</c:v>
                  </c:pt>
                  <c:pt idx="2">
                    <c:v>camp</c:v>
                  </c:pt>
                  <c:pt idx="3">
                    <c:v>collars</c:v>
                  </c:pt>
                  <c:pt idx="4">
                    <c:v>pen &amp; fence construction</c:v>
                  </c:pt>
                  <c:pt idx="5">
                    <c:v>capture &amp; transport</c:v>
                  </c:pt>
                  <c:pt idx="6">
                    <c:v>shepherding</c:v>
                  </c:pt>
                  <c:pt idx="7">
                    <c:v>monitoring</c:v>
                  </c:pt>
                  <c:pt idx="8">
                    <c:v>admin</c:v>
                  </c:pt>
                </c:lvl>
              </c:multiLvlStrCache>
            </c:multiLvlStrRef>
          </c:cat>
          <c:val>
            <c:numRef>
              <c:f>Spending_summary!$C$2:$C$10</c:f>
              <c:numCache>
                <c:formatCode>#,##0</c:formatCode>
                <c:ptCount val="9"/>
                <c:pt idx="0">
                  <c:v>35558.699999999997</c:v>
                </c:pt>
                <c:pt idx="1">
                  <c:v>15915.43</c:v>
                </c:pt>
                <c:pt idx="2">
                  <c:v>9488</c:v>
                </c:pt>
                <c:pt idx="3">
                  <c:v>31594.42</c:v>
                </c:pt>
                <c:pt idx="4">
                  <c:v>94406.26999999999</c:v>
                </c:pt>
                <c:pt idx="5">
                  <c:v>148703.68000000002</c:v>
                </c:pt>
                <c:pt idx="6">
                  <c:v>146172.25</c:v>
                </c:pt>
                <c:pt idx="7">
                  <c:v>41148.21</c:v>
                </c:pt>
                <c:pt idx="8">
                  <c:v>7747.93</c:v>
                </c:pt>
              </c:numCache>
            </c:numRef>
          </c:val>
        </c:ser>
        <c:ser>
          <c:idx val="1"/>
          <c:order val="1"/>
          <c:tx>
            <c:strRef>
              <c:f>Spending_summary!$D$1</c:f>
              <c:strCache>
                <c:ptCount val="1"/>
                <c:pt idx="0">
                  <c:v>Completed</c:v>
                </c:pt>
              </c:strCache>
            </c:strRef>
          </c:tx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Spending_summary!$A$2:$B$10</c:f>
              <c:multiLvlStrCache>
                <c:ptCount val="9"/>
                <c:lvl>
                  <c:pt idx="0">
                    <c:v>p</c:v>
                  </c:pt>
                  <c:pt idx="1">
                    <c:v>l</c:v>
                  </c:pt>
                  <c:pt idx="2">
                    <c:v>w</c:v>
                  </c:pt>
                  <c:pt idx="3">
                    <c:v>c</c:v>
                  </c:pt>
                  <c:pt idx="4">
                    <c:v>f</c:v>
                  </c:pt>
                  <c:pt idx="5">
                    <c:v>t</c:v>
                  </c:pt>
                  <c:pt idx="6">
                    <c:v>s</c:v>
                  </c:pt>
                  <c:pt idx="7">
                    <c:v>m</c:v>
                  </c:pt>
                  <c:pt idx="8">
                    <c:v>a</c:v>
                  </c:pt>
                </c:lvl>
                <c:lvl>
                  <c:pt idx="0">
                    <c:v>planning permits</c:v>
                  </c:pt>
                  <c:pt idx="1">
                    <c:v>feed</c:v>
                  </c:pt>
                  <c:pt idx="2">
                    <c:v>camp</c:v>
                  </c:pt>
                  <c:pt idx="3">
                    <c:v>collars</c:v>
                  </c:pt>
                  <c:pt idx="4">
                    <c:v>pen &amp; fence construction</c:v>
                  </c:pt>
                  <c:pt idx="5">
                    <c:v>capture &amp; transport</c:v>
                  </c:pt>
                  <c:pt idx="6">
                    <c:v>shepherding</c:v>
                  </c:pt>
                  <c:pt idx="7">
                    <c:v>monitoring</c:v>
                  </c:pt>
                  <c:pt idx="8">
                    <c:v>admin</c:v>
                  </c:pt>
                </c:lvl>
              </c:multiLvlStrCache>
            </c:multiLvlStrRef>
          </c:cat>
          <c:val>
            <c:numRef>
              <c:f>Spending_summary!$D$2:$D$10</c:f>
              <c:numCache>
                <c:formatCode>0%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strRef>
              <c:f>Spending_summary!$E$1</c:f>
              <c:strCache>
                <c:ptCount val="1"/>
                <c:pt idx="0">
                  <c:v>Anticipated</c:v>
                </c:pt>
              </c:strCache>
            </c:strRef>
          </c:tx>
          <c:dLbls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Spending_summary!$A$2:$B$10</c:f>
              <c:multiLvlStrCache>
                <c:ptCount val="9"/>
                <c:lvl>
                  <c:pt idx="0">
                    <c:v>p</c:v>
                  </c:pt>
                  <c:pt idx="1">
                    <c:v>l</c:v>
                  </c:pt>
                  <c:pt idx="2">
                    <c:v>w</c:v>
                  </c:pt>
                  <c:pt idx="3">
                    <c:v>c</c:v>
                  </c:pt>
                  <c:pt idx="4">
                    <c:v>f</c:v>
                  </c:pt>
                  <c:pt idx="5">
                    <c:v>t</c:v>
                  </c:pt>
                  <c:pt idx="6">
                    <c:v>s</c:v>
                  </c:pt>
                  <c:pt idx="7">
                    <c:v>m</c:v>
                  </c:pt>
                  <c:pt idx="8">
                    <c:v>a</c:v>
                  </c:pt>
                </c:lvl>
                <c:lvl>
                  <c:pt idx="0">
                    <c:v>planning permits</c:v>
                  </c:pt>
                  <c:pt idx="1">
                    <c:v>feed</c:v>
                  </c:pt>
                  <c:pt idx="2">
                    <c:v>camp</c:v>
                  </c:pt>
                  <c:pt idx="3">
                    <c:v>collars</c:v>
                  </c:pt>
                  <c:pt idx="4">
                    <c:v>pen &amp; fence construction</c:v>
                  </c:pt>
                  <c:pt idx="5">
                    <c:v>capture &amp; transport</c:v>
                  </c:pt>
                  <c:pt idx="6">
                    <c:v>shepherding</c:v>
                  </c:pt>
                  <c:pt idx="7">
                    <c:v>monitoring</c:v>
                  </c:pt>
                  <c:pt idx="8">
                    <c:v>admin</c:v>
                  </c:pt>
                </c:lvl>
              </c:multiLvlStrCache>
            </c:multiLvlStrRef>
          </c:cat>
          <c:val>
            <c:numRef>
              <c:f>Spending_summary!$E$2:$E$10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 b="1" i="0" baseline="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283AE35-3C44-4554-A24B-9CD972DCC2C9}" type="datetimeFigureOut">
              <a:rPr lang="en-CA" smtClean="0"/>
              <a:t>27/10/2014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E228AE5-116A-463D-84F6-0CED730D806A}" type="slidenum">
              <a:rPr lang="en-CA" smtClean="0"/>
              <a:t>‹#›</a:t>
            </a:fld>
            <a:endParaRPr lang="en-CA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8.wdp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:\Work\Pictures From Field Laptop\penning pictures\149.760\IMG_08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37030" r="8680" b="24067"/>
          <a:stretch/>
        </p:blipFill>
        <p:spPr bwMode="auto">
          <a:xfrm>
            <a:off x="467544" y="548680"/>
            <a:ext cx="8249128" cy="2880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South Peace Caribou Recovery </a:t>
            </a:r>
            <a:endParaRPr lang="en-CA" dirty="0"/>
          </a:p>
        </p:txBody>
      </p:sp>
      <p:pic>
        <p:nvPicPr>
          <p:cNvPr id="8" name="Picture 2" descr="I:\05_ LOGO\Saulteau_FN\SFN_clr_l_p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7" y="3861048"/>
            <a:ext cx="1703564" cy="6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I:\05_ LOGO\West Moberly FN\WMFN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41" y="3807112"/>
            <a:ext cx="2257779" cy="6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I:\05_ LOGO\Teck\Teck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48" y="3842355"/>
            <a:ext cx="877501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nays\Desktop\t8ta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65" y="4480599"/>
            <a:ext cx="1231091" cy="81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cnays\Desktop\Canfor_Logo.svg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18" y="4755984"/>
            <a:ext cx="1066668" cy="4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:\05_ LOGO\BC_Government\BC Government Logo Long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39484"/>
            <a:ext cx="187510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:\05_ LOGO\Walter Energy\Walter Energy Log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76" y="5580012"/>
            <a:ext cx="1160639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cnays\Desktop\anglo-american-logo-x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5" b="27653"/>
          <a:stretch/>
        </p:blipFill>
        <p:spPr bwMode="auto">
          <a:xfrm>
            <a:off x="6666456" y="5552338"/>
            <a:ext cx="1692338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9" y="5733256"/>
            <a:ext cx="1877715" cy="41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2" y="4755984"/>
            <a:ext cx="81916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31" y="4705151"/>
            <a:ext cx="1031475" cy="55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C_G&amp;C_eng_c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2222"/>
          <a:stretch/>
        </p:blipFill>
        <p:spPr bwMode="auto">
          <a:xfrm>
            <a:off x="2260718" y="5358008"/>
            <a:ext cx="1947490" cy="40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</a:t>
            </a:r>
            <a:r>
              <a:rPr lang="en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2013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556763"/>
              </p:ext>
            </p:extLst>
          </p:nvPr>
        </p:nvGraphicFramePr>
        <p:xfrm>
          <a:off x="755576" y="1108014"/>
          <a:ext cx="4320480" cy="378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347"/>
                <a:gridCol w="1200133"/>
              </a:tblGrid>
              <a:tr h="287754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Criteria</a:t>
                      </a:r>
                      <a:endParaRPr lang="en-C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Weight</a:t>
                      </a:r>
                      <a:endParaRPr lang="en-CA" sz="1600" dirty="0"/>
                    </a:p>
                  </a:txBody>
                  <a:tcPr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In calving </a:t>
                      </a:r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range?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Is habituation a </a:t>
                      </a:r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problem?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Is there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a disease risk?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Is there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natural forage?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ease of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release.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shepherd's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abilities.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snow </a:t>
                      </a:r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&gt;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1m.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access.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distance.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level of logistics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ease of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communication.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87754">
                <a:tc>
                  <a:txBody>
                    <a:bodyPr/>
                    <a:lstStyle/>
                    <a:p>
                      <a:pPr algn="l" fontAlgn="b"/>
                      <a:r>
                        <a:rPr lang="en-CA" sz="1600" u="none" strike="noStrike" dirty="0">
                          <a:effectLst/>
                          <a:latin typeface="+mn-lt"/>
                        </a:rPr>
                        <a:t>Rating for </a:t>
                      </a:r>
                      <a:r>
                        <a:rPr lang="en-CA" sz="1600" u="none" strike="noStrike" dirty="0" smtClean="0">
                          <a:effectLst/>
                          <a:latin typeface="+mn-lt"/>
                        </a:rPr>
                        <a:t>safety.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CA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4" name="Picture 2" descr="C:\Users\mcnays\Desktop\Meeting 131031 PNCC_regular meeting\Pictures Pen-Lichen\IMG_2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48" y="3352800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cnays\Desktop\Meeting 131031 PNCC_regular meeting\Pictures Pen-Lichen\IMG_2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05000"/>
            <a:ext cx="2160000" cy="144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:\01_Species_Research\Caribou_Northern\Products 2013-14\Documentation\Extension\Meeting Minutes\Penning\20130530_1329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56" y="311886"/>
            <a:ext cx="2160000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mcnays\Dropbox\Photos\20131021_161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04600"/>
            <a:ext cx="2160000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7686" y="5405154"/>
            <a:ext cx="3854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Mt. Bickford chosen as the site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99992" y="5589240"/>
            <a:ext cx="14400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2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 2014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SCN058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b="22447"/>
          <a:stretch/>
        </p:blipFill>
        <p:spPr bwMode="auto">
          <a:xfrm>
            <a:off x="539552" y="1114630"/>
            <a:ext cx="2783675" cy="1954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:\Image_depot\Pictures\2013-14 Projects\Moberly - Caribou Penning\Pen construction_140317\DSCN069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24"/>
          <a:stretch/>
        </p:blipFill>
        <p:spPr bwMode="auto">
          <a:xfrm rot="5400000">
            <a:off x="3842770" y="605074"/>
            <a:ext cx="1896971" cy="2022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mcnays\Desktop\20140323_1443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4105" y="394630"/>
            <a:ext cx="1136989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00288" y="3692875"/>
            <a:ext cx="3811672" cy="2616445"/>
            <a:chOff x="107672" y="3404563"/>
            <a:chExt cx="3811672" cy="2616445"/>
          </a:xfrm>
        </p:grpSpPr>
        <p:pic>
          <p:nvPicPr>
            <p:cNvPr id="4" name="Picture 8" descr="T:\Image_depot\Pictures\2013-14 Projects\Moberly - Caribou Penning\Pen 140312 construction\DSCN059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85" y="3501008"/>
              <a:ext cx="3359620" cy="252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DSCN059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9519" y="4581008"/>
              <a:ext cx="1439825" cy="10800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DSCN06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72" y="3404563"/>
              <a:ext cx="1439824" cy="10800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/>
        </p:blipFill>
        <p:spPr bwMode="auto">
          <a:xfrm>
            <a:off x="4644008" y="2492976"/>
            <a:ext cx="3780000" cy="230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T:\Image_depot\Pictures\2013-14 Projects\Moberly - Caribou Penning\Caribou Translocation\LG Camera\IMG_4058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687488" y="2952920"/>
            <a:ext cx="1780551" cy="1187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IMG_00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5080"/>
          <a:stretch>
            <a:fillRect/>
          </a:stretch>
        </p:blipFill>
        <p:spPr bwMode="auto">
          <a:xfrm>
            <a:off x="6100602" y="4797352"/>
            <a:ext cx="2647862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6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:\Image_depot\Pictures\2013-14 Projects\Moberly - Caribou Penning\Caribou Translocation\Nikon-Coolpix Camera\DSCN07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046" y="2677978"/>
            <a:ext cx="3118487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3" descr="T:\Image_depot\Pictures\2013-14 Projects\Moberly - Caribou Penning\Pen 140327 go pro capture videos\caribou capt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4" r="7196"/>
          <a:stretch/>
        </p:blipFill>
        <p:spPr bwMode="auto">
          <a:xfrm>
            <a:off x="1078827" y="3321248"/>
            <a:ext cx="2954660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T:\Image_depot\Pictures\2013-14 Projects\Moberly - Caribou Penning\Pen 140328 caribou translocation\Nikon-Coolpix Camera\DSCN0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26" y="4185344"/>
            <a:ext cx="3119647" cy="23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&amp;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Collaring </a:t>
            </a:r>
            <a:r>
              <a:rPr lang="en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2014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953433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i="1" dirty="0" smtClean="0"/>
              <a:t>10 cows captured March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i="1" dirty="0" smtClean="0"/>
              <a:t>5 from </a:t>
            </a:r>
            <a:r>
              <a:rPr lang="en-CA" sz="2000" i="1" dirty="0" err="1" smtClean="0"/>
              <a:t>Klinse-Za</a:t>
            </a:r>
            <a:r>
              <a:rPr lang="en-CA" sz="2000" i="1" dirty="0" smtClean="0"/>
              <a:t> &amp; 5 from Scott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i="1" dirty="0" smtClean="0"/>
              <a:t>2 transport </a:t>
            </a:r>
            <a:r>
              <a:rPr lang="en-CA" sz="2000" i="1" dirty="0" err="1" smtClean="0"/>
              <a:t>heli</a:t>
            </a:r>
            <a:r>
              <a:rPr lang="en-CA" sz="2000" i="1" dirty="0" smtClean="0"/>
              <a:t> &amp; 2 capture </a:t>
            </a:r>
            <a:r>
              <a:rPr lang="en-CA" sz="2000" i="1" dirty="0" err="1" smtClean="0"/>
              <a:t>heli</a:t>
            </a:r>
            <a:endParaRPr lang="en-CA" sz="2000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i="1" dirty="0" smtClean="0"/>
              <a:t>25 people including 4 vets</a:t>
            </a:r>
            <a:endParaRPr lang="en-CA" sz="20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3636" r="18182" b="19799"/>
          <a:stretch/>
        </p:blipFill>
        <p:spPr>
          <a:xfrm>
            <a:off x="219727" y="1412776"/>
            <a:ext cx="2840105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37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Shepherding </a:t>
            </a:r>
            <a:r>
              <a:rPr lang="en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April-July 2014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8" r="13160"/>
          <a:stretch/>
        </p:blipFill>
        <p:spPr bwMode="auto">
          <a:xfrm>
            <a:off x="5112023" y="488500"/>
            <a:ext cx="3060377" cy="334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000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7"/>
          <a:stretch/>
        </p:blipFill>
        <p:spPr bwMode="auto">
          <a:xfrm>
            <a:off x="5508104" y="4005064"/>
            <a:ext cx="3104268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IMG_00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b="18715"/>
          <a:stretch>
            <a:fillRect/>
          </a:stretch>
        </p:blipFill>
        <p:spPr bwMode="auto">
          <a:xfrm>
            <a:off x="611560" y="3814009"/>
            <a:ext cx="4514046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4"/>
          <a:stretch/>
        </p:blipFill>
        <p:spPr bwMode="auto">
          <a:xfrm>
            <a:off x="395536" y="4894009"/>
            <a:ext cx="1925007" cy="144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 descr="T:\Image_depot\Pictures\2013-14 Projects\Klinse- za Penning\Pictures\Sheperding\Pen_140408_sheperd\2 caribou looking at camer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r="24978"/>
          <a:stretch/>
        </p:blipFill>
        <p:spPr bwMode="auto">
          <a:xfrm>
            <a:off x="6971231" y="404664"/>
            <a:ext cx="1633217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87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Calving </a:t>
            </a:r>
            <a:r>
              <a:rPr lang="en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May-June 2014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5" y="4237206"/>
            <a:ext cx="8487307" cy="221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2"/>
          <a:stretch/>
        </p:blipFill>
        <p:spPr bwMode="auto">
          <a:xfrm>
            <a:off x="5293544" y="404664"/>
            <a:ext cx="3094880" cy="350638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58" name="Chart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72760"/>
              </p:ext>
            </p:extLst>
          </p:nvPr>
        </p:nvGraphicFramePr>
        <p:xfrm>
          <a:off x="333165" y="1353387"/>
          <a:ext cx="464730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9" name="Rectangle 58"/>
          <p:cNvSpPr/>
          <p:nvPr/>
        </p:nvSpPr>
        <p:spPr>
          <a:xfrm>
            <a:off x="1331640" y="3501008"/>
            <a:ext cx="26642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Date in May/June</a:t>
            </a:r>
            <a:endParaRPr lang="en-CA" dirty="0">
              <a:solidFill>
                <a:schemeClr val="tx1"/>
              </a:solidFill>
            </a:endParaRPr>
          </a:p>
        </p:txBody>
      </p:sp>
      <p:grpSp>
        <p:nvGrpSpPr>
          <p:cNvPr id="4096" name="Group 4095"/>
          <p:cNvGrpSpPr/>
          <p:nvPr/>
        </p:nvGrpSpPr>
        <p:grpSpPr>
          <a:xfrm>
            <a:off x="251520" y="1052736"/>
            <a:ext cx="374010" cy="486064"/>
            <a:chOff x="345505" y="1052736"/>
            <a:chExt cx="374010" cy="486064"/>
          </a:xfrm>
        </p:grpSpPr>
        <p:grpSp>
          <p:nvGrpSpPr>
            <p:cNvPr id="101" name="Group 100"/>
            <p:cNvGrpSpPr>
              <a:grpSpLocks noChangeAspect="1"/>
            </p:cNvGrpSpPr>
            <p:nvPr/>
          </p:nvGrpSpPr>
          <p:grpSpPr>
            <a:xfrm>
              <a:off x="428180" y="1358800"/>
              <a:ext cx="208661" cy="180000"/>
              <a:chOff x="3384376" y="289088"/>
              <a:chExt cx="1310471" cy="1130466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3384376" y="505154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sp>
            <p:nvSpPr>
              <p:cNvPr id="103" name="Up Arrow 102"/>
              <p:cNvSpPr/>
              <p:nvPr/>
            </p:nvSpPr>
            <p:spPr>
              <a:xfrm rot="3521633">
                <a:off x="4164499" y="243372"/>
                <a:ext cx="484632" cy="576064"/>
              </a:xfrm>
              <a:prstGeom prst="up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345505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K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05702" y="1052736"/>
            <a:ext cx="374010" cy="576064"/>
            <a:chOff x="1475656" y="1052736"/>
            <a:chExt cx="374010" cy="576064"/>
          </a:xfrm>
        </p:grpSpPr>
        <p:grpSp>
          <p:nvGrpSpPr>
            <p:cNvPr id="104" name="Group 103"/>
            <p:cNvGrpSpPr>
              <a:grpSpLocks noChangeAspect="1"/>
            </p:cNvGrpSpPr>
            <p:nvPr/>
          </p:nvGrpSpPr>
          <p:grpSpPr>
            <a:xfrm>
              <a:off x="1590323" y="1358800"/>
              <a:ext cx="144676" cy="270000"/>
              <a:chOff x="1331640" y="1340768"/>
              <a:chExt cx="914400" cy="1706488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1331640" y="1340768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Plus 105"/>
              <p:cNvSpPr/>
              <p:nvPr/>
            </p:nvSpPr>
            <p:spPr>
              <a:xfrm>
                <a:off x="1331640" y="2132856"/>
                <a:ext cx="914400" cy="914400"/>
              </a:xfrm>
              <a:prstGeom prst="mathPlus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>
              <a:off x="1475656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K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389678" y="1052736"/>
            <a:ext cx="374010" cy="486064"/>
            <a:chOff x="345505" y="1052736"/>
            <a:chExt cx="374010" cy="486064"/>
          </a:xfrm>
        </p:grpSpPr>
        <p:grpSp>
          <p:nvGrpSpPr>
            <p:cNvPr id="112" name="Group 111"/>
            <p:cNvGrpSpPr>
              <a:grpSpLocks noChangeAspect="1"/>
            </p:cNvGrpSpPr>
            <p:nvPr/>
          </p:nvGrpSpPr>
          <p:grpSpPr>
            <a:xfrm>
              <a:off x="428180" y="1358800"/>
              <a:ext cx="208661" cy="180000"/>
              <a:chOff x="3384376" y="289088"/>
              <a:chExt cx="1310471" cy="1130466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3384376" y="505154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sp>
            <p:nvSpPr>
              <p:cNvPr id="115" name="Up Arrow 114"/>
              <p:cNvSpPr/>
              <p:nvPr/>
            </p:nvSpPr>
            <p:spPr>
              <a:xfrm rot="3521633">
                <a:off x="4164499" y="243372"/>
                <a:ext cx="484632" cy="576064"/>
              </a:xfrm>
              <a:prstGeom prst="up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</p:grpSp>
        <p:sp>
          <p:nvSpPr>
            <p:cNvPr id="113" name="Rectangle 112"/>
            <p:cNvSpPr/>
            <p:nvPr/>
          </p:nvSpPr>
          <p:spPr>
            <a:xfrm>
              <a:off x="345505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K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821726" y="1052736"/>
            <a:ext cx="374010" cy="486064"/>
            <a:chOff x="345505" y="1052736"/>
            <a:chExt cx="374010" cy="486064"/>
          </a:xfrm>
        </p:grpSpPr>
        <p:grpSp>
          <p:nvGrpSpPr>
            <p:cNvPr id="117" name="Group 116"/>
            <p:cNvGrpSpPr>
              <a:grpSpLocks noChangeAspect="1"/>
            </p:cNvGrpSpPr>
            <p:nvPr/>
          </p:nvGrpSpPr>
          <p:grpSpPr>
            <a:xfrm>
              <a:off x="428180" y="1358800"/>
              <a:ext cx="208661" cy="180000"/>
              <a:chOff x="3384376" y="289088"/>
              <a:chExt cx="1310471" cy="1130466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3384376" y="505154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sp>
            <p:nvSpPr>
              <p:cNvPr id="120" name="Up Arrow 119"/>
              <p:cNvSpPr/>
              <p:nvPr/>
            </p:nvSpPr>
            <p:spPr>
              <a:xfrm rot="3521633">
                <a:off x="4164499" y="243372"/>
                <a:ext cx="484632" cy="576064"/>
              </a:xfrm>
              <a:prstGeom prst="up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</p:grpSp>
        <p:sp>
          <p:nvSpPr>
            <p:cNvPr id="118" name="Rectangle 117"/>
            <p:cNvSpPr/>
            <p:nvPr/>
          </p:nvSpPr>
          <p:spPr>
            <a:xfrm>
              <a:off x="345505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S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037750" y="1052736"/>
            <a:ext cx="374010" cy="486064"/>
            <a:chOff x="345505" y="1052736"/>
            <a:chExt cx="374010" cy="486064"/>
          </a:xfrm>
        </p:grpSpPr>
        <p:grpSp>
          <p:nvGrpSpPr>
            <p:cNvPr id="122" name="Group 121"/>
            <p:cNvGrpSpPr>
              <a:grpSpLocks noChangeAspect="1"/>
            </p:cNvGrpSpPr>
            <p:nvPr/>
          </p:nvGrpSpPr>
          <p:grpSpPr>
            <a:xfrm>
              <a:off x="428180" y="1358800"/>
              <a:ext cx="208661" cy="180000"/>
              <a:chOff x="3384376" y="289088"/>
              <a:chExt cx="1310471" cy="1130466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3384376" y="505154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sp>
            <p:nvSpPr>
              <p:cNvPr id="125" name="Up Arrow 124"/>
              <p:cNvSpPr/>
              <p:nvPr/>
            </p:nvSpPr>
            <p:spPr>
              <a:xfrm rot="3521633">
                <a:off x="4164499" y="243372"/>
                <a:ext cx="484632" cy="576064"/>
              </a:xfrm>
              <a:prstGeom prst="up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345505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S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973854" y="1052736"/>
            <a:ext cx="374010" cy="486064"/>
            <a:chOff x="345505" y="1052736"/>
            <a:chExt cx="374010" cy="486064"/>
          </a:xfrm>
        </p:grpSpPr>
        <p:grpSp>
          <p:nvGrpSpPr>
            <p:cNvPr id="127" name="Group 126"/>
            <p:cNvGrpSpPr>
              <a:grpSpLocks noChangeAspect="1"/>
            </p:cNvGrpSpPr>
            <p:nvPr/>
          </p:nvGrpSpPr>
          <p:grpSpPr>
            <a:xfrm>
              <a:off x="428180" y="1358800"/>
              <a:ext cx="208661" cy="180000"/>
              <a:chOff x="3384376" y="289088"/>
              <a:chExt cx="1310471" cy="1130466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3384376" y="505154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  <p:sp>
            <p:nvSpPr>
              <p:cNvPr id="130" name="Up Arrow 129"/>
              <p:cNvSpPr/>
              <p:nvPr/>
            </p:nvSpPr>
            <p:spPr>
              <a:xfrm rot="3521633">
                <a:off x="4164499" y="243372"/>
                <a:ext cx="484632" cy="576064"/>
              </a:xfrm>
              <a:prstGeom prst="upArrow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A"/>
              </a:p>
            </p:txBody>
          </p:sp>
        </p:grpSp>
        <p:sp>
          <p:nvSpPr>
            <p:cNvPr id="128" name="Rectangle 127"/>
            <p:cNvSpPr/>
            <p:nvPr/>
          </p:nvSpPr>
          <p:spPr>
            <a:xfrm>
              <a:off x="345505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S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189878" y="1052736"/>
            <a:ext cx="374010" cy="576064"/>
            <a:chOff x="1475656" y="1052736"/>
            <a:chExt cx="374010" cy="576064"/>
          </a:xfrm>
        </p:grpSpPr>
        <p:grpSp>
          <p:nvGrpSpPr>
            <p:cNvPr id="132" name="Group 131"/>
            <p:cNvGrpSpPr>
              <a:grpSpLocks noChangeAspect="1"/>
            </p:cNvGrpSpPr>
            <p:nvPr/>
          </p:nvGrpSpPr>
          <p:grpSpPr>
            <a:xfrm>
              <a:off x="1590323" y="1358800"/>
              <a:ext cx="144676" cy="270000"/>
              <a:chOff x="1331640" y="1340768"/>
              <a:chExt cx="914400" cy="1706488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1331640" y="1340768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5" name="Plus 134"/>
              <p:cNvSpPr/>
              <p:nvPr/>
            </p:nvSpPr>
            <p:spPr>
              <a:xfrm>
                <a:off x="1331640" y="2132856"/>
                <a:ext cx="914400" cy="914400"/>
              </a:xfrm>
              <a:prstGeom prst="mathPlus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33" name="Rectangle 132"/>
            <p:cNvSpPr/>
            <p:nvPr/>
          </p:nvSpPr>
          <p:spPr>
            <a:xfrm>
              <a:off x="1475656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S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3405902" y="1052736"/>
            <a:ext cx="374010" cy="576064"/>
            <a:chOff x="1475656" y="1052736"/>
            <a:chExt cx="374010" cy="576064"/>
          </a:xfrm>
        </p:grpSpPr>
        <p:grpSp>
          <p:nvGrpSpPr>
            <p:cNvPr id="137" name="Group 136"/>
            <p:cNvGrpSpPr>
              <a:grpSpLocks noChangeAspect="1"/>
            </p:cNvGrpSpPr>
            <p:nvPr/>
          </p:nvGrpSpPr>
          <p:grpSpPr>
            <a:xfrm>
              <a:off x="1590323" y="1358800"/>
              <a:ext cx="144676" cy="270000"/>
              <a:chOff x="1331640" y="1340768"/>
              <a:chExt cx="914400" cy="1706488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1331640" y="1340768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0" name="Plus 139"/>
              <p:cNvSpPr/>
              <p:nvPr/>
            </p:nvSpPr>
            <p:spPr>
              <a:xfrm>
                <a:off x="1331640" y="2132856"/>
                <a:ext cx="914400" cy="914400"/>
              </a:xfrm>
              <a:prstGeom prst="mathPlus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38" name="Rectangle 137"/>
            <p:cNvSpPr/>
            <p:nvPr/>
          </p:nvSpPr>
          <p:spPr>
            <a:xfrm>
              <a:off x="1475656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K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837950" y="1052736"/>
            <a:ext cx="374010" cy="576064"/>
            <a:chOff x="1475656" y="1052736"/>
            <a:chExt cx="374010" cy="576064"/>
          </a:xfrm>
        </p:grpSpPr>
        <p:grpSp>
          <p:nvGrpSpPr>
            <p:cNvPr id="142" name="Group 141"/>
            <p:cNvGrpSpPr>
              <a:grpSpLocks noChangeAspect="1"/>
            </p:cNvGrpSpPr>
            <p:nvPr/>
          </p:nvGrpSpPr>
          <p:grpSpPr>
            <a:xfrm>
              <a:off x="1590323" y="1358800"/>
              <a:ext cx="144676" cy="270000"/>
              <a:chOff x="1331640" y="1340768"/>
              <a:chExt cx="914400" cy="1706488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1331640" y="1340768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5" name="Plus 144"/>
              <p:cNvSpPr/>
              <p:nvPr/>
            </p:nvSpPr>
            <p:spPr>
              <a:xfrm>
                <a:off x="1331640" y="2132856"/>
                <a:ext cx="914400" cy="914400"/>
              </a:xfrm>
              <a:prstGeom prst="mathPlus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43" name="Rectangle 142"/>
            <p:cNvSpPr/>
            <p:nvPr/>
          </p:nvSpPr>
          <p:spPr>
            <a:xfrm>
              <a:off x="1475656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K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486022" y="1052736"/>
            <a:ext cx="374010" cy="576064"/>
            <a:chOff x="1475656" y="1052736"/>
            <a:chExt cx="374010" cy="576064"/>
          </a:xfrm>
        </p:grpSpPr>
        <p:grpSp>
          <p:nvGrpSpPr>
            <p:cNvPr id="147" name="Group 146"/>
            <p:cNvGrpSpPr>
              <a:grpSpLocks noChangeAspect="1"/>
            </p:cNvGrpSpPr>
            <p:nvPr/>
          </p:nvGrpSpPr>
          <p:grpSpPr>
            <a:xfrm>
              <a:off x="1590323" y="1358800"/>
              <a:ext cx="144676" cy="270000"/>
              <a:chOff x="1331640" y="1340768"/>
              <a:chExt cx="914400" cy="1706488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1331640" y="1340768"/>
                <a:ext cx="914400" cy="914400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0" name="Plus 149"/>
              <p:cNvSpPr/>
              <p:nvPr/>
            </p:nvSpPr>
            <p:spPr>
              <a:xfrm>
                <a:off x="1331640" y="2132856"/>
                <a:ext cx="914400" cy="914400"/>
              </a:xfrm>
              <a:prstGeom prst="mathPlus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48" name="Rectangle 147"/>
            <p:cNvSpPr/>
            <p:nvPr/>
          </p:nvSpPr>
          <p:spPr>
            <a:xfrm>
              <a:off x="1475656" y="1052736"/>
              <a:ext cx="374010" cy="4055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b="1" dirty="0" smtClean="0">
                  <a:solidFill>
                    <a:schemeClr val="tx1"/>
                  </a:solidFill>
                </a:rPr>
                <a:t>S</a:t>
              </a:r>
              <a:endParaRPr lang="en-CA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323528" y="3933057"/>
            <a:ext cx="5760640" cy="504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First cohort mostly males, second mostly females</a:t>
            </a:r>
          </a:p>
        </p:txBody>
      </p:sp>
    </p:spTree>
    <p:extLst>
      <p:ext uri="{BB962C8B-B14F-4D97-AF65-F5344CB8AC3E}">
        <p14:creationId xmlns:p14="http://schemas.microsoft.com/office/powerpoint/2010/main" val="42685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 Incidents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418101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1 calf injured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88" y="2277112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09360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20140406_1453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2" b="8592"/>
          <a:stretch>
            <a:fillRect/>
          </a:stretch>
        </p:blipFill>
        <p:spPr bwMode="auto">
          <a:xfrm>
            <a:off x="755576" y="4221088"/>
            <a:ext cx="2839268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68344" y="187676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1 calf died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3892986"/>
            <a:ext cx="2273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2 cows escaped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456" y="1241649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Bears tested the fence twice</a:t>
            </a:r>
            <a:endParaRPr lang="en-CA" sz="20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73" y="1622951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55976" y="18864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1 calf dropped collar</a:t>
            </a:r>
          </a:p>
        </p:txBody>
      </p:sp>
      <p:sp>
        <p:nvSpPr>
          <p:cNvPr id="4" name="Oval 3"/>
          <p:cNvSpPr/>
          <p:nvPr/>
        </p:nvSpPr>
        <p:spPr>
          <a:xfrm>
            <a:off x="1691680" y="2132856"/>
            <a:ext cx="15841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 descr="C:\Users\mcnays\Desktop\Meeting 141022 IVMA of BC\Materials\DSCN087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10442" r="17340" b="26121"/>
          <a:stretch/>
        </p:blipFill>
        <p:spPr bwMode="auto">
          <a:xfrm>
            <a:off x="4355976" y="548680"/>
            <a:ext cx="2597840" cy="172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932040" y="1052736"/>
            <a:ext cx="1584176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97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5576" y="1700808"/>
            <a:ext cx="7465393" cy="4748630"/>
            <a:chOff x="419287" y="1813096"/>
            <a:chExt cx="7465393" cy="4748630"/>
          </a:xfrm>
        </p:grpSpPr>
        <p:pic>
          <p:nvPicPr>
            <p:cNvPr id="5123" name="Picture 3" descr="C:\Users\mcnays\Desktop\Presentation\release_140710p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87" y="1813096"/>
              <a:ext cx="7465393" cy="474863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898567" y="5133441"/>
              <a:ext cx="432048" cy="216024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/>
            <p:cNvSpPr/>
            <p:nvPr/>
          </p:nvSpPr>
          <p:spPr>
            <a:xfrm>
              <a:off x="4749138" y="4323940"/>
              <a:ext cx="432048" cy="216024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/>
            <p:cNvSpPr/>
            <p:nvPr/>
          </p:nvSpPr>
          <p:spPr>
            <a:xfrm>
              <a:off x="5829793" y="4478319"/>
              <a:ext cx="432048" cy="21602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Oval 7"/>
            <p:cNvSpPr/>
            <p:nvPr/>
          </p:nvSpPr>
          <p:spPr>
            <a:xfrm>
              <a:off x="5673434" y="4013202"/>
              <a:ext cx="432048" cy="21602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/>
            <p:cNvSpPr/>
            <p:nvPr/>
          </p:nvSpPr>
          <p:spPr>
            <a:xfrm>
              <a:off x="2851066" y="5505356"/>
              <a:ext cx="432048" cy="21602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/>
            <p:cNvSpPr/>
            <p:nvPr/>
          </p:nvSpPr>
          <p:spPr>
            <a:xfrm>
              <a:off x="4749138" y="4230837"/>
              <a:ext cx="432048" cy="21602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7063156" y="2348880"/>
              <a:ext cx="360040" cy="288032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582436" y="4379573"/>
              <a:ext cx="360040" cy="104758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82436" y="6165304"/>
              <a:ext cx="252028" cy="299908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39552" y="5917933"/>
              <a:ext cx="252028" cy="299908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 rot="4955943">
              <a:off x="5940011" y="2694941"/>
              <a:ext cx="296459" cy="1224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092280" y="2456487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1</a:t>
              </a:r>
              <a:endParaRPr lang="en-CA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9552" y="5613368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2</a:t>
              </a:r>
              <a:endParaRPr lang="en-CA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203848" y="5441327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3</a:t>
              </a:r>
              <a:endParaRPr lang="en-CA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18279" y="3906396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3</a:t>
              </a:r>
              <a:endParaRPr lang="en-CA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75856" y="4976767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4</a:t>
              </a:r>
              <a:endParaRPr lang="en-CA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76056" y="4338849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5</a:t>
              </a:r>
              <a:endParaRPr lang="en-CA" b="1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76056" y="4077072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5</a:t>
              </a:r>
              <a:endParaRPr lang="en-CA" b="1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1952" y="5912871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2</a:t>
              </a:r>
              <a:endParaRPr lang="en-CA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28184" y="4401513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6</a:t>
              </a:r>
              <a:endParaRPr lang="en-CA" b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99592" y="4214758"/>
              <a:ext cx="360040" cy="324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 smtClean="0"/>
                <a:t>4</a:t>
              </a:r>
              <a:endParaRPr lang="en-CA" b="1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112060" y="5006796"/>
              <a:ext cx="2232248" cy="1369006"/>
              <a:chOff x="539552" y="2132002"/>
              <a:chExt cx="2232248" cy="1369006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39552" y="2132002"/>
                <a:ext cx="2232248" cy="13690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CA" dirty="0" smtClean="0"/>
                  <a:t>Pen</a:t>
                </a:r>
              </a:p>
              <a:p>
                <a:r>
                  <a:rPr lang="en-CA" dirty="0" smtClean="0"/>
                  <a:t>Scott</a:t>
                </a:r>
              </a:p>
              <a:p>
                <a:r>
                  <a:rPr lang="en-CA" dirty="0" err="1" smtClean="0"/>
                  <a:t>Klinse-Za</a:t>
                </a:r>
                <a:endParaRPr lang="en-CA" dirty="0" smtClean="0"/>
              </a:p>
              <a:p>
                <a:r>
                  <a:rPr lang="en-CA" dirty="0" smtClean="0"/>
                  <a:t>Order released</a:t>
                </a:r>
                <a:endParaRPr lang="en-CA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 rot="5400000">
                <a:off x="2252749" y="2355448"/>
                <a:ext cx="296459" cy="1224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2238620" y="2708920"/>
                <a:ext cx="317156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238620" y="2996952"/>
                <a:ext cx="3171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/>
              <p:cNvSpPr/>
              <p:nvPr/>
            </p:nvSpPr>
            <p:spPr>
              <a:xfrm>
                <a:off x="2238620" y="3068960"/>
                <a:ext cx="360040" cy="3244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 smtClean="0"/>
                  <a:t>1</a:t>
                </a:r>
                <a:endParaRPr lang="en-CA" b="1" dirty="0"/>
              </a:p>
            </p:txBody>
          </p:sp>
        </p:grpSp>
      </p:grpSp>
      <p:sp>
        <p:nvSpPr>
          <p:cNvPr id="40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 140707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7032"/>
            <a:ext cx="3708523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37" y="404664"/>
            <a:ext cx="2508387" cy="16743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6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Predation Event 140710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3528" y="1848952"/>
            <a:ext cx="6535897" cy="4748400"/>
            <a:chOff x="1350334" y="1814400"/>
            <a:chExt cx="6535897" cy="4748400"/>
          </a:xfrm>
        </p:grpSpPr>
        <p:pic>
          <p:nvPicPr>
            <p:cNvPr id="6150" name="Picture 6" descr="C:\Users\mcnays\Desktop\Presentation\predationb_140710pm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7"/>
            <a:stretch/>
          </p:blipFill>
          <p:spPr bwMode="auto">
            <a:xfrm>
              <a:off x="1350334" y="1814400"/>
              <a:ext cx="6535897" cy="47484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915816" y="5445224"/>
              <a:ext cx="432048" cy="21602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Oval 7"/>
            <p:cNvSpPr/>
            <p:nvPr/>
          </p:nvSpPr>
          <p:spPr>
            <a:xfrm>
              <a:off x="5004048" y="2996952"/>
              <a:ext cx="432048" cy="21602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03848" y="5437369"/>
              <a:ext cx="1656184" cy="272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Calf ~ 7am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46889" y="2924944"/>
              <a:ext cx="2029167" cy="316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Cow ~ 2pm-10pm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300192" y="4365104"/>
              <a:ext cx="432048" cy="144016"/>
            </a:xfrm>
            <a:prstGeom prst="straightConnector1">
              <a:avLst/>
            </a:prstGeom>
            <a:ln w="317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084168" y="4653136"/>
              <a:ext cx="1656185" cy="272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6pm next day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2411760" y="5085184"/>
              <a:ext cx="635129" cy="104758"/>
            </a:xfrm>
            <a:prstGeom prst="straightConnector1">
              <a:avLst/>
            </a:prstGeom>
            <a:ln w="317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475656" y="4653136"/>
              <a:ext cx="1656185" cy="272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4am next day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96136" y="3789040"/>
              <a:ext cx="1656185" cy="272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Calf ~10pm</a:t>
              </a:r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724128" y="4005064"/>
              <a:ext cx="432048" cy="21602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" name="Straight Arrow Connector 19"/>
            <p:cNvCxnSpPr>
              <a:stCxn id="22" idx="0"/>
            </p:cNvCxnSpPr>
            <p:nvPr/>
          </p:nvCxnSpPr>
          <p:spPr>
            <a:xfrm flipV="1">
              <a:off x="4788024" y="4077072"/>
              <a:ext cx="83593" cy="2088232"/>
            </a:xfrm>
            <a:prstGeom prst="straightConnector1">
              <a:avLst/>
            </a:prstGeom>
            <a:ln w="317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4572000" y="6165304"/>
              <a:ext cx="432048" cy="21602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88023" y="5892781"/>
              <a:ext cx="1656185" cy="272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>
                  <a:solidFill>
                    <a:schemeClr val="tx1"/>
                  </a:solidFill>
                </a:rPr>
                <a:t>Calf ~next day</a:t>
              </a:r>
              <a:endParaRPr lang="en-CA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27584" y="829161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i="1" dirty="0" smtClean="0"/>
              <a:t>2 of the calf mortalities were the youngest calves &amp; the third had a bad leg (injured in pen)</a:t>
            </a:r>
          </a:p>
          <a:p>
            <a:endParaRPr lang="en-CA" sz="2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60" y="1196752"/>
            <a:ext cx="3359620" cy="252000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12186" r="12685" b="15208"/>
          <a:stretch/>
        </p:blipFill>
        <p:spPr bwMode="auto">
          <a:xfrm>
            <a:off x="6570099" y="2636912"/>
            <a:ext cx="2034349" cy="144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cnays\Desktop\Meeting 141022 IVMA of BC\Materials\69s calf dea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2" y="2636912"/>
            <a:ext cx="5333334" cy="38172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1"/>
            <a:ext cx="3779999" cy="2520000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3056"/>
            <a:ext cx="2159999" cy="144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788024" y="4293096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Collision 140823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63688" y="3429001"/>
            <a:ext cx="391427" cy="287750"/>
          </a:xfrm>
          <a:prstGeom prst="straightConnector1">
            <a:avLst/>
          </a:prstGeom>
          <a:ln w="317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7242" y="1340768"/>
            <a:ext cx="425078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solidFill>
                  <a:schemeClr val="tx1"/>
                </a:solidFill>
              </a:rPr>
              <a:t>a - Escaped predation 140710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b – Escaped predation 140817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c – Calf was hit on highway 97 140823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6902" y="3228485"/>
            <a:ext cx="326826" cy="27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a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52403" y="3229394"/>
            <a:ext cx="235421" cy="343622"/>
          </a:xfrm>
          <a:prstGeom prst="straightConnector1">
            <a:avLst/>
          </a:prstGeom>
          <a:ln w="317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88990" y="3236869"/>
            <a:ext cx="326826" cy="27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b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37262" y="4524629"/>
            <a:ext cx="326826" cy="272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c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-996489" y="2912367"/>
            <a:ext cx="26642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Date in May/June</a:t>
            </a:r>
            <a:endParaRPr lang="en-CA" dirty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64259" y="836713"/>
            <a:ext cx="2006948" cy="4720679"/>
            <a:chOff x="188788" y="692697"/>
            <a:chExt cx="2006948" cy="4720679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-396552" y="2708921"/>
              <a:ext cx="4608512" cy="576064"/>
              <a:chOff x="395536" y="3835896"/>
              <a:chExt cx="4608512" cy="57606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95536" y="3835896"/>
                <a:ext cx="374010" cy="486064"/>
                <a:chOff x="345505" y="1052736"/>
                <a:chExt cx="374010" cy="486064"/>
              </a:xfrm>
            </p:grpSpPr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428180" y="1358800"/>
                  <a:ext cx="208661" cy="180000"/>
                  <a:chOff x="3384376" y="289088"/>
                  <a:chExt cx="1310471" cy="1130466"/>
                </a:xfrm>
              </p:grpSpPr>
              <p:sp>
                <p:nvSpPr>
                  <p:cNvPr id="11" name="Oval 10"/>
                  <p:cNvSpPr/>
                  <p:nvPr/>
                </p:nvSpPr>
                <p:spPr>
                  <a:xfrm>
                    <a:off x="3384376" y="505154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  <p:sp>
                <p:nvSpPr>
                  <p:cNvPr id="12" name="Up Arrow 11"/>
                  <p:cNvSpPr/>
                  <p:nvPr/>
                </p:nvSpPr>
                <p:spPr>
                  <a:xfrm rot="3521633">
                    <a:off x="4164499" y="243372"/>
                    <a:ext cx="484632" cy="576064"/>
                  </a:xfrm>
                  <a:prstGeom prst="upArrow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0" name="Rectangle 9"/>
                <p:cNvSpPr/>
                <p:nvPr/>
              </p:nvSpPr>
              <p:spPr>
                <a:xfrm>
                  <a:off x="345505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K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749718" y="3835896"/>
                <a:ext cx="374010" cy="576064"/>
                <a:chOff x="1475656" y="1052736"/>
                <a:chExt cx="374010" cy="576064"/>
              </a:xfrm>
            </p:grpSpPr>
            <p:grpSp>
              <p:nvGrpSpPr>
                <p:cNvPr id="14" name="Group 13"/>
                <p:cNvGrpSpPr>
                  <a:grpSpLocks noChangeAspect="1"/>
                </p:cNvGrpSpPr>
                <p:nvPr/>
              </p:nvGrpSpPr>
              <p:grpSpPr>
                <a:xfrm>
                  <a:off x="1590323" y="1358800"/>
                  <a:ext cx="144676" cy="270000"/>
                  <a:chOff x="1331640" y="1340768"/>
                  <a:chExt cx="914400" cy="1706488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1331640" y="1340768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17" name="Plus 16"/>
                  <p:cNvSpPr/>
                  <p:nvPr/>
                </p:nvSpPr>
                <p:spPr>
                  <a:xfrm>
                    <a:off x="1331640" y="2132856"/>
                    <a:ext cx="914400" cy="914400"/>
                  </a:xfrm>
                  <a:prstGeom prst="mathPlus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15" name="Rectangle 14"/>
                <p:cNvSpPr/>
                <p:nvPr/>
              </p:nvSpPr>
              <p:spPr>
                <a:xfrm>
                  <a:off x="1475656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K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1533694" y="3835896"/>
                <a:ext cx="374010" cy="486064"/>
                <a:chOff x="345505" y="1052736"/>
                <a:chExt cx="374010" cy="486064"/>
              </a:xfrm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428180" y="1358800"/>
                  <a:ext cx="208661" cy="180000"/>
                  <a:chOff x="3384376" y="289088"/>
                  <a:chExt cx="1310471" cy="1130466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3384376" y="505154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  <p:sp>
                <p:nvSpPr>
                  <p:cNvPr id="22" name="Up Arrow 21"/>
                  <p:cNvSpPr/>
                  <p:nvPr/>
                </p:nvSpPr>
                <p:spPr>
                  <a:xfrm rot="3521633">
                    <a:off x="4164499" y="243372"/>
                    <a:ext cx="484632" cy="576064"/>
                  </a:xfrm>
                  <a:prstGeom prst="upArrow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345505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K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965742" y="3835896"/>
                <a:ext cx="374010" cy="486064"/>
                <a:chOff x="345505" y="1052736"/>
                <a:chExt cx="374010" cy="486064"/>
              </a:xfrm>
            </p:grpSpPr>
            <p:grpSp>
              <p:nvGrpSpPr>
                <p:cNvPr id="24" name="Group 23"/>
                <p:cNvGrpSpPr>
                  <a:grpSpLocks noChangeAspect="1"/>
                </p:cNvGrpSpPr>
                <p:nvPr/>
              </p:nvGrpSpPr>
              <p:grpSpPr>
                <a:xfrm>
                  <a:off x="428180" y="1358800"/>
                  <a:ext cx="208661" cy="180000"/>
                  <a:chOff x="3384376" y="289088"/>
                  <a:chExt cx="1310471" cy="1130466"/>
                </a:xfrm>
              </p:grpSpPr>
              <p:sp>
                <p:nvSpPr>
                  <p:cNvPr id="26" name="Oval 25"/>
                  <p:cNvSpPr/>
                  <p:nvPr/>
                </p:nvSpPr>
                <p:spPr>
                  <a:xfrm>
                    <a:off x="3384376" y="505154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  <p:sp>
                <p:nvSpPr>
                  <p:cNvPr id="27" name="Up Arrow 26"/>
                  <p:cNvSpPr/>
                  <p:nvPr/>
                </p:nvSpPr>
                <p:spPr>
                  <a:xfrm rot="3521633">
                    <a:off x="4164499" y="243372"/>
                    <a:ext cx="484632" cy="576064"/>
                  </a:xfrm>
                  <a:prstGeom prst="upArrow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25" name="Rectangle 24"/>
                <p:cNvSpPr/>
                <p:nvPr/>
              </p:nvSpPr>
              <p:spPr>
                <a:xfrm>
                  <a:off x="345505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S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2181766" y="3835896"/>
                <a:ext cx="374010" cy="486064"/>
                <a:chOff x="345505" y="1052736"/>
                <a:chExt cx="374010" cy="486064"/>
              </a:xfrm>
            </p:grpSpPr>
            <p:grpSp>
              <p:nvGrpSpPr>
                <p:cNvPr id="29" name="Group 28"/>
                <p:cNvGrpSpPr>
                  <a:grpSpLocks noChangeAspect="1"/>
                </p:cNvGrpSpPr>
                <p:nvPr/>
              </p:nvGrpSpPr>
              <p:grpSpPr>
                <a:xfrm>
                  <a:off x="428180" y="1358800"/>
                  <a:ext cx="208661" cy="180000"/>
                  <a:chOff x="3384376" y="289088"/>
                  <a:chExt cx="1310471" cy="1130466"/>
                </a:xfrm>
              </p:grpSpPr>
              <p:sp>
                <p:nvSpPr>
                  <p:cNvPr id="31" name="Oval 30"/>
                  <p:cNvSpPr/>
                  <p:nvPr/>
                </p:nvSpPr>
                <p:spPr>
                  <a:xfrm>
                    <a:off x="3384376" y="505154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  <p:sp>
                <p:nvSpPr>
                  <p:cNvPr id="32" name="Up Arrow 31"/>
                  <p:cNvSpPr/>
                  <p:nvPr/>
                </p:nvSpPr>
                <p:spPr>
                  <a:xfrm rot="3521633">
                    <a:off x="4164499" y="243372"/>
                    <a:ext cx="484632" cy="576064"/>
                  </a:xfrm>
                  <a:prstGeom prst="upArrow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30" name="Rectangle 29"/>
                <p:cNvSpPr/>
                <p:nvPr/>
              </p:nvSpPr>
              <p:spPr>
                <a:xfrm>
                  <a:off x="345505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S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3117870" y="3835896"/>
                <a:ext cx="374010" cy="486064"/>
                <a:chOff x="345505" y="1052736"/>
                <a:chExt cx="374010" cy="486064"/>
              </a:xfrm>
            </p:grpSpPr>
            <p:grpSp>
              <p:nvGrpSpPr>
                <p:cNvPr id="34" name="Group 33"/>
                <p:cNvGrpSpPr>
                  <a:grpSpLocks noChangeAspect="1"/>
                </p:cNvGrpSpPr>
                <p:nvPr/>
              </p:nvGrpSpPr>
              <p:grpSpPr>
                <a:xfrm>
                  <a:off x="428180" y="1358800"/>
                  <a:ext cx="208661" cy="180000"/>
                  <a:chOff x="3384376" y="289088"/>
                  <a:chExt cx="1310471" cy="1130466"/>
                </a:xfrm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3384376" y="505154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  <p:sp>
                <p:nvSpPr>
                  <p:cNvPr id="37" name="Up Arrow 36"/>
                  <p:cNvSpPr/>
                  <p:nvPr/>
                </p:nvSpPr>
                <p:spPr>
                  <a:xfrm rot="3521633">
                    <a:off x="4164499" y="243372"/>
                    <a:ext cx="484632" cy="576064"/>
                  </a:xfrm>
                  <a:prstGeom prst="upArrow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35" name="Rectangle 34"/>
                <p:cNvSpPr/>
                <p:nvPr/>
              </p:nvSpPr>
              <p:spPr>
                <a:xfrm>
                  <a:off x="345505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S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333894" y="3835896"/>
                <a:ext cx="374010" cy="576064"/>
                <a:chOff x="1475656" y="1052736"/>
                <a:chExt cx="374010" cy="576064"/>
              </a:xfrm>
            </p:grpSpPr>
            <p:grpSp>
              <p:nvGrpSpPr>
                <p:cNvPr id="39" name="Group 38"/>
                <p:cNvGrpSpPr>
                  <a:grpSpLocks noChangeAspect="1"/>
                </p:cNvGrpSpPr>
                <p:nvPr/>
              </p:nvGrpSpPr>
              <p:grpSpPr>
                <a:xfrm>
                  <a:off x="1590323" y="1358800"/>
                  <a:ext cx="144676" cy="270000"/>
                  <a:chOff x="1331640" y="1340768"/>
                  <a:chExt cx="914400" cy="1706488"/>
                </a:xfrm>
              </p:grpSpPr>
              <p:sp>
                <p:nvSpPr>
                  <p:cNvPr id="41" name="Oval 40"/>
                  <p:cNvSpPr/>
                  <p:nvPr/>
                </p:nvSpPr>
                <p:spPr>
                  <a:xfrm>
                    <a:off x="1331640" y="1340768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2" name="Plus 41"/>
                  <p:cNvSpPr/>
                  <p:nvPr/>
                </p:nvSpPr>
                <p:spPr>
                  <a:xfrm>
                    <a:off x="1331640" y="2132856"/>
                    <a:ext cx="914400" cy="914400"/>
                  </a:xfrm>
                  <a:prstGeom prst="mathPlus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40" name="Rectangle 39"/>
                <p:cNvSpPr/>
                <p:nvPr/>
              </p:nvSpPr>
              <p:spPr>
                <a:xfrm>
                  <a:off x="1475656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S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3549918" y="3835896"/>
                <a:ext cx="374010" cy="576064"/>
                <a:chOff x="1475656" y="1052736"/>
                <a:chExt cx="374010" cy="576064"/>
              </a:xfrm>
            </p:grpSpPr>
            <p:grpSp>
              <p:nvGrpSpPr>
                <p:cNvPr id="44" name="Group 43"/>
                <p:cNvGrpSpPr>
                  <a:grpSpLocks noChangeAspect="1"/>
                </p:cNvGrpSpPr>
                <p:nvPr/>
              </p:nvGrpSpPr>
              <p:grpSpPr>
                <a:xfrm>
                  <a:off x="1590323" y="1358800"/>
                  <a:ext cx="144676" cy="270000"/>
                  <a:chOff x="1331640" y="1340768"/>
                  <a:chExt cx="914400" cy="1706488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1331640" y="1340768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47" name="Plus 46"/>
                  <p:cNvSpPr/>
                  <p:nvPr/>
                </p:nvSpPr>
                <p:spPr>
                  <a:xfrm>
                    <a:off x="1331640" y="2132856"/>
                    <a:ext cx="914400" cy="914400"/>
                  </a:xfrm>
                  <a:prstGeom prst="mathPlus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1475656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K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3981966" y="3835896"/>
                <a:ext cx="374010" cy="576064"/>
                <a:chOff x="1475656" y="1052736"/>
                <a:chExt cx="374010" cy="576064"/>
              </a:xfrm>
            </p:grpSpPr>
            <p:grpSp>
              <p:nvGrpSpPr>
                <p:cNvPr id="49" name="Group 48"/>
                <p:cNvGrpSpPr>
                  <a:grpSpLocks noChangeAspect="1"/>
                </p:cNvGrpSpPr>
                <p:nvPr/>
              </p:nvGrpSpPr>
              <p:grpSpPr>
                <a:xfrm>
                  <a:off x="1590323" y="1358800"/>
                  <a:ext cx="144676" cy="270000"/>
                  <a:chOff x="1331640" y="1340768"/>
                  <a:chExt cx="914400" cy="1706488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1331640" y="1340768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52" name="Plus 51"/>
                  <p:cNvSpPr/>
                  <p:nvPr/>
                </p:nvSpPr>
                <p:spPr>
                  <a:xfrm>
                    <a:off x="1331640" y="2132856"/>
                    <a:ext cx="914400" cy="914400"/>
                  </a:xfrm>
                  <a:prstGeom prst="mathPlus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50" name="Rectangle 49"/>
                <p:cNvSpPr/>
                <p:nvPr/>
              </p:nvSpPr>
              <p:spPr>
                <a:xfrm>
                  <a:off x="1475656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K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4630038" y="3835896"/>
                <a:ext cx="374010" cy="576064"/>
                <a:chOff x="1475656" y="1052736"/>
                <a:chExt cx="374010" cy="576064"/>
              </a:xfrm>
            </p:grpSpPr>
            <p:grpSp>
              <p:nvGrpSpPr>
                <p:cNvPr id="54" name="Group 53"/>
                <p:cNvGrpSpPr>
                  <a:grpSpLocks noChangeAspect="1"/>
                </p:cNvGrpSpPr>
                <p:nvPr/>
              </p:nvGrpSpPr>
              <p:grpSpPr>
                <a:xfrm>
                  <a:off x="1590323" y="1358800"/>
                  <a:ext cx="144676" cy="270000"/>
                  <a:chOff x="1331640" y="1340768"/>
                  <a:chExt cx="914400" cy="1706488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1331640" y="1340768"/>
                    <a:ext cx="914400" cy="914400"/>
                  </a:xfrm>
                  <a:prstGeom prst="ellips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sp>
                <p:nvSpPr>
                  <p:cNvPr id="57" name="Plus 56"/>
                  <p:cNvSpPr/>
                  <p:nvPr/>
                </p:nvSpPr>
                <p:spPr>
                  <a:xfrm>
                    <a:off x="1331640" y="2132856"/>
                    <a:ext cx="914400" cy="914400"/>
                  </a:xfrm>
                  <a:prstGeom prst="mathPlus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</p:grpSp>
            <p:sp>
              <p:nvSpPr>
                <p:cNvPr id="55" name="Rectangle 54"/>
                <p:cNvSpPr/>
                <p:nvPr/>
              </p:nvSpPr>
              <p:spPr>
                <a:xfrm>
                  <a:off x="1475656" y="1052736"/>
                  <a:ext cx="374010" cy="40559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1400" b="1" dirty="0" smtClean="0">
                      <a:solidFill>
                        <a:schemeClr val="tx1"/>
                      </a:solidFill>
                    </a:rPr>
                    <a:t>S</a:t>
                  </a:r>
                  <a:endParaRPr lang="en-CA" sz="14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pic>
          <p:nvPicPr>
            <p:cNvPr id="5123" name="Picture 3" descr="C:\Users\mcnays\Desktop\Picture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305050" y="2255838"/>
              <a:ext cx="4651376" cy="166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Rectangle 59"/>
          <p:cNvSpPr/>
          <p:nvPr/>
        </p:nvSpPr>
        <p:spPr>
          <a:xfrm>
            <a:off x="2499199" y="836712"/>
            <a:ext cx="1928785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CA" sz="1600" dirty="0" smtClean="0">
                <a:solidFill>
                  <a:schemeClr val="tx1"/>
                </a:solidFill>
              </a:rPr>
              <a:t>Healthy</a:t>
            </a:r>
          </a:p>
          <a:p>
            <a:endParaRPr lang="en-CA" sz="1400" dirty="0" smtClean="0">
              <a:solidFill>
                <a:schemeClr val="tx1"/>
              </a:solidFill>
            </a:endParaRPr>
          </a:p>
          <a:p>
            <a:endParaRPr lang="en-CA" sz="1400" dirty="0" smtClean="0">
              <a:solidFill>
                <a:schemeClr val="tx1"/>
              </a:solidFill>
            </a:endParaRPr>
          </a:p>
          <a:p>
            <a:endParaRPr lang="en-CA" sz="1400" dirty="0">
              <a:solidFill>
                <a:schemeClr val="tx1"/>
              </a:solidFill>
            </a:endParaRPr>
          </a:p>
          <a:p>
            <a:endParaRPr lang="en-CA" sz="1600" dirty="0" smtClean="0">
              <a:solidFill>
                <a:schemeClr val="tx1"/>
              </a:solidFill>
            </a:endParaRPr>
          </a:p>
          <a:p>
            <a:r>
              <a:rPr lang="en-CA" sz="1600" dirty="0" smtClean="0">
                <a:solidFill>
                  <a:schemeClr val="tx1"/>
                </a:solidFill>
              </a:rPr>
              <a:t>Healthy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Healthy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Healthy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Injured leg, wolf</a:t>
            </a:r>
          </a:p>
          <a:p>
            <a:endParaRPr lang="en-CA" sz="1400" dirty="0" smtClean="0">
              <a:solidFill>
                <a:schemeClr val="tx1"/>
              </a:solidFill>
            </a:endParaRPr>
          </a:p>
          <a:p>
            <a:endParaRPr lang="en-CA" sz="1400" dirty="0" smtClean="0">
              <a:solidFill>
                <a:schemeClr val="tx1"/>
              </a:solidFill>
            </a:endParaRPr>
          </a:p>
          <a:p>
            <a:endParaRPr lang="en-CA" sz="1400" dirty="0">
              <a:solidFill>
                <a:schemeClr val="tx1"/>
              </a:solidFill>
            </a:endParaRPr>
          </a:p>
          <a:p>
            <a:r>
              <a:rPr lang="en-CA" sz="1600" dirty="0" smtClean="0">
                <a:solidFill>
                  <a:schemeClr val="tx1"/>
                </a:solidFill>
              </a:rPr>
              <a:t>Died in pen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Wolf</a:t>
            </a:r>
          </a:p>
          <a:p>
            <a:r>
              <a:rPr lang="en-CA" sz="1600" dirty="0" smtClean="0">
                <a:solidFill>
                  <a:schemeClr val="tx1"/>
                </a:solidFill>
              </a:rPr>
              <a:t>Healthy</a:t>
            </a:r>
          </a:p>
          <a:p>
            <a:endParaRPr lang="en-CA" sz="1000" dirty="0" smtClean="0">
              <a:solidFill>
                <a:schemeClr val="tx1"/>
              </a:solidFill>
            </a:endParaRPr>
          </a:p>
          <a:p>
            <a:r>
              <a:rPr lang="en-CA" sz="1600" dirty="0" smtClean="0">
                <a:solidFill>
                  <a:schemeClr val="tx1"/>
                </a:solidFill>
              </a:rPr>
              <a:t>Vehicle</a:t>
            </a:r>
          </a:p>
          <a:p>
            <a:endParaRPr lang="en-CA" sz="1400" dirty="0" smtClean="0">
              <a:solidFill>
                <a:schemeClr val="tx1"/>
              </a:solidFill>
            </a:endParaRPr>
          </a:p>
          <a:p>
            <a:endParaRPr lang="en-CA" sz="1400" dirty="0" smtClean="0">
              <a:solidFill>
                <a:schemeClr val="tx1"/>
              </a:solidFill>
            </a:endParaRPr>
          </a:p>
          <a:p>
            <a:r>
              <a:rPr lang="en-CA" sz="1600" dirty="0" smtClean="0">
                <a:solidFill>
                  <a:schemeClr val="tx1"/>
                </a:solidFill>
              </a:rPr>
              <a:t>Wolf (cow/calf)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203848" y="5661249"/>
            <a:ext cx="5760640" cy="7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3 males and 2 females remaining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Older animals survived better</a:t>
            </a:r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9840"/>
          <a:stretch/>
        </p:blipFill>
        <p:spPr bwMode="auto">
          <a:xfrm>
            <a:off x="4284919" y="1082187"/>
            <a:ext cx="3934047" cy="374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7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474840" cy="1219200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Caribou Population Decline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30" y="692695"/>
            <a:ext cx="4160837" cy="5546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0" t="16702" r="15291" b="2571"/>
          <a:stretch/>
        </p:blipFill>
        <p:spPr bwMode="auto">
          <a:xfrm rot="20866841">
            <a:off x="395537" y="3266568"/>
            <a:ext cx="2565517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/>
          </p:cNvSpPr>
          <p:nvPr/>
        </p:nvSpPr>
        <p:spPr bwMode="auto">
          <a:xfrm>
            <a:off x="354975" y="1700808"/>
            <a:ext cx="43434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600"/>
              </a:spcBef>
              <a:buClr>
                <a:schemeClr val="accent2"/>
              </a:buClr>
              <a:buSzPct val="85000"/>
            </a:pPr>
            <a:r>
              <a:rPr lang="en-CA" sz="2400" dirty="0" smtClean="0">
                <a:latin typeface="Constantia" pitchFamily="18" charset="0"/>
              </a:rPr>
              <a:t>The disturbance threshold adopted as a caribou recovery strategy is for &lt;35% disturbance</a:t>
            </a:r>
            <a:endParaRPr lang="en-CA" sz="2400" dirty="0">
              <a:latin typeface="Constantia" pitchFamily="18" charset="0"/>
            </a:endParaRPr>
          </a:p>
          <a:p>
            <a:pPr>
              <a:spcBef>
                <a:spcPts val="600"/>
              </a:spcBef>
              <a:buClr>
                <a:schemeClr val="accent2"/>
              </a:buClr>
              <a:buSzPct val="85000"/>
            </a:pPr>
            <a:endParaRPr lang="en-US" sz="2400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0" t="21238" r="34734" b="12145"/>
          <a:stretch/>
        </p:blipFill>
        <p:spPr bwMode="auto">
          <a:xfrm rot="990014">
            <a:off x="2512965" y="3222193"/>
            <a:ext cx="2514801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0">
              <a:rot lat="20400000" lon="1200000" rev="21594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6516216" y="2060848"/>
            <a:ext cx="432048" cy="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92280" y="2060848"/>
            <a:ext cx="432048" cy="0"/>
          </a:xfrm>
          <a:prstGeom prst="straightConnector1">
            <a:avLst/>
          </a:prstGeom>
          <a:ln w="3492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444208" y="1628800"/>
            <a:ext cx="62538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dirty="0" smtClean="0">
                <a:solidFill>
                  <a:srgbClr val="FF0000"/>
                </a:solidFill>
              </a:rPr>
              <a:t>500m</a:t>
            </a:r>
            <a:endParaRPr lang="en-CA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6838" y="4869160"/>
            <a:ext cx="4361626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1 dead from the Scott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5 in the </a:t>
            </a:r>
            <a:r>
              <a:rPr lang="en-CA" dirty="0" err="1" smtClean="0">
                <a:solidFill>
                  <a:schemeClr val="tx1"/>
                </a:solidFill>
              </a:rPr>
              <a:t>Klinse-Za</a:t>
            </a:r>
            <a:r>
              <a:rPr lang="en-CA" dirty="0" smtClean="0">
                <a:solidFill>
                  <a:schemeClr val="tx1"/>
                </a:solidFill>
              </a:rPr>
              <a:t> (2KC, 1KN, &amp; 2SN)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2 in the Scott (1SC and 1KC)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1 in the Kennedy (1KC)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1 in the </a:t>
            </a:r>
            <a:r>
              <a:rPr lang="en-CA" dirty="0" err="1" smtClean="0">
                <a:solidFill>
                  <a:schemeClr val="tx1"/>
                </a:solidFill>
              </a:rPr>
              <a:t>Quintette</a:t>
            </a:r>
            <a:r>
              <a:rPr lang="en-CA" dirty="0" smtClean="0">
                <a:solidFill>
                  <a:schemeClr val="tx1"/>
                </a:solidFill>
              </a:rPr>
              <a:t> (1SN)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9 road crossings (3 cows)</a:t>
            </a: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16560"/>
          <a:stretch/>
        </p:blipFill>
        <p:spPr bwMode="auto">
          <a:xfrm>
            <a:off x="323528" y="2708920"/>
            <a:ext cx="3593805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mcnays\Desktop\Meeting 141022 IVMA of BC\v10u_CaribouLocAndMortMap_200dpi_v3_141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764704"/>
            <a:ext cx="5400600" cy="396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4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Status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mcnays\Desktop\Meeting 141022 IVMA of BC\Materials\all movements except 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778845" cy="494801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081929"/>
              </p:ext>
            </p:extLst>
          </p:nvPr>
        </p:nvGraphicFramePr>
        <p:xfrm>
          <a:off x="912168" y="3676740"/>
          <a:ext cx="3816424" cy="2600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 rot="370753">
            <a:off x="1276499" y="5947327"/>
            <a:ext cx="26642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 smtClean="0">
                <a:solidFill>
                  <a:schemeClr val="tx1"/>
                </a:solidFill>
              </a:rPr>
              <a:t>Animal Id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-419979" y="4604556"/>
            <a:ext cx="26642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 smtClean="0">
                <a:solidFill>
                  <a:schemeClr val="tx1"/>
                </a:solidFill>
              </a:rPr>
              <a:t>Km moved</a:t>
            </a:r>
            <a:endParaRPr lang="en-CA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848" y="908720"/>
            <a:ext cx="525658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Average distance moved since release is 360kms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6132" y="1685373"/>
            <a:ext cx="130185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CA" sz="1600" i="1" dirty="0" err="1" smtClean="0">
                <a:solidFill>
                  <a:schemeClr val="tx1"/>
                </a:solidFill>
              </a:rPr>
              <a:t>Klinse-Za</a:t>
            </a:r>
            <a:endParaRPr lang="en-CA" sz="1600" i="1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9368" y="1804628"/>
            <a:ext cx="731494" cy="400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CA" sz="1600" i="1" dirty="0" smtClean="0">
                <a:solidFill>
                  <a:schemeClr val="tx1"/>
                </a:solidFill>
              </a:rPr>
              <a:t>Scott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17304" y="3501008"/>
            <a:ext cx="11506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CA" sz="1600" i="1" dirty="0" smtClean="0">
                <a:solidFill>
                  <a:schemeClr val="tx1"/>
                </a:solidFill>
              </a:rPr>
              <a:t>Kennedy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88224" y="4833156"/>
            <a:ext cx="13681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CA" sz="1600" i="1" dirty="0" err="1" smtClean="0">
                <a:solidFill>
                  <a:schemeClr val="tx1"/>
                </a:solidFill>
              </a:rPr>
              <a:t>Quintette</a:t>
            </a:r>
            <a:endParaRPr lang="en-CA" sz="1600" i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0269" y="3284984"/>
            <a:ext cx="79779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CA" sz="1600" i="1" dirty="0" smtClean="0">
                <a:solidFill>
                  <a:schemeClr val="tx1"/>
                </a:solidFill>
              </a:rPr>
              <a:t>Burnt Pine</a:t>
            </a:r>
          </a:p>
        </p:txBody>
      </p:sp>
    </p:spTree>
    <p:extLst>
      <p:ext uri="{BB962C8B-B14F-4D97-AF65-F5344CB8AC3E}">
        <p14:creationId xmlns:p14="http://schemas.microsoft.com/office/powerpoint/2010/main" val="10096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/>
          </p:cNvSpPr>
          <p:nvPr/>
        </p:nvSpPr>
        <p:spPr bwMode="auto">
          <a:xfrm>
            <a:off x="457200" y="2097032"/>
            <a:ext cx="6635080" cy="334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 smtClean="0">
                <a:latin typeface="Constantia" pitchFamily="18" charset="0"/>
              </a:rPr>
              <a:t>Brush understory in pen</a:t>
            </a: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 smtClean="0">
                <a:latin typeface="Constantia" pitchFamily="18" charset="0"/>
              </a:rPr>
              <a:t>More diligent during calving</a:t>
            </a: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 smtClean="0">
                <a:latin typeface="Constantia" pitchFamily="18" charset="0"/>
              </a:rPr>
              <a:t>Later release = older &amp; healthier calves</a:t>
            </a: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 smtClean="0">
                <a:latin typeface="Constantia" pitchFamily="18" charset="0"/>
              </a:rPr>
              <a:t>Extend shepherding to end of August</a:t>
            </a: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 smtClean="0">
                <a:latin typeface="Constantia" pitchFamily="18" charset="0"/>
              </a:rPr>
              <a:t>Enforce current vehicle closure</a:t>
            </a: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 smtClean="0">
                <a:latin typeface="Constantia" pitchFamily="18" charset="0"/>
              </a:rPr>
              <a:t>Expand pen / protect more cows</a:t>
            </a: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en-CA" sz="2400" dirty="0">
                <a:latin typeface="Constantia" pitchFamily="18" charset="0"/>
              </a:rPr>
              <a:t>Bring cost </a:t>
            </a:r>
            <a:r>
              <a:rPr lang="en-CA" sz="2400" dirty="0" smtClean="0">
                <a:latin typeface="Constantia" pitchFamily="18" charset="0"/>
              </a:rPr>
              <a:t>down</a:t>
            </a:r>
            <a:endParaRPr lang="en-CA" sz="2400" dirty="0">
              <a:latin typeface="Constantia" pitchFamily="18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endParaRPr lang="en-US" sz="2400" dirty="0">
              <a:latin typeface="Constant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72" y="2817112"/>
            <a:ext cx="2160000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92" y="2061028"/>
            <a:ext cx="2160000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49360"/>
            <a:ext cx="2160000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92" y="4213217"/>
            <a:ext cx="2160000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mcnays\Desktop\Meeting 141022 IVMA of BC\Materials\photo 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4"/>
          <a:stretch/>
        </p:blipFill>
        <p:spPr bwMode="auto">
          <a:xfrm>
            <a:off x="4788964" y="944904"/>
            <a:ext cx="2231308" cy="16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 Costs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862604"/>
              </p:ext>
            </p:extLst>
          </p:nvPr>
        </p:nvGraphicFramePr>
        <p:xfrm>
          <a:off x="2843808" y="956455"/>
          <a:ext cx="6048672" cy="4574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4355976" y="5517232"/>
            <a:ext cx="432048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Total = $530,735 </a:t>
            </a:r>
            <a:r>
              <a:rPr lang="en-CA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$106,147/calf</a:t>
            </a:r>
            <a:endParaRPr lang="en-CA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New forecast = $350,000 </a:t>
            </a:r>
            <a:r>
              <a:rPr lang="en-CA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$23,333/calf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163688"/>
            <a:ext cx="3589170" cy="2561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solidFill>
                  <a:schemeClr val="tx1"/>
                </a:solidFill>
              </a:rPr>
              <a:t>Cost cuts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Less planning (e.g., locating 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No snow shoveling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No recapturing escaped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No bulldozer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Don’t need second fence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½ of capture &amp;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We have left--</a:t>
            </a:r>
            <a:r>
              <a:rPr lang="en-CA" sz="1600" dirty="0" err="1" smtClean="0">
                <a:solidFill>
                  <a:schemeClr val="tx1"/>
                </a:solidFill>
              </a:rPr>
              <a:t>ver</a:t>
            </a:r>
            <a:r>
              <a:rPr lang="en-CA" sz="1600" dirty="0" smtClean="0">
                <a:solidFill>
                  <a:schemeClr val="tx1"/>
                </a:solidFill>
              </a:rPr>
              <a:t> materials for 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tx1"/>
                </a:solidFill>
              </a:rPr>
              <a:t>Need only maintenance on camp</a:t>
            </a:r>
            <a:endParaRPr lang="en-CA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3-yr Business Plan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6409" r="31004" b="3848"/>
          <a:stretch/>
        </p:blipFill>
        <p:spPr bwMode="auto">
          <a:xfrm>
            <a:off x="4301614" y="620688"/>
            <a:ext cx="3837038" cy="50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mcnays\Desktop\penyorsmil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24" y="3933336"/>
            <a:ext cx="2965200" cy="252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7242" y="1052736"/>
            <a:ext cx="4250782" cy="273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solidFill>
                  <a:schemeClr val="tx1"/>
                </a:solidFill>
              </a:rPr>
              <a:t>Activities addressed: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Maternal pen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Wolf removal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Habitat restoration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Securing funds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Used to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Establish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Provide priorities  on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Canvass private </a:t>
            </a:r>
            <a:r>
              <a:rPr lang="en-CA" dirty="0" smtClean="0">
                <a:solidFill>
                  <a:schemeClr val="tx1"/>
                </a:solidFill>
              </a:rPr>
              <a:t>sources</a:t>
            </a:r>
          </a:p>
          <a:p>
            <a:endParaRPr lang="en-CA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2040" y="2519991"/>
            <a:ext cx="2796969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solidFill>
                  <a:srgbClr val="0070C0"/>
                </a:solidFill>
              </a:rPr>
              <a:t>2014 – 2017 Business Plan</a:t>
            </a:r>
          </a:p>
        </p:txBody>
      </p:sp>
    </p:spTree>
    <p:extLst>
      <p:ext uri="{BB962C8B-B14F-4D97-AF65-F5344CB8AC3E}">
        <p14:creationId xmlns:p14="http://schemas.microsoft.com/office/powerpoint/2010/main" val="9435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cnays\Desktop\Meeting 141022 IVMA of BC\VB slides\v10u_DisturbanceHighlightView_MoberlyRegion_Map1_200dp_v1_141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620000"/>
            <a:ext cx="701484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 for Vegetation Management?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9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cnays\Desktop\Meeting 141022 IVMA of BC\VB slides\v10u_DisturbanceHighlightView_MoberlyRegion_Map2_200dp_v1_141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620000"/>
            <a:ext cx="701484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 for Vegetation Management?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3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cnays\Desktop\Meeting 141022 IVMA of BC\VB slides\v10u_DisturbanceHighlightView_MoberlyRegion_Map3_200dp_v1_141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620000"/>
            <a:ext cx="701484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 for Vegetation Management?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9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cnays\Desktop\Meeting 141022 IVMA of BC\v10u_DisturbanceHighlightView_MoberlyRegion_Map4_200dp_v3_141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620000"/>
            <a:ext cx="701484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 for Vegetation Management? 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37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T:\Image_depot\Pictures\2013-14 Projects\Moberly - Caribou Penning\Caribou Translocation\Nikon-Coolpix Camera\DSCN078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1" b="46497"/>
          <a:stretch/>
        </p:blipFill>
        <p:spPr bwMode="auto">
          <a:xfrm>
            <a:off x="509352" y="764704"/>
            <a:ext cx="8095096" cy="30493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31495" y="4005064"/>
            <a:ext cx="8072953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Cooperative Land Management Award from Resources </a:t>
            </a:r>
            <a:r>
              <a:rPr lang="en-US" dirty="0" smtClean="0"/>
              <a:t>North 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National as well as local media coverage both at time of capture and release</a:t>
            </a:r>
          </a:p>
          <a:p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7" name="Picture 2" descr="I:\05_ LOGO\Saulteau_FN\SFN_clr_l_p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47" y="4581128"/>
            <a:ext cx="1703564" cy="6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I:\05_ LOGO\West Moberly FN\WMFN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341" y="4617272"/>
            <a:ext cx="2257779" cy="6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I:\05_ LOGO\Teck\Teck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48" y="4869200"/>
            <a:ext cx="877501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mcnays\Desktop\t8talog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65" y="5061887"/>
            <a:ext cx="1231091" cy="81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mcnays\Desktop\Canfor_Logo.svg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18" y="5345780"/>
            <a:ext cx="1066668" cy="45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I:\05_ LOGO\BC_Government\BC Government Logo Long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29280"/>
            <a:ext cx="187510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:\05_ LOGO\Walter Energy\Walter Energy Logo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76" y="5944462"/>
            <a:ext cx="1160639" cy="3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mcnays\Desktop\anglo-american-logo-xl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5" b="27653"/>
          <a:stretch/>
        </p:blipFill>
        <p:spPr bwMode="auto">
          <a:xfrm>
            <a:off x="6666456" y="5916788"/>
            <a:ext cx="1692338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29" y="6038674"/>
            <a:ext cx="1877715" cy="41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2" y="5301288"/>
            <a:ext cx="81916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49" y="5229200"/>
            <a:ext cx="1031475" cy="55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EC_G&amp;C_eng_c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2222"/>
          <a:stretch/>
        </p:blipFill>
        <p:spPr bwMode="auto">
          <a:xfrm>
            <a:off x="2480494" y="5979324"/>
            <a:ext cx="1947490" cy="402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2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6490" y="5733256"/>
            <a:ext cx="6512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 smtClean="0"/>
              <a:t>How would one go about resolving this problem?</a:t>
            </a:r>
            <a:endParaRPr lang="en-CA" sz="24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311274" y="2107376"/>
            <a:ext cx="7356525" cy="3481864"/>
            <a:chOff x="311274" y="1752600"/>
            <a:chExt cx="7356525" cy="3481864"/>
          </a:xfrm>
        </p:grpSpPr>
        <p:grpSp>
          <p:nvGrpSpPr>
            <p:cNvPr id="2" name="Group 1"/>
            <p:cNvGrpSpPr/>
            <p:nvPr/>
          </p:nvGrpSpPr>
          <p:grpSpPr>
            <a:xfrm>
              <a:off x="915137" y="1752600"/>
              <a:ext cx="6752662" cy="3481864"/>
              <a:chOff x="915137" y="2145268"/>
              <a:chExt cx="6752662" cy="348186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15137" y="3902103"/>
                <a:ext cx="3138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Young vegetation community</a:t>
                </a:r>
                <a:endParaRPr lang="en-CA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512784" y="2962196"/>
                <a:ext cx="2005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Moose population</a:t>
                </a:r>
                <a:endParaRPr lang="en-CA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420322" y="2145268"/>
                <a:ext cx="1770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Wolf population</a:t>
                </a:r>
                <a:endParaRPr lang="en-CA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546706" y="5257800"/>
                <a:ext cx="212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Caribou population</a:t>
                </a:r>
                <a:endParaRPr lang="en-CA" dirty="0"/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V="1">
                <a:off x="2925521" y="2527941"/>
                <a:ext cx="351079" cy="44385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2239721" y="3429000"/>
                <a:ext cx="351079" cy="44385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V="1">
                <a:off x="1577037" y="4271435"/>
                <a:ext cx="351079" cy="44385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4220921" y="2527941"/>
                <a:ext cx="2386331" cy="2585216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311274" y="4419600"/>
              <a:ext cx="2531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Vegetation disturbance</a:t>
              </a:r>
              <a:endParaRPr lang="en-CA" dirty="0"/>
            </a:p>
          </p:txBody>
        </p:sp>
      </p:grpSp>
      <p:pic>
        <p:nvPicPr>
          <p:cNvPr id="13" name="Picture 5" descr="Wolf12.jpg"/>
          <p:cNvPicPr>
            <a:picLocks noChangeAspect="1"/>
          </p:cNvPicPr>
          <p:nvPr/>
        </p:nvPicPr>
        <p:blipFill>
          <a:blip r:embed="rId2" cstate="print"/>
          <a:srcRect r="15726"/>
          <a:stretch>
            <a:fillRect/>
          </a:stretch>
        </p:blipFill>
        <p:spPr bwMode="auto">
          <a:xfrm>
            <a:off x="4800600" y="404664"/>
            <a:ext cx="3360542" cy="2520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aribou-lidea 1.jpg"/>
          <p:cNvPicPr>
            <a:picLocks noChangeAspect="1"/>
          </p:cNvPicPr>
          <p:nvPr/>
        </p:nvPicPr>
        <p:blipFill rotWithShape="1">
          <a:blip r:embed="rId3" cstate="print">
            <a:lum bright="-6000" contrast="-10000"/>
          </a:blip>
          <a:srcRect r="20879"/>
          <a:stretch/>
        </p:blipFill>
        <p:spPr bwMode="auto">
          <a:xfrm>
            <a:off x="6324600" y="2517304"/>
            <a:ext cx="2568571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152400"/>
            <a:ext cx="4474840" cy="1219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</a:t>
            </a:r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endParaRPr lang="en-CA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344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2014 09 10 Cenovus Foster Creek\100NCD80\Foster Creek Cenovus Sept 10, 2014 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4" y="3505200"/>
            <a:ext cx="4148138" cy="277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2014 09 10 Cenovus Foster Creek\100NCD80\Foster Creek Cenovus Sept 10, 2014 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b="10563"/>
          <a:stretch/>
        </p:blipFill>
        <p:spPr bwMode="auto">
          <a:xfrm>
            <a:off x="533400" y="1752600"/>
            <a:ext cx="3843321" cy="274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300" dirty="0" smtClean="0"/>
              <a:t>Early Indications of Success</a:t>
            </a:r>
            <a:br>
              <a:rPr lang="en-CA" sz="3300" dirty="0" smtClean="0"/>
            </a:br>
            <a:endParaRPr lang="en-CA" sz="3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80C188-400A-45CE-BE43-0868D342C33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990600"/>
            <a:ext cx="39624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85% “disturbed” </a:t>
            </a:r>
            <a:r>
              <a:rPr lang="en-CA" dirty="0">
                <a:sym typeface="Wingdings" panose="05000000000000000000" pitchFamily="2" charset="2"/>
              </a:rPr>
              <a:t> 35% </a:t>
            </a:r>
            <a:r>
              <a:rPr lang="en-CA" dirty="0" smtClean="0">
                <a:sym typeface="Wingdings" panose="05000000000000000000" pitchFamily="2" charset="2"/>
              </a:rPr>
              <a:t>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246 km </a:t>
            </a:r>
            <a:r>
              <a:rPr lang="en-CA" dirty="0"/>
              <a:t>treated in 4 townships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5.6% of range potentially </a:t>
            </a:r>
            <a:r>
              <a:rPr lang="en-CA" dirty="0"/>
              <a:t>“restored</a:t>
            </a:r>
            <a:r>
              <a:rPr lang="en-CA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Plan to double the treated area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6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treated5 good for p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9" y="1412875"/>
            <a:ext cx="3021012" cy="226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6" name="Picture 4" descr="IMG-20130224-004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08" y="1239839"/>
            <a:ext cx="3123542" cy="234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2863850" cy="214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53" y="4267200"/>
            <a:ext cx="2845656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CA" sz="3300" dirty="0" smtClean="0"/>
              <a:t>Treatment: mounding and planting</a:t>
            </a:r>
            <a:br>
              <a:rPr lang="en-CA" sz="3300" dirty="0" smtClean="0"/>
            </a:br>
            <a:endParaRPr lang="en-CA" sz="3300" dirty="0"/>
          </a:p>
        </p:txBody>
      </p:sp>
    </p:spTree>
    <p:extLst>
      <p:ext uri="{BB962C8B-B14F-4D97-AF65-F5344CB8AC3E}">
        <p14:creationId xmlns:p14="http://schemas.microsoft.com/office/powerpoint/2010/main" val="36808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8725" y="1066800"/>
            <a:ext cx="348615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5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066800"/>
            <a:ext cx="3487738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r>
              <a:rPr lang="en-CA" sz="3300" dirty="0" smtClean="0"/>
              <a:t>Treatment: stand modification</a:t>
            </a:r>
            <a:br>
              <a:rPr lang="en-CA" sz="3300" dirty="0" smtClean="0"/>
            </a:br>
            <a:endParaRPr lang="en-CA" sz="3300" dirty="0"/>
          </a:p>
        </p:txBody>
      </p:sp>
    </p:spTree>
    <p:extLst>
      <p:ext uri="{BB962C8B-B14F-4D97-AF65-F5344CB8AC3E}">
        <p14:creationId xmlns:p14="http://schemas.microsoft.com/office/powerpoint/2010/main" val="3227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42864"/>
            <a:ext cx="5083032" cy="1066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 smtClean="0"/>
              <a:t>Site-specific </a:t>
            </a:r>
            <a:r>
              <a:rPr lang="en-CA" dirty="0" err="1" smtClean="0"/>
              <a:t>silviculture</a:t>
            </a:r>
            <a:r>
              <a:rPr lang="en-CA" dirty="0" smtClean="0"/>
              <a:t> prescriptions</a:t>
            </a:r>
            <a:r>
              <a:rPr lang="en-CA" sz="2000" dirty="0"/>
              <a:t>	</a:t>
            </a:r>
            <a:r>
              <a:rPr lang="en-CA" sz="2000" dirty="0" smtClean="0"/>
              <a:t>				</a:t>
            </a:r>
            <a:endParaRPr lang="en-CA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 Restoration</a:t>
            </a:r>
            <a:r>
              <a:rPr lang="en-CA" sz="3800" dirty="0" smtClean="0"/>
              <a:t> </a:t>
            </a:r>
            <a:br>
              <a:rPr lang="en-CA" sz="3800" dirty="0" smtClean="0"/>
            </a:br>
            <a:endParaRPr lang="en-CA" sz="38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04800" y="2842736"/>
            <a:ext cx="7356525" cy="3481864"/>
            <a:chOff x="304800" y="2842736"/>
            <a:chExt cx="7356525" cy="348186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1676400" y="4966341"/>
              <a:ext cx="351079" cy="44385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304800" y="2842736"/>
              <a:ext cx="7356525" cy="3481864"/>
              <a:chOff x="1101675" y="2690336"/>
              <a:chExt cx="7356525" cy="348186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705538" y="4447171"/>
                <a:ext cx="31386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Young vegetation community</a:t>
                </a:r>
                <a:endParaRPr lang="en-CA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03185" y="3507264"/>
                <a:ext cx="2005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Moose population</a:t>
                </a:r>
                <a:endParaRPr lang="en-CA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210723" y="2690336"/>
                <a:ext cx="17706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Wolf population</a:t>
                </a:r>
                <a:endParaRPr lang="en-CA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337107" y="5802868"/>
                <a:ext cx="212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Caribou population</a:t>
                </a:r>
                <a:endParaRPr lang="en-CA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101675" y="5288893"/>
                <a:ext cx="2531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 smtClean="0"/>
                  <a:t>Vegetation disturbance</a:t>
                </a:r>
                <a:endParaRPr lang="en-CA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3715922" y="3073009"/>
                <a:ext cx="351079" cy="44385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3030122" y="3974068"/>
                <a:ext cx="351079" cy="44385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4448001" y="3073009"/>
                <a:ext cx="2639824" cy="272985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Flowchart: Summing Junction 5"/>
          <p:cNvSpPr/>
          <p:nvPr/>
        </p:nvSpPr>
        <p:spPr>
          <a:xfrm>
            <a:off x="1531800" y="4477913"/>
            <a:ext cx="1440000" cy="612648"/>
          </a:xfrm>
          <a:prstGeom prst="flowChartSummingJunction">
            <a:avLst/>
          </a:prstGeom>
          <a:solidFill>
            <a:schemeClr val="accent1">
              <a:alpha val="2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lowchart: Summing Junction 18"/>
          <p:cNvSpPr/>
          <p:nvPr/>
        </p:nvSpPr>
        <p:spPr>
          <a:xfrm rot="2643527">
            <a:off x="4188372" y="4230658"/>
            <a:ext cx="1440000" cy="612648"/>
          </a:xfrm>
          <a:prstGeom prst="flowChartSummingJunction">
            <a:avLst/>
          </a:prstGeom>
          <a:solidFill>
            <a:schemeClr val="accent1">
              <a:alpha val="2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L:\IOSUPSTREAM\RegCompliance\SharedWork\Environmental Advisors\Operating Areas\Foster Creek\Environmental Monitoring\Caribou\LIDEA2\Photos\Summer 2013\DSC05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76" y="533400"/>
            <a:ext cx="3242102" cy="432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45943" y="4028996"/>
            <a:ext cx="727099" cy="319401"/>
          </a:xfrm>
          <a:prstGeom prst="rect">
            <a:avLst/>
          </a:prstGeom>
          <a:solidFill>
            <a:srgbClr val="D0E2F7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88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More Immediate Concern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8" r="40137" b="38711"/>
          <a:stretch/>
        </p:blipFill>
        <p:spPr bwMode="auto">
          <a:xfrm>
            <a:off x="255875" y="1700808"/>
            <a:ext cx="2443917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r="18313"/>
          <a:stretch/>
        </p:blipFill>
        <p:spPr>
          <a:xfrm>
            <a:off x="3059832" y="2277152"/>
            <a:ext cx="3129925" cy="252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T:\Image_depot\Pictures\2014-15 Projects\LiDea\LiDea_140511-Bear capture\Bear from Courtey\IMG_0136 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r="7316"/>
          <a:stretch/>
        </p:blipFill>
        <p:spPr bwMode="auto">
          <a:xfrm>
            <a:off x="568525" y="3700889"/>
            <a:ext cx="1771227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88" y="3732986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mcnays\Desktop\Meeting 131031 PNCC_regular meeting\Pictures Pen-Lichen\calfmortalit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05" y="1700808"/>
            <a:ext cx="1949459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:\Image_depot\Pictures\2014-15 Projects\LiDea\LiDea_140511-Bear capture\Bear from Courtey\IMG_0136 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r="7316"/>
          <a:stretch/>
        </p:blipFill>
        <p:spPr bwMode="auto">
          <a:xfrm>
            <a:off x="577771" y="3700889"/>
            <a:ext cx="1771227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34" y="3700889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1475816" y="3573016"/>
            <a:ext cx="14400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44368" y="3573016"/>
            <a:ext cx="14400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C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Klinse-Za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Caribou Herd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mcnays\Desktop\Meeting 141022 IVMA of BC\Materials\IVMA Caribou recovery actions_141028 no label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7462" r="10044" b="3238"/>
          <a:stretch/>
        </p:blipFill>
        <p:spPr bwMode="auto">
          <a:xfrm>
            <a:off x="467544" y="1804265"/>
            <a:ext cx="6251945" cy="48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5" t="14683" r="14739" b="22576"/>
          <a:stretch/>
        </p:blipFill>
        <p:spPr>
          <a:xfrm>
            <a:off x="4964145" y="764704"/>
            <a:ext cx="396043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47664" y="3645024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4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Recent inventories begin 2011</a:t>
            </a:r>
            <a:endParaRPr lang="en-CA" sz="1400" b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03682" y="3717032"/>
            <a:ext cx="151414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Estimated recovery trend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47864" y="1124744"/>
            <a:ext cx="151414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Population was close to 200 in 1995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1840" y="5373216"/>
            <a:ext cx="180020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400" b="1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Extirpation was expected by 2015</a:t>
            </a:r>
            <a:endParaRPr lang="en-CA" sz="1400" b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195736" y="1700808"/>
            <a:ext cx="1512168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00192" y="3982102"/>
            <a:ext cx="936104" cy="5270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44008" y="5661248"/>
            <a:ext cx="944488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7824" y="4005064"/>
            <a:ext cx="1874183" cy="12241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2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Initiative for Action</a:t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I:\05_ LOGO\Saulteau_FN\SFN_clr_l_p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97" y="476672"/>
            <a:ext cx="1946931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I:\05_ LOGO\West Moberly FN\WMFN 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53" y="1412776"/>
            <a:ext cx="2580319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7544" y="1124744"/>
            <a:ext cx="4968552" cy="4993646"/>
            <a:chOff x="467544" y="1484784"/>
            <a:chExt cx="4968552" cy="4993646"/>
          </a:xfrm>
        </p:grpSpPr>
        <p:pic>
          <p:nvPicPr>
            <p:cNvPr id="4098" name="Picture 2" descr="L:\01_Species_Research\Caribou_Northern\Products 2013-14\Documentation\Reports\Progress_Technical\02. Caribou 7-herd recovery\v10u_Map1_Study_area_200dpi_v1_14031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0" t="4205" r="3411" b="26685"/>
            <a:stretch/>
          </p:blipFill>
          <p:spPr bwMode="auto">
            <a:xfrm>
              <a:off x="467544" y="1484784"/>
              <a:ext cx="4968552" cy="4993646"/>
            </a:xfrm>
            <a:prstGeom prst="rect">
              <a:avLst/>
            </a:prstGeom>
            <a:ln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1936362" y="3053705"/>
              <a:ext cx="954019" cy="853277"/>
            </a:xfrm>
            <a:custGeom>
              <a:avLst/>
              <a:gdLst>
                <a:gd name="connsiteX0" fmla="*/ 14 w 954019"/>
                <a:gd name="connsiteY0" fmla="*/ 205373 h 853277"/>
                <a:gd name="connsiteX1" fmla="*/ 12239 w 954019"/>
                <a:gd name="connsiteY1" fmla="*/ 195593 h 853277"/>
                <a:gd name="connsiteX2" fmla="*/ 36688 w 954019"/>
                <a:gd name="connsiteY2" fmla="*/ 190704 h 853277"/>
                <a:gd name="connsiteX3" fmla="*/ 44023 w 954019"/>
                <a:gd name="connsiteY3" fmla="*/ 188259 h 853277"/>
                <a:gd name="connsiteX4" fmla="*/ 58693 w 954019"/>
                <a:gd name="connsiteY4" fmla="*/ 180924 h 853277"/>
                <a:gd name="connsiteX5" fmla="*/ 73362 w 954019"/>
                <a:gd name="connsiteY5" fmla="*/ 171144 h 853277"/>
                <a:gd name="connsiteX6" fmla="*/ 78252 w 954019"/>
                <a:gd name="connsiteY6" fmla="*/ 156475 h 853277"/>
                <a:gd name="connsiteX7" fmla="*/ 80697 w 954019"/>
                <a:gd name="connsiteY7" fmla="*/ 129581 h 853277"/>
                <a:gd name="connsiteX8" fmla="*/ 83142 w 954019"/>
                <a:gd name="connsiteY8" fmla="*/ 122246 h 853277"/>
                <a:gd name="connsiteX9" fmla="*/ 97811 w 954019"/>
                <a:gd name="connsiteY9" fmla="*/ 114911 h 853277"/>
                <a:gd name="connsiteX10" fmla="*/ 112481 w 954019"/>
                <a:gd name="connsiteY10" fmla="*/ 102686 h 853277"/>
                <a:gd name="connsiteX11" fmla="*/ 119816 w 954019"/>
                <a:gd name="connsiteY11" fmla="*/ 100242 h 853277"/>
                <a:gd name="connsiteX12" fmla="*/ 124705 w 954019"/>
                <a:gd name="connsiteY12" fmla="*/ 92907 h 853277"/>
                <a:gd name="connsiteX13" fmla="*/ 132040 w 954019"/>
                <a:gd name="connsiteY13" fmla="*/ 90462 h 853277"/>
                <a:gd name="connsiteX14" fmla="*/ 139375 w 954019"/>
                <a:gd name="connsiteY14" fmla="*/ 75792 h 853277"/>
                <a:gd name="connsiteX15" fmla="*/ 149155 w 954019"/>
                <a:gd name="connsiteY15" fmla="*/ 73347 h 853277"/>
                <a:gd name="connsiteX16" fmla="*/ 173604 w 954019"/>
                <a:gd name="connsiteY16" fmla="*/ 70902 h 853277"/>
                <a:gd name="connsiteX17" fmla="*/ 210278 w 954019"/>
                <a:gd name="connsiteY17" fmla="*/ 66013 h 853277"/>
                <a:gd name="connsiteX18" fmla="*/ 222502 w 954019"/>
                <a:gd name="connsiteY18" fmla="*/ 63568 h 853277"/>
                <a:gd name="connsiteX19" fmla="*/ 286070 w 954019"/>
                <a:gd name="connsiteY19" fmla="*/ 66013 h 853277"/>
                <a:gd name="connsiteX20" fmla="*/ 300740 w 954019"/>
                <a:gd name="connsiteY20" fmla="*/ 70902 h 853277"/>
                <a:gd name="connsiteX21" fmla="*/ 320299 w 954019"/>
                <a:gd name="connsiteY21" fmla="*/ 75792 h 853277"/>
                <a:gd name="connsiteX22" fmla="*/ 327634 w 954019"/>
                <a:gd name="connsiteY22" fmla="*/ 80682 h 853277"/>
                <a:gd name="connsiteX23" fmla="*/ 334968 w 954019"/>
                <a:gd name="connsiteY23" fmla="*/ 95352 h 853277"/>
                <a:gd name="connsiteX24" fmla="*/ 339858 w 954019"/>
                <a:gd name="connsiteY24" fmla="*/ 102686 h 853277"/>
                <a:gd name="connsiteX25" fmla="*/ 342303 w 954019"/>
                <a:gd name="connsiteY25" fmla="*/ 110021 h 853277"/>
                <a:gd name="connsiteX26" fmla="*/ 356973 w 954019"/>
                <a:gd name="connsiteY26" fmla="*/ 122246 h 853277"/>
                <a:gd name="connsiteX27" fmla="*/ 359418 w 954019"/>
                <a:gd name="connsiteY27" fmla="*/ 68458 h 853277"/>
                <a:gd name="connsiteX28" fmla="*/ 366752 w 954019"/>
                <a:gd name="connsiteY28" fmla="*/ 63568 h 853277"/>
                <a:gd name="connsiteX29" fmla="*/ 403426 w 954019"/>
                <a:gd name="connsiteY29" fmla="*/ 56233 h 853277"/>
                <a:gd name="connsiteX30" fmla="*/ 418096 w 954019"/>
                <a:gd name="connsiteY30" fmla="*/ 53788 h 853277"/>
                <a:gd name="connsiteX31" fmla="*/ 425431 w 954019"/>
                <a:gd name="connsiteY31" fmla="*/ 51343 h 853277"/>
                <a:gd name="connsiteX32" fmla="*/ 440100 w 954019"/>
                <a:gd name="connsiteY32" fmla="*/ 41563 h 853277"/>
                <a:gd name="connsiteX33" fmla="*/ 449880 w 954019"/>
                <a:gd name="connsiteY33" fmla="*/ 26894 h 853277"/>
                <a:gd name="connsiteX34" fmla="*/ 454770 w 954019"/>
                <a:gd name="connsiteY34" fmla="*/ 19559 h 853277"/>
                <a:gd name="connsiteX35" fmla="*/ 457214 w 954019"/>
                <a:gd name="connsiteY35" fmla="*/ 12224 h 853277"/>
                <a:gd name="connsiteX36" fmla="*/ 479219 w 954019"/>
                <a:gd name="connsiteY36" fmla="*/ 0 h 853277"/>
                <a:gd name="connsiteX37" fmla="*/ 525672 w 954019"/>
                <a:gd name="connsiteY37" fmla="*/ 4890 h 853277"/>
                <a:gd name="connsiteX38" fmla="*/ 533007 w 954019"/>
                <a:gd name="connsiteY38" fmla="*/ 9779 h 853277"/>
                <a:gd name="connsiteX39" fmla="*/ 547677 w 954019"/>
                <a:gd name="connsiteY39" fmla="*/ 14669 h 853277"/>
                <a:gd name="connsiteX40" fmla="*/ 555011 w 954019"/>
                <a:gd name="connsiteY40" fmla="*/ 17114 h 853277"/>
                <a:gd name="connsiteX41" fmla="*/ 562346 w 954019"/>
                <a:gd name="connsiteY41" fmla="*/ 22004 h 853277"/>
                <a:gd name="connsiteX42" fmla="*/ 569681 w 954019"/>
                <a:gd name="connsiteY42" fmla="*/ 24449 h 853277"/>
                <a:gd name="connsiteX43" fmla="*/ 594130 w 954019"/>
                <a:gd name="connsiteY43" fmla="*/ 29339 h 853277"/>
                <a:gd name="connsiteX44" fmla="*/ 603910 w 954019"/>
                <a:gd name="connsiteY44" fmla="*/ 31784 h 853277"/>
                <a:gd name="connsiteX45" fmla="*/ 616134 w 954019"/>
                <a:gd name="connsiteY45" fmla="*/ 34229 h 853277"/>
                <a:gd name="connsiteX46" fmla="*/ 623469 w 954019"/>
                <a:gd name="connsiteY46" fmla="*/ 36674 h 853277"/>
                <a:gd name="connsiteX47" fmla="*/ 643028 w 954019"/>
                <a:gd name="connsiteY47" fmla="*/ 41563 h 853277"/>
                <a:gd name="connsiteX48" fmla="*/ 652808 w 954019"/>
                <a:gd name="connsiteY48" fmla="*/ 44008 h 853277"/>
                <a:gd name="connsiteX49" fmla="*/ 667478 w 954019"/>
                <a:gd name="connsiteY49" fmla="*/ 48898 h 853277"/>
                <a:gd name="connsiteX50" fmla="*/ 669922 w 954019"/>
                <a:gd name="connsiteY50" fmla="*/ 56233 h 853277"/>
                <a:gd name="connsiteX51" fmla="*/ 684592 w 954019"/>
                <a:gd name="connsiteY51" fmla="*/ 66013 h 853277"/>
                <a:gd name="connsiteX52" fmla="*/ 694372 w 954019"/>
                <a:gd name="connsiteY52" fmla="*/ 78237 h 853277"/>
                <a:gd name="connsiteX53" fmla="*/ 709041 w 954019"/>
                <a:gd name="connsiteY53" fmla="*/ 92907 h 853277"/>
                <a:gd name="connsiteX54" fmla="*/ 713931 w 954019"/>
                <a:gd name="connsiteY54" fmla="*/ 100242 h 853277"/>
                <a:gd name="connsiteX55" fmla="*/ 721266 w 954019"/>
                <a:gd name="connsiteY55" fmla="*/ 102686 h 853277"/>
                <a:gd name="connsiteX56" fmla="*/ 728601 w 954019"/>
                <a:gd name="connsiteY56" fmla="*/ 117356 h 853277"/>
                <a:gd name="connsiteX57" fmla="*/ 733490 w 954019"/>
                <a:gd name="connsiteY57" fmla="*/ 124691 h 853277"/>
                <a:gd name="connsiteX58" fmla="*/ 735935 w 954019"/>
                <a:gd name="connsiteY58" fmla="*/ 132025 h 853277"/>
                <a:gd name="connsiteX59" fmla="*/ 740825 w 954019"/>
                <a:gd name="connsiteY59" fmla="*/ 139360 h 853277"/>
                <a:gd name="connsiteX60" fmla="*/ 745715 w 954019"/>
                <a:gd name="connsiteY60" fmla="*/ 154030 h 853277"/>
                <a:gd name="connsiteX61" fmla="*/ 757940 w 954019"/>
                <a:gd name="connsiteY61" fmla="*/ 176034 h 853277"/>
                <a:gd name="connsiteX62" fmla="*/ 760385 w 954019"/>
                <a:gd name="connsiteY62" fmla="*/ 183369 h 853277"/>
                <a:gd name="connsiteX63" fmla="*/ 765274 w 954019"/>
                <a:gd name="connsiteY63" fmla="*/ 190704 h 853277"/>
                <a:gd name="connsiteX64" fmla="*/ 767719 w 954019"/>
                <a:gd name="connsiteY64" fmla="*/ 202928 h 853277"/>
                <a:gd name="connsiteX65" fmla="*/ 772609 w 954019"/>
                <a:gd name="connsiteY65" fmla="*/ 210263 h 853277"/>
                <a:gd name="connsiteX66" fmla="*/ 784834 w 954019"/>
                <a:gd name="connsiteY66" fmla="*/ 227377 h 853277"/>
                <a:gd name="connsiteX67" fmla="*/ 792168 w 954019"/>
                <a:gd name="connsiteY67" fmla="*/ 232267 h 853277"/>
                <a:gd name="connsiteX68" fmla="*/ 806838 w 954019"/>
                <a:gd name="connsiteY68" fmla="*/ 256716 h 853277"/>
                <a:gd name="connsiteX69" fmla="*/ 816618 w 954019"/>
                <a:gd name="connsiteY69" fmla="*/ 271386 h 853277"/>
                <a:gd name="connsiteX70" fmla="*/ 814173 w 954019"/>
                <a:gd name="connsiteY70" fmla="*/ 315394 h 853277"/>
                <a:gd name="connsiteX71" fmla="*/ 809283 w 954019"/>
                <a:gd name="connsiteY71" fmla="*/ 330064 h 853277"/>
                <a:gd name="connsiteX72" fmla="*/ 806838 w 954019"/>
                <a:gd name="connsiteY72" fmla="*/ 337399 h 853277"/>
                <a:gd name="connsiteX73" fmla="*/ 809283 w 954019"/>
                <a:gd name="connsiteY73" fmla="*/ 376517 h 853277"/>
                <a:gd name="connsiteX74" fmla="*/ 811728 w 954019"/>
                <a:gd name="connsiteY74" fmla="*/ 383852 h 853277"/>
                <a:gd name="connsiteX75" fmla="*/ 819063 w 954019"/>
                <a:gd name="connsiteY75" fmla="*/ 410746 h 853277"/>
                <a:gd name="connsiteX76" fmla="*/ 826397 w 954019"/>
                <a:gd name="connsiteY76" fmla="*/ 427861 h 853277"/>
                <a:gd name="connsiteX77" fmla="*/ 841067 w 954019"/>
                <a:gd name="connsiteY77" fmla="*/ 432751 h 853277"/>
                <a:gd name="connsiteX78" fmla="*/ 880186 w 954019"/>
                <a:gd name="connsiteY78" fmla="*/ 437640 h 853277"/>
                <a:gd name="connsiteX79" fmla="*/ 904635 w 954019"/>
                <a:gd name="connsiteY79" fmla="*/ 444975 h 853277"/>
                <a:gd name="connsiteX80" fmla="*/ 919304 w 954019"/>
                <a:gd name="connsiteY80" fmla="*/ 449865 h 853277"/>
                <a:gd name="connsiteX81" fmla="*/ 926639 w 954019"/>
                <a:gd name="connsiteY81" fmla="*/ 452310 h 853277"/>
                <a:gd name="connsiteX82" fmla="*/ 933974 w 954019"/>
                <a:gd name="connsiteY82" fmla="*/ 459645 h 853277"/>
                <a:gd name="connsiteX83" fmla="*/ 938864 w 954019"/>
                <a:gd name="connsiteY83" fmla="*/ 466979 h 853277"/>
                <a:gd name="connsiteX84" fmla="*/ 946198 w 954019"/>
                <a:gd name="connsiteY84" fmla="*/ 471869 h 853277"/>
                <a:gd name="connsiteX85" fmla="*/ 951088 w 954019"/>
                <a:gd name="connsiteY85" fmla="*/ 479204 h 853277"/>
                <a:gd name="connsiteX86" fmla="*/ 951088 w 954019"/>
                <a:gd name="connsiteY86" fmla="*/ 510988 h 853277"/>
                <a:gd name="connsiteX87" fmla="*/ 929084 w 954019"/>
                <a:gd name="connsiteY87" fmla="*/ 518323 h 853277"/>
                <a:gd name="connsiteX88" fmla="*/ 921749 w 954019"/>
                <a:gd name="connsiteY88" fmla="*/ 520768 h 853277"/>
                <a:gd name="connsiteX89" fmla="*/ 919304 w 954019"/>
                <a:gd name="connsiteY89" fmla="*/ 530547 h 853277"/>
                <a:gd name="connsiteX90" fmla="*/ 914414 w 954019"/>
                <a:gd name="connsiteY90" fmla="*/ 537882 h 853277"/>
                <a:gd name="connsiteX91" fmla="*/ 911970 w 954019"/>
                <a:gd name="connsiteY91" fmla="*/ 559886 h 853277"/>
                <a:gd name="connsiteX92" fmla="*/ 904635 w 954019"/>
                <a:gd name="connsiteY92" fmla="*/ 562331 h 853277"/>
                <a:gd name="connsiteX93" fmla="*/ 889965 w 954019"/>
                <a:gd name="connsiteY93" fmla="*/ 564776 h 853277"/>
                <a:gd name="connsiteX94" fmla="*/ 892410 w 954019"/>
                <a:gd name="connsiteY94" fmla="*/ 581891 h 853277"/>
                <a:gd name="connsiteX95" fmla="*/ 877741 w 954019"/>
                <a:gd name="connsiteY95" fmla="*/ 586781 h 853277"/>
                <a:gd name="connsiteX96" fmla="*/ 875296 w 954019"/>
                <a:gd name="connsiteY96" fmla="*/ 594115 h 853277"/>
                <a:gd name="connsiteX97" fmla="*/ 880186 w 954019"/>
                <a:gd name="connsiteY97" fmla="*/ 608785 h 853277"/>
                <a:gd name="connsiteX98" fmla="*/ 877741 w 954019"/>
                <a:gd name="connsiteY98" fmla="*/ 618565 h 853277"/>
                <a:gd name="connsiteX99" fmla="*/ 875296 w 954019"/>
                <a:gd name="connsiteY99" fmla="*/ 630789 h 853277"/>
                <a:gd name="connsiteX100" fmla="*/ 870406 w 954019"/>
                <a:gd name="connsiteY100" fmla="*/ 645459 h 853277"/>
                <a:gd name="connsiteX101" fmla="*/ 860626 w 954019"/>
                <a:gd name="connsiteY101" fmla="*/ 647904 h 853277"/>
                <a:gd name="connsiteX102" fmla="*/ 848402 w 954019"/>
                <a:gd name="connsiteY102" fmla="*/ 652793 h 853277"/>
                <a:gd name="connsiteX103" fmla="*/ 841067 w 954019"/>
                <a:gd name="connsiteY103" fmla="*/ 655238 h 853277"/>
                <a:gd name="connsiteX104" fmla="*/ 757940 w 954019"/>
                <a:gd name="connsiteY104" fmla="*/ 657683 h 853277"/>
                <a:gd name="connsiteX105" fmla="*/ 718821 w 954019"/>
                <a:gd name="connsiteY105" fmla="*/ 665018 h 853277"/>
                <a:gd name="connsiteX106" fmla="*/ 704151 w 954019"/>
                <a:gd name="connsiteY106" fmla="*/ 669908 h 853277"/>
                <a:gd name="connsiteX107" fmla="*/ 696817 w 954019"/>
                <a:gd name="connsiteY107" fmla="*/ 672353 h 853277"/>
                <a:gd name="connsiteX108" fmla="*/ 682147 w 954019"/>
                <a:gd name="connsiteY108" fmla="*/ 682132 h 853277"/>
                <a:gd name="connsiteX109" fmla="*/ 672367 w 954019"/>
                <a:gd name="connsiteY109" fmla="*/ 696802 h 853277"/>
                <a:gd name="connsiteX110" fmla="*/ 665033 w 954019"/>
                <a:gd name="connsiteY110" fmla="*/ 701692 h 853277"/>
                <a:gd name="connsiteX111" fmla="*/ 657698 w 954019"/>
                <a:gd name="connsiteY111" fmla="*/ 709027 h 853277"/>
                <a:gd name="connsiteX112" fmla="*/ 647918 w 954019"/>
                <a:gd name="connsiteY112" fmla="*/ 731031 h 853277"/>
                <a:gd name="connsiteX113" fmla="*/ 640583 w 954019"/>
                <a:gd name="connsiteY113" fmla="*/ 738366 h 853277"/>
                <a:gd name="connsiteX114" fmla="*/ 628359 w 954019"/>
                <a:gd name="connsiteY114" fmla="*/ 760370 h 853277"/>
                <a:gd name="connsiteX115" fmla="*/ 618579 w 954019"/>
                <a:gd name="connsiteY115" fmla="*/ 775039 h 853277"/>
                <a:gd name="connsiteX116" fmla="*/ 613689 w 954019"/>
                <a:gd name="connsiteY116" fmla="*/ 782374 h 853277"/>
                <a:gd name="connsiteX117" fmla="*/ 603910 w 954019"/>
                <a:gd name="connsiteY117" fmla="*/ 789709 h 853277"/>
                <a:gd name="connsiteX118" fmla="*/ 596575 w 954019"/>
                <a:gd name="connsiteY118" fmla="*/ 792154 h 853277"/>
                <a:gd name="connsiteX119" fmla="*/ 589240 w 954019"/>
                <a:gd name="connsiteY119" fmla="*/ 797044 h 853277"/>
                <a:gd name="connsiteX120" fmla="*/ 581905 w 954019"/>
                <a:gd name="connsiteY120" fmla="*/ 804378 h 853277"/>
                <a:gd name="connsiteX121" fmla="*/ 574571 w 954019"/>
                <a:gd name="connsiteY121" fmla="*/ 806823 h 853277"/>
                <a:gd name="connsiteX122" fmla="*/ 567236 w 954019"/>
                <a:gd name="connsiteY122" fmla="*/ 811713 h 853277"/>
                <a:gd name="connsiteX123" fmla="*/ 552566 w 954019"/>
                <a:gd name="connsiteY123" fmla="*/ 816603 h 853277"/>
                <a:gd name="connsiteX124" fmla="*/ 545232 w 954019"/>
                <a:gd name="connsiteY124" fmla="*/ 819048 h 853277"/>
                <a:gd name="connsiteX125" fmla="*/ 537897 w 954019"/>
                <a:gd name="connsiteY125" fmla="*/ 821493 h 853277"/>
                <a:gd name="connsiteX126" fmla="*/ 518337 w 954019"/>
                <a:gd name="connsiteY126" fmla="*/ 828828 h 853277"/>
                <a:gd name="connsiteX127" fmla="*/ 511003 w 954019"/>
                <a:gd name="connsiteY127" fmla="*/ 833717 h 853277"/>
                <a:gd name="connsiteX128" fmla="*/ 484109 w 954019"/>
                <a:gd name="connsiteY128" fmla="*/ 838607 h 853277"/>
                <a:gd name="connsiteX129" fmla="*/ 462104 w 954019"/>
                <a:gd name="connsiteY129" fmla="*/ 843497 h 853277"/>
                <a:gd name="connsiteX130" fmla="*/ 437655 w 954019"/>
                <a:gd name="connsiteY130" fmla="*/ 850832 h 853277"/>
                <a:gd name="connsiteX131" fmla="*/ 420541 w 954019"/>
                <a:gd name="connsiteY131" fmla="*/ 853277 h 853277"/>
                <a:gd name="connsiteX132" fmla="*/ 396091 w 954019"/>
                <a:gd name="connsiteY132" fmla="*/ 850832 h 853277"/>
                <a:gd name="connsiteX133" fmla="*/ 388757 w 954019"/>
                <a:gd name="connsiteY133" fmla="*/ 848387 h 853277"/>
                <a:gd name="connsiteX134" fmla="*/ 381422 w 954019"/>
                <a:gd name="connsiteY134" fmla="*/ 838607 h 853277"/>
                <a:gd name="connsiteX135" fmla="*/ 374087 w 954019"/>
                <a:gd name="connsiteY135" fmla="*/ 833717 h 853277"/>
                <a:gd name="connsiteX136" fmla="*/ 366752 w 954019"/>
                <a:gd name="connsiteY136" fmla="*/ 823938 h 853277"/>
                <a:gd name="connsiteX137" fmla="*/ 356973 w 954019"/>
                <a:gd name="connsiteY137" fmla="*/ 814158 h 853277"/>
                <a:gd name="connsiteX138" fmla="*/ 352083 w 954019"/>
                <a:gd name="connsiteY138" fmla="*/ 806823 h 853277"/>
                <a:gd name="connsiteX139" fmla="*/ 344748 w 954019"/>
                <a:gd name="connsiteY139" fmla="*/ 804378 h 853277"/>
                <a:gd name="connsiteX140" fmla="*/ 337413 w 954019"/>
                <a:gd name="connsiteY140" fmla="*/ 799489 h 853277"/>
                <a:gd name="connsiteX141" fmla="*/ 322744 w 954019"/>
                <a:gd name="connsiteY141" fmla="*/ 794599 h 853277"/>
                <a:gd name="connsiteX142" fmla="*/ 308074 w 954019"/>
                <a:gd name="connsiteY142" fmla="*/ 784819 h 853277"/>
                <a:gd name="connsiteX143" fmla="*/ 298295 w 954019"/>
                <a:gd name="connsiteY143" fmla="*/ 770150 h 853277"/>
                <a:gd name="connsiteX144" fmla="*/ 293405 w 954019"/>
                <a:gd name="connsiteY144" fmla="*/ 762815 h 853277"/>
                <a:gd name="connsiteX145" fmla="*/ 288515 w 954019"/>
                <a:gd name="connsiteY145" fmla="*/ 755480 h 853277"/>
                <a:gd name="connsiteX146" fmla="*/ 281180 w 954019"/>
                <a:gd name="connsiteY146" fmla="*/ 748145 h 853277"/>
                <a:gd name="connsiteX147" fmla="*/ 268956 w 954019"/>
                <a:gd name="connsiteY147" fmla="*/ 731031 h 853277"/>
                <a:gd name="connsiteX148" fmla="*/ 239617 w 954019"/>
                <a:gd name="connsiteY148" fmla="*/ 716361 h 853277"/>
                <a:gd name="connsiteX149" fmla="*/ 229837 w 954019"/>
                <a:gd name="connsiteY149" fmla="*/ 711471 h 853277"/>
                <a:gd name="connsiteX150" fmla="*/ 215167 w 954019"/>
                <a:gd name="connsiteY150" fmla="*/ 706582 h 853277"/>
                <a:gd name="connsiteX151" fmla="*/ 207833 w 954019"/>
                <a:gd name="connsiteY151" fmla="*/ 704137 h 853277"/>
                <a:gd name="connsiteX152" fmla="*/ 200498 w 954019"/>
                <a:gd name="connsiteY152" fmla="*/ 689467 h 853277"/>
                <a:gd name="connsiteX153" fmla="*/ 198053 w 954019"/>
                <a:gd name="connsiteY153" fmla="*/ 682132 h 853277"/>
                <a:gd name="connsiteX154" fmla="*/ 188273 w 954019"/>
                <a:gd name="connsiteY154" fmla="*/ 667463 h 853277"/>
                <a:gd name="connsiteX155" fmla="*/ 185828 w 954019"/>
                <a:gd name="connsiteY155" fmla="*/ 660128 h 853277"/>
                <a:gd name="connsiteX156" fmla="*/ 180939 w 954019"/>
                <a:gd name="connsiteY156" fmla="*/ 652793 h 853277"/>
                <a:gd name="connsiteX157" fmla="*/ 178494 w 954019"/>
                <a:gd name="connsiteY157" fmla="*/ 645459 h 853277"/>
                <a:gd name="connsiteX158" fmla="*/ 173604 w 954019"/>
                <a:gd name="connsiteY158" fmla="*/ 621009 h 853277"/>
                <a:gd name="connsiteX159" fmla="*/ 168714 w 954019"/>
                <a:gd name="connsiteY159" fmla="*/ 606340 h 853277"/>
                <a:gd name="connsiteX160" fmla="*/ 166269 w 954019"/>
                <a:gd name="connsiteY160" fmla="*/ 599005 h 853277"/>
                <a:gd name="connsiteX161" fmla="*/ 158934 w 954019"/>
                <a:gd name="connsiteY161" fmla="*/ 584336 h 853277"/>
                <a:gd name="connsiteX162" fmla="*/ 151599 w 954019"/>
                <a:gd name="connsiteY162" fmla="*/ 579446 h 853277"/>
                <a:gd name="connsiteX163" fmla="*/ 149155 w 954019"/>
                <a:gd name="connsiteY163" fmla="*/ 569666 h 853277"/>
                <a:gd name="connsiteX164" fmla="*/ 136930 w 954019"/>
                <a:gd name="connsiteY164" fmla="*/ 554997 h 853277"/>
                <a:gd name="connsiteX165" fmla="*/ 127150 w 954019"/>
                <a:gd name="connsiteY165" fmla="*/ 540327 h 853277"/>
                <a:gd name="connsiteX166" fmla="*/ 124705 w 954019"/>
                <a:gd name="connsiteY166" fmla="*/ 532992 h 853277"/>
                <a:gd name="connsiteX167" fmla="*/ 114926 w 954019"/>
                <a:gd name="connsiteY167" fmla="*/ 518323 h 853277"/>
                <a:gd name="connsiteX168" fmla="*/ 105146 w 954019"/>
                <a:gd name="connsiteY168" fmla="*/ 503653 h 853277"/>
                <a:gd name="connsiteX169" fmla="*/ 100256 w 954019"/>
                <a:gd name="connsiteY169" fmla="*/ 496319 h 853277"/>
                <a:gd name="connsiteX170" fmla="*/ 97811 w 954019"/>
                <a:gd name="connsiteY170" fmla="*/ 488984 h 853277"/>
                <a:gd name="connsiteX171" fmla="*/ 85587 w 954019"/>
                <a:gd name="connsiteY171" fmla="*/ 474314 h 853277"/>
                <a:gd name="connsiteX172" fmla="*/ 73362 w 954019"/>
                <a:gd name="connsiteY172" fmla="*/ 452310 h 853277"/>
                <a:gd name="connsiteX173" fmla="*/ 66027 w 954019"/>
                <a:gd name="connsiteY173" fmla="*/ 437640 h 853277"/>
                <a:gd name="connsiteX174" fmla="*/ 58693 w 954019"/>
                <a:gd name="connsiteY174" fmla="*/ 430306 h 853277"/>
                <a:gd name="connsiteX175" fmla="*/ 48913 w 954019"/>
                <a:gd name="connsiteY175" fmla="*/ 415636 h 853277"/>
                <a:gd name="connsiteX176" fmla="*/ 44023 w 954019"/>
                <a:gd name="connsiteY176" fmla="*/ 408301 h 853277"/>
                <a:gd name="connsiteX177" fmla="*/ 39133 w 954019"/>
                <a:gd name="connsiteY177" fmla="*/ 400967 h 853277"/>
                <a:gd name="connsiteX178" fmla="*/ 34243 w 954019"/>
                <a:gd name="connsiteY178" fmla="*/ 386297 h 853277"/>
                <a:gd name="connsiteX179" fmla="*/ 29354 w 954019"/>
                <a:gd name="connsiteY179" fmla="*/ 378962 h 853277"/>
                <a:gd name="connsiteX180" fmla="*/ 24464 w 954019"/>
                <a:gd name="connsiteY180" fmla="*/ 364293 h 853277"/>
                <a:gd name="connsiteX181" fmla="*/ 22019 w 954019"/>
                <a:gd name="connsiteY181" fmla="*/ 356958 h 853277"/>
                <a:gd name="connsiteX182" fmla="*/ 19574 w 954019"/>
                <a:gd name="connsiteY182" fmla="*/ 310505 h 853277"/>
                <a:gd name="connsiteX183" fmla="*/ 22019 w 954019"/>
                <a:gd name="connsiteY183" fmla="*/ 288500 h 853277"/>
                <a:gd name="connsiteX184" fmla="*/ 24464 w 954019"/>
                <a:gd name="connsiteY184" fmla="*/ 281166 h 853277"/>
                <a:gd name="connsiteX185" fmla="*/ 26909 w 954019"/>
                <a:gd name="connsiteY185" fmla="*/ 271386 h 853277"/>
                <a:gd name="connsiteX186" fmla="*/ 24464 w 954019"/>
                <a:gd name="connsiteY186" fmla="*/ 249382 h 853277"/>
                <a:gd name="connsiteX187" fmla="*/ 19574 w 954019"/>
                <a:gd name="connsiteY187" fmla="*/ 234712 h 853277"/>
                <a:gd name="connsiteX188" fmla="*/ 14684 w 954019"/>
                <a:gd name="connsiteY188" fmla="*/ 220043 h 853277"/>
                <a:gd name="connsiteX189" fmla="*/ 14 w 954019"/>
                <a:gd name="connsiteY189" fmla="*/ 205373 h 85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</a:cxnLst>
              <a:rect l="l" t="t" r="r" b="b"/>
              <a:pathLst>
                <a:path w="954019" h="853277">
                  <a:moveTo>
                    <a:pt x="14" y="205373"/>
                  </a:moveTo>
                  <a:cubicBezTo>
                    <a:pt x="-393" y="201298"/>
                    <a:pt x="7814" y="198359"/>
                    <a:pt x="12239" y="195593"/>
                  </a:cubicBezTo>
                  <a:cubicBezTo>
                    <a:pt x="17297" y="192432"/>
                    <a:pt x="34337" y="191040"/>
                    <a:pt x="36688" y="190704"/>
                  </a:cubicBezTo>
                  <a:cubicBezTo>
                    <a:pt x="39133" y="189889"/>
                    <a:pt x="41718" y="189412"/>
                    <a:pt x="44023" y="188259"/>
                  </a:cubicBezTo>
                  <a:cubicBezTo>
                    <a:pt x="62982" y="178780"/>
                    <a:pt x="40256" y="187070"/>
                    <a:pt x="58693" y="180924"/>
                  </a:cubicBezTo>
                  <a:cubicBezTo>
                    <a:pt x="63583" y="177664"/>
                    <a:pt x="71503" y="176719"/>
                    <a:pt x="73362" y="171144"/>
                  </a:cubicBezTo>
                  <a:lnTo>
                    <a:pt x="78252" y="156475"/>
                  </a:lnTo>
                  <a:cubicBezTo>
                    <a:pt x="79067" y="147510"/>
                    <a:pt x="79424" y="138492"/>
                    <a:pt x="80697" y="129581"/>
                  </a:cubicBezTo>
                  <a:cubicBezTo>
                    <a:pt x="81061" y="127030"/>
                    <a:pt x="81532" y="124258"/>
                    <a:pt x="83142" y="122246"/>
                  </a:cubicBezTo>
                  <a:cubicBezTo>
                    <a:pt x="87813" y="116407"/>
                    <a:pt x="91906" y="117864"/>
                    <a:pt x="97811" y="114911"/>
                  </a:cubicBezTo>
                  <a:cubicBezTo>
                    <a:pt x="113819" y="106907"/>
                    <a:pt x="96248" y="113507"/>
                    <a:pt x="112481" y="102686"/>
                  </a:cubicBezTo>
                  <a:cubicBezTo>
                    <a:pt x="114625" y="101257"/>
                    <a:pt x="117371" y="101057"/>
                    <a:pt x="119816" y="100242"/>
                  </a:cubicBezTo>
                  <a:cubicBezTo>
                    <a:pt x="121446" y="97797"/>
                    <a:pt x="122411" y="94743"/>
                    <a:pt x="124705" y="92907"/>
                  </a:cubicBezTo>
                  <a:cubicBezTo>
                    <a:pt x="126717" y="91297"/>
                    <a:pt x="130218" y="92284"/>
                    <a:pt x="132040" y="90462"/>
                  </a:cubicBezTo>
                  <a:cubicBezTo>
                    <a:pt x="141803" y="80699"/>
                    <a:pt x="125771" y="84861"/>
                    <a:pt x="139375" y="75792"/>
                  </a:cubicBezTo>
                  <a:cubicBezTo>
                    <a:pt x="142171" y="73928"/>
                    <a:pt x="145828" y="73822"/>
                    <a:pt x="149155" y="73347"/>
                  </a:cubicBezTo>
                  <a:cubicBezTo>
                    <a:pt x="157263" y="72189"/>
                    <a:pt x="165454" y="71717"/>
                    <a:pt x="173604" y="70902"/>
                  </a:cubicBezTo>
                  <a:cubicBezTo>
                    <a:pt x="191583" y="64911"/>
                    <a:pt x="173291" y="70365"/>
                    <a:pt x="210278" y="66013"/>
                  </a:cubicBezTo>
                  <a:cubicBezTo>
                    <a:pt x="214405" y="65527"/>
                    <a:pt x="218427" y="64383"/>
                    <a:pt x="222502" y="63568"/>
                  </a:cubicBezTo>
                  <a:cubicBezTo>
                    <a:pt x="243691" y="64383"/>
                    <a:pt x="264958" y="64034"/>
                    <a:pt x="286070" y="66013"/>
                  </a:cubicBezTo>
                  <a:cubicBezTo>
                    <a:pt x="291202" y="66494"/>
                    <a:pt x="295740" y="69652"/>
                    <a:pt x="300740" y="70902"/>
                  </a:cubicBezTo>
                  <a:lnTo>
                    <a:pt x="320299" y="75792"/>
                  </a:lnTo>
                  <a:cubicBezTo>
                    <a:pt x="322744" y="77422"/>
                    <a:pt x="325556" y="78604"/>
                    <a:pt x="327634" y="80682"/>
                  </a:cubicBezTo>
                  <a:cubicBezTo>
                    <a:pt x="334644" y="87692"/>
                    <a:pt x="330990" y="87395"/>
                    <a:pt x="334968" y="95352"/>
                  </a:cubicBezTo>
                  <a:cubicBezTo>
                    <a:pt x="336282" y="97980"/>
                    <a:pt x="338228" y="100241"/>
                    <a:pt x="339858" y="102686"/>
                  </a:cubicBezTo>
                  <a:cubicBezTo>
                    <a:pt x="340673" y="105131"/>
                    <a:pt x="340873" y="107877"/>
                    <a:pt x="342303" y="110021"/>
                  </a:cubicBezTo>
                  <a:cubicBezTo>
                    <a:pt x="346068" y="115669"/>
                    <a:pt x="351561" y="118638"/>
                    <a:pt x="356973" y="122246"/>
                  </a:cubicBezTo>
                  <a:cubicBezTo>
                    <a:pt x="372079" y="99588"/>
                    <a:pt x="353498" y="130624"/>
                    <a:pt x="359418" y="68458"/>
                  </a:cubicBezTo>
                  <a:cubicBezTo>
                    <a:pt x="359697" y="65533"/>
                    <a:pt x="364067" y="64761"/>
                    <a:pt x="366752" y="63568"/>
                  </a:cubicBezTo>
                  <a:cubicBezTo>
                    <a:pt x="382036" y="56775"/>
                    <a:pt x="385444" y="58631"/>
                    <a:pt x="403426" y="56233"/>
                  </a:cubicBezTo>
                  <a:cubicBezTo>
                    <a:pt x="408340" y="55578"/>
                    <a:pt x="413206" y="54603"/>
                    <a:pt x="418096" y="53788"/>
                  </a:cubicBezTo>
                  <a:cubicBezTo>
                    <a:pt x="420541" y="52973"/>
                    <a:pt x="423178" y="52595"/>
                    <a:pt x="425431" y="51343"/>
                  </a:cubicBezTo>
                  <a:cubicBezTo>
                    <a:pt x="430568" y="48489"/>
                    <a:pt x="440100" y="41563"/>
                    <a:pt x="440100" y="41563"/>
                  </a:cubicBezTo>
                  <a:lnTo>
                    <a:pt x="449880" y="26894"/>
                  </a:lnTo>
                  <a:lnTo>
                    <a:pt x="454770" y="19559"/>
                  </a:lnTo>
                  <a:cubicBezTo>
                    <a:pt x="455585" y="17114"/>
                    <a:pt x="455392" y="14046"/>
                    <a:pt x="457214" y="12224"/>
                  </a:cubicBezTo>
                  <a:cubicBezTo>
                    <a:pt x="465620" y="3818"/>
                    <a:pt x="469996" y="3074"/>
                    <a:pt x="479219" y="0"/>
                  </a:cubicBezTo>
                  <a:cubicBezTo>
                    <a:pt x="480275" y="70"/>
                    <a:pt x="514695" y="186"/>
                    <a:pt x="525672" y="4890"/>
                  </a:cubicBezTo>
                  <a:cubicBezTo>
                    <a:pt x="528373" y="6047"/>
                    <a:pt x="530322" y="8586"/>
                    <a:pt x="533007" y="9779"/>
                  </a:cubicBezTo>
                  <a:cubicBezTo>
                    <a:pt x="537717" y="11872"/>
                    <a:pt x="542787" y="13039"/>
                    <a:pt x="547677" y="14669"/>
                  </a:cubicBezTo>
                  <a:lnTo>
                    <a:pt x="555011" y="17114"/>
                  </a:lnTo>
                  <a:cubicBezTo>
                    <a:pt x="557799" y="18043"/>
                    <a:pt x="559718" y="20690"/>
                    <a:pt x="562346" y="22004"/>
                  </a:cubicBezTo>
                  <a:cubicBezTo>
                    <a:pt x="564651" y="23157"/>
                    <a:pt x="567203" y="23741"/>
                    <a:pt x="569681" y="24449"/>
                  </a:cubicBezTo>
                  <a:cubicBezTo>
                    <a:pt x="582933" y="28235"/>
                    <a:pt x="578118" y="26137"/>
                    <a:pt x="594130" y="29339"/>
                  </a:cubicBezTo>
                  <a:cubicBezTo>
                    <a:pt x="597425" y="29998"/>
                    <a:pt x="600630" y="31055"/>
                    <a:pt x="603910" y="31784"/>
                  </a:cubicBezTo>
                  <a:cubicBezTo>
                    <a:pt x="607966" y="32685"/>
                    <a:pt x="612103" y="33221"/>
                    <a:pt x="616134" y="34229"/>
                  </a:cubicBezTo>
                  <a:cubicBezTo>
                    <a:pt x="618634" y="34854"/>
                    <a:pt x="620983" y="35996"/>
                    <a:pt x="623469" y="36674"/>
                  </a:cubicBezTo>
                  <a:cubicBezTo>
                    <a:pt x="629953" y="38442"/>
                    <a:pt x="636508" y="39933"/>
                    <a:pt x="643028" y="41563"/>
                  </a:cubicBezTo>
                  <a:lnTo>
                    <a:pt x="652808" y="44008"/>
                  </a:lnTo>
                  <a:cubicBezTo>
                    <a:pt x="657809" y="45258"/>
                    <a:pt x="667478" y="48898"/>
                    <a:pt x="667478" y="48898"/>
                  </a:cubicBezTo>
                  <a:cubicBezTo>
                    <a:pt x="668293" y="51343"/>
                    <a:pt x="668100" y="54411"/>
                    <a:pt x="669922" y="56233"/>
                  </a:cubicBezTo>
                  <a:cubicBezTo>
                    <a:pt x="674078" y="60389"/>
                    <a:pt x="684592" y="66013"/>
                    <a:pt x="684592" y="66013"/>
                  </a:cubicBezTo>
                  <a:cubicBezTo>
                    <a:pt x="688842" y="78760"/>
                    <a:pt x="683895" y="68923"/>
                    <a:pt x="694372" y="78237"/>
                  </a:cubicBezTo>
                  <a:cubicBezTo>
                    <a:pt x="699540" y="82831"/>
                    <a:pt x="705205" y="87153"/>
                    <a:pt x="709041" y="92907"/>
                  </a:cubicBezTo>
                  <a:cubicBezTo>
                    <a:pt x="710671" y="95352"/>
                    <a:pt x="711636" y="98406"/>
                    <a:pt x="713931" y="100242"/>
                  </a:cubicBezTo>
                  <a:cubicBezTo>
                    <a:pt x="715943" y="101852"/>
                    <a:pt x="718821" y="101871"/>
                    <a:pt x="721266" y="102686"/>
                  </a:cubicBezTo>
                  <a:cubicBezTo>
                    <a:pt x="735274" y="123698"/>
                    <a:pt x="718484" y="97119"/>
                    <a:pt x="728601" y="117356"/>
                  </a:cubicBezTo>
                  <a:cubicBezTo>
                    <a:pt x="729915" y="119984"/>
                    <a:pt x="732176" y="122063"/>
                    <a:pt x="733490" y="124691"/>
                  </a:cubicBezTo>
                  <a:cubicBezTo>
                    <a:pt x="734642" y="126996"/>
                    <a:pt x="734782" y="129720"/>
                    <a:pt x="735935" y="132025"/>
                  </a:cubicBezTo>
                  <a:cubicBezTo>
                    <a:pt x="737249" y="134653"/>
                    <a:pt x="739632" y="136675"/>
                    <a:pt x="740825" y="139360"/>
                  </a:cubicBezTo>
                  <a:cubicBezTo>
                    <a:pt x="742918" y="144070"/>
                    <a:pt x="744085" y="149140"/>
                    <a:pt x="745715" y="154030"/>
                  </a:cubicBezTo>
                  <a:cubicBezTo>
                    <a:pt x="753298" y="176779"/>
                    <a:pt x="743437" y="171200"/>
                    <a:pt x="757940" y="176034"/>
                  </a:cubicBezTo>
                  <a:cubicBezTo>
                    <a:pt x="758755" y="178479"/>
                    <a:pt x="759233" y="181064"/>
                    <a:pt x="760385" y="183369"/>
                  </a:cubicBezTo>
                  <a:cubicBezTo>
                    <a:pt x="761699" y="185997"/>
                    <a:pt x="764242" y="187953"/>
                    <a:pt x="765274" y="190704"/>
                  </a:cubicBezTo>
                  <a:cubicBezTo>
                    <a:pt x="766733" y="194595"/>
                    <a:pt x="766260" y="199037"/>
                    <a:pt x="767719" y="202928"/>
                  </a:cubicBezTo>
                  <a:cubicBezTo>
                    <a:pt x="768751" y="205679"/>
                    <a:pt x="771416" y="207578"/>
                    <a:pt x="772609" y="210263"/>
                  </a:cubicBezTo>
                  <a:cubicBezTo>
                    <a:pt x="780546" y="228121"/>
                    <a:pt x="771493" y="222930"/>
                    <a:pt x="784834" y="227377"/>
                  </a:cubicBezTo>
                  <a:cubicBezTo>
                    <a:pt x="787279" y="229007"/>
                    <a:pt x="790233" y="230056"/>
                    <a:pt x="792168" y="232267"/>
                  </a:cubicBezTo>
                  <a:cubicBezTo>
                    <a:pt x="803637" y="245375"/>
                    <a:pt x="799526" y="244530"/>
                    <a:pt x="806838" y="256716"/>
                  </a:cubicBezTo>
                  <a:cubicBezTo>
                    <a:pt x="809862" y="261755"/>
                    <a:pt x="816618" y="271386"/>
                    <a:pt x="816618" y="271386"/>
                  </a:cubicBezTo>
                  <a:cubicBezTo>
                    <a:pt x="815803" y="286055"/>
                    <a:pt x="815995" y="300816"/>
                    <a:pt x="814173" y="315394"/>
                  </a:cubicBezTo>
                  <a:cubicBezTo>
                    <a:pt x="813534" y="320509"/>
                    <a:pt x="810913" y="325174"/>
                    <a:pt x="809283" y="330064"/>
                  </a:cubicBezTo>
                  <a:lnTo>
                    <a:pt x="806838" y="337399"/>
                  </a:lnTo>
                  <a:cubicBezTo>
                    <a:pt x="807653" y="350438"/>
                    <a:pt x="807915" y="363524"/>
                    <a:pt x="809283" y="376517"/>
                  </a:cubicBezTo>
                  <a:cubicBezTo>
                    <a:pt x="809553" y="379080"/>
                    <a:pt x="811103" y="381352"/>
                    <a:pt x="811728" y="383852"/>
                  </a:cubicBezTo>
                  <a:cubicBezTo>
                    <a:pt x="818640" y="411498"/>
                    <a:pt x="808573" y="379277"/>
                    <a:pt x="819063" y="410746"/>
                  </a:cubicBezTo>
                  <a:cubicBezTo>
                    <a:pt x="820286" y="414416"/>
                    <a:pt x="823713" y="425848"/>
                    <a:pt x="826397" y="427861"/>
                  </a:cubicBezTo>
                  <a:cubicBezTo>
                    <a:pt x="830521" y="430954"/>
                    <a:pt x="836177" y="431121"/>
                    <a:pt x="841067" y="432751"/>
                  </a:cubicBezTo>
                  <a:cubicBezTo>
                    <a:pt x="858483" y="438556"/>
                    <a:pt x="845832" y="434998"/>
                    <a:pt x="880186" y="437640"/>
                  </a:cubicBezTo>
                  <a:cubicBezTo>
                    <a:pt x="906734" y="442065"/>
                    <a:pt x="884331" y="436853"/>
                    <a:pt x="904635" y="444975"/>
                  </a:cubicBezTo>
                  <a:cubicBezTo>
                    <a:pt x="909421" y="446889"/>
                    <a:pt x="914414" y="448235"/>
                    <a:pt x="919304" y="449865"/>
                  </a:cubicBezTo>
                  <a:lnTo>
                    <a:pt x="926639" y="452310"/>
                  </a:lnTo>
                  <a:cubicBezTo>
                    <a:pt x="929084" y="454755"/>
                    <a:pt x="931760" y="456989"/>
                    <a:pt x="933974" y="459645"/>
                  </a:cubicBezTo>
                  <a:cubicBezTo>
                    <a:pt x="935855" y="461902"/>
                    <a:pt x="936786" y="464901"/>
                    <a:pt x="938864" y="466979"/>
                  </a:cubicBezTo>
                  <a:cubicBezTo>
                    <a:pt x="940942" y="469057"/>
                    <a:pt x="943753" y="470239"/>
                    <a:pt x="946198" y="471869"/>
                  </a:cubicBezTo>
                  <a:cubicBezTo>
                    <a:pt x="947828" y="474314"/>
                    <a:pt x="949930" y="476503"/>
                    <a:pt x="951088" y="479204"/>
                  </a:cubicBezTo>
                  <a:cubicBezTo>
                    <a:pt x="954691" y="487611"/>
                    <a:pt x="955292" y="504382"/>
                    <a:pt x="951088" y="510988"/>
                  </a:cubicBezTo>
                  <a:lnTo>
                    <a:pt x="929084" y="518323"/>
                  </a:lnTo>
                  <a:lnTo>
                    <a:pt x="921749" y="520768"/>
                  </a:lnTo>
                  <a:cubicBezTo>
                    <a:pt x="920934" y="524028"/>
                    <a:pt x="920628" y="527459"/>
                    <a:pt x="919304" y="530547"/>
                  </a:cubicBezTo>
                  <a:cubicBezTo>
                    <a:pt x="918146" y="533248"/>
                    <a:pt x="915127" y="535031"/>
                    <a:pt x="914414" y="537882"/>
                  </a:cubicBezTo>
                  <a:cubicBezTo>
                    <a:pt x="912624" y="545041"/>
                    <a:pt x="914711" y="553034"/>
                    <a:pt x="911970" y="559886"/>
                  </a:cubicBezTo>
                  <a:cubicBezTo>
                    <a:pt x="911013" y="562279"/>
                    <a:pt x="907151" y="561772"/>
                    <a:pt x="904635" y="562331"/>
                  </a:cubicBezTo>
                  <a:cubicBezTo>
                    <a:pt x="899796" y="563406"/>
                    <a:pt x="894855" y="563961"/>
                    <a:pt x="889965" y="564776"/>
                  </a:cubicBezTo>
                  <a:cubicBezTo>
                    <a:pt x="891723" y="568293"/>
                    <a:pt x="899037" y="577157"/>
                    <a:pt x="892410" y="581891"/>
                  </a:cubicBezTo>
                  <a:cubicBezTo>
                    <a:pt x="888216" y="584887"/>
                    <a:pt x="877741" y="586781"/>
                    <a:pt x="877741" y="586781"/>
                  </a:cubicBezTo>
                  <a:cubicBezTo>
                    <a:pt x="876926" y="589226"/>
                    <a:pt x="875011" y="591554"/>
                    <a:pt x="875296" y="594115"/>
                  </a:cubicBezTo>
                  <a:cubicBezTo>
                    <a:pt x="875865" y="599238"/>
                    <a:pt x="880186" y="608785"/>
                    <a:pt x="880186" y="608785"/>
                  </a:cubicBezTo>
                  <a:cubicBezTo>
                    <a:pt x="879371" y="612045"/>
                    <a:pt x="878470" y="615285"/>
                    <a:pt x="877741" y="618565"/>
                  </a:cubicBezTo>
                  <a:cubicBezTo>
                    <a:pt x="876840" y="622621"/>
                    <a:pt x="876389" y="626780"/>
                    <a:pt x="875296" y="630789"/>
                  </a:cubicBezTo>
                  <a:cubicBezTo>
                    <a:pt x="873940" y="635762"/>
                    <a:pt x="872036" y="640569"/>
                    <a:pt x="870406" y="645459"/>
                  </a:cubicBezTo>
                  <a:cubicBezTo>
                    <a:pt x="869343" y="648647"/>
                    <a:pt x="863814" y="646841"/>
                    <a:pt x="860626" y="647904"/>
                  </a:cubicBezTo>
                  <a:cubicBezTo>
                    <a:pt x="856463" y="649292"/>
                    <a:pt x="852511" y="651252"/>
                    <a:pt x="848402" y="652793"/>
                  </a:cubicBezTo>
                  <a:cubicBezTo>
                    <a:pt x="845989" y="653698"/>
                    <a:pt x="843640" y="655099"/>
                    <a:pt x="841067" y="655238"/>
                  </a:cubicBezTo>
                  <a:cubicBezTo>
                    <a:pt x="813386" y="656734"/>
                    <a:pt x="785649" y="656868"/>
                    <a:pt x="757940" y="657683"/>
                  </a:cubicBezTo>
                  <a:cubicBezTo>
                    <a:pt x="744826" y="659556"/>
                    <a:pt x="731562" y="661196"/>
                    <a:pt x="718821" y="665018"/>
                  </a:cubicBezTo>
                  <a:cubicBezTo>
                    <a:pt x="713884" y="666499"/>
                    <a:pt x="709041" y="668278"/>
                    <a:pt x="704151" y="669908"/>
                  </a:cubicBezTo>
                  <a:cubicBezTo>
                    <a:pt x="701706" y="670723"/>
                    <a:pt x="698961" y="670924"/>
                    <a:pt x="696817" y="672353"/>
                  </a:cubicBezTo>
                  <a:lnTo>
                    <a:pt x="682147" y="682132"/>
                  </a:lnTo>
                  <a:lnTo>
                    <a:pt x="672367" y="696802"/>
                  </a:lnTo>
                  <a:cubicBezTo>
                    <a:pt x="670737" y="699247"/>
                    <a:pt x="667290" y="699811"/>
                    <a:pt x="665033" y="701692"/>
                  </a:cubicBezTo>
                  <a:cubicBezTo>
                    <a:pt x="662377" y="703906"/>
                    <a:pt x="660143" y="706582"/>
                    <a:pt x="657698" y="709027"/>
                  </a:cubicBezTo>
                  <a:cubicBezTo>
                    <a:pt x="654144" y="719687"/>
                    <a:pt x="654375" y="723282"/>
                    <a:pt x="647918" y="731031"/>
                  </a:cubicBezTo>
                  <a:cubicBezTo>
                    <a:pt x="645704" y="733687"/>
                    <a:pt x="643028" y="735921"/>
                    <a:pt x="640583" y="738366"/>
                  </a:cubicBezTo>
                  <a:cubicBezTo>
                    <a:pt x="631874" y="764496"/>
                    <a:pt x="641168" y="743903"/>
                    <a:pt x="628359" y="760370"/>
                  </a:cubicBezTo>
                  <a:cubicBezTo>
                    <a:pt x="624751" y="765009"/>
                    <a:pt x="621839" y="770149"/>
                    <a:pt x="618579" y="775039"/>
                  </a:cubicBezTo>
                  <a:cubicBezTo>
                    <a:pt x="616949" y="777484"/>
                    <a:pt x="616040" y="780611"/>
                    <a:pt x="613689" y="782374"/>
                  </a:cubicBezTo>
                  <a:cubicBezTo>
                    <a:pt x="610429" y="784819"/>
                    <a:pt x="607448" y="787687"/>
                    <a:pt x="603910" y="789709"/>
                  </a:cubicBezTo>
                  <a:cubicBezTo>
                    <a:pt x="601672" y="790988"/>
                    <a:pt x="599020" y="791339"/>
                    <a:pt x="596575" y="792154"/>
                  </a:cubicBezTo>
                  <a:cubicBezTo>
                    <a:pt x="594130" y="793784"/>
                    <a:pt x="591498" y="795163"/>
                    <a:pt x="589240" y="797044"/>
                  </a:cubicBezTo>
                  <a:cubicBezTo>
                    <a:pt x="586584" y="799257"/>
                    <a:pt x="584782" y="802460"/>
                    <a:pt x="581905" y="804378"/>
                  </a:cubicBezTo>
                  <a:cubicBezTo>
                    <a:pt x="579761" y="805807"/>
                    <a:pt x="576876" y="805670"/>
                    <a:pt x="574571" y="806823"/>
                  </a:cubicBezTo>
                  <a:cubicBezTo>
                    <a:pt x="571943" y="808137"/>
                    <a:pt x="569921" y="810520"/>
                    <a:pt x="567236" y="811713"/>
                  </a:cubicBezTo>
                  <a:cubicBezTo>
                    <a:pt x="562526" y="813806"/>
                    <a:pt x="557456" y="814973"/>
                    <a:pt x="552566" y="816603"/>
                  </a:cubicBezTo>
                  <a:lnTo>
                    <a:pt x="545232" y="819048"/>
                  </a:lnTo>
                  <a:lnTo>
                    <a:pt x="537897" y="821493"/>
                  </a:lnTo>
                  <a:cubicBezTo>
                    <a:pt x="520697" y="832960"/>
                    <a:pt x="542505" y="819766"/>
                    <a:pt x="518337" y="828828"/>
                  </a:cubicBezTo>
                  <a:cubicBezTo>
                    <a:pt x="515586" y="829860"/>
                    <a:pt x="513704" y="832560"/>
                    <a:pt x="511003" y="833717"/>
                  </a:cubicBezTo>
                  <a:cubicBezTo>
                    <a:pt x="505239" y="836187"/>
                    <a:pt x="488076" y="838040"/>
                    <a:pt x="484109" y="838607"/>
                  </a:cubicBezTo>
                  <a:cubicBezTo>
                    <a:pt x="469833" y="843366"/>
                    <a:pt x="483621" y="839194"/>
                    <a:pt x="462104" y="843497"/>
                  </a:cubicBezTo>
                  <a:cubicBezTo>
                    <a:pt x="452869" y="845344"/>
                    <a:pt x="447007" y="847715"/>
                    <a:pt x="437655" y="850832"/>
                  </a:cubicBezTo>
                  <a:cubicBezTo>
                    <a:pt x="432188" y="852654"/>
                    <a:pt x="426246" y="852462"/>
                    <a:pt x="420541" y="853277"/>
                  </a:cubicBezTo>
                  <a:cubicBezTo>
                    <a:pt x="412391" y="852462"/>
                    <a:pt x="404186" y="852077"/>
                    <a:pt x="396091" y="850832"/>
                  </a:cubicBezTo>
                  <a:cubicBezTo>
                    <a:pt x="393544" y="850440"/>
                    <a:pt x="390737" y="850037"/>
                    <a:pt x="388757" y="848387"/>
                  </a:cubicBezTo>
                  <a:cubicBezTo>
                    <a:pt x="385627" y="845778"/>
                    <a:pt x="384303" y="841488"/>
                    <a:pt x="381422" y="838607"/>
                  </a:cubicBezTo>
                  <a:cubicBezTo>
                    <a:pt x="379344" y="836529"/>
                    <a:pt x="376165" y="835795"/>
                    <a:pt x="374087" y="833717"/>
                  </a:cubicBezTo>
                  <a:cubicBezTo>
                    <a:pt x="371206" y="830836"/>
                    <a:pt x="369435" y="827005"/>
                    <a:pt x="366752" y="823938"/>
                  </a:cubicBezTo>
                  <a:cubicBezTo>
                    <a:pt x="363716" y="820469"/>
                    <a:pt x="359973" y="817658"/>
                    <a:pt x="356973" y="814158"/>
                  </a:cubicBezTo>
                  <a:cubicBezTo>
                    <a:pt x="355061" y="811927"/>
                    <a:pt x="354378" y="808659"/>
                    <a:pt x="352083" y="806823"/>
                  </a:cubicBezTo>
                  <a:cubicBezTo>
                    <a:pt x="350071" y="805213"/>
                    <a:pt x="347053" y="805530"/>
                    <a:pt x="344748" y="804378"/>
                  </a:cubicBezTo>
                  <a:cubicBezTo>
                    <a:pt x="342120" y="803064"/>
                    <a:pt x="340098" y="800682"/>
                    <a:pt x="337413" y="799489"/>
                  </a:cubicBezTo>
                  <a:cubicBezTo>
                    <a:pt x="332703" y="797396"/>
                    <a:pt x="322744" y="794599"/>
                    <a:pt x="322744" y="794599"/>
                  </a:cubicBezTo>
                  <a:lnTo>
                    <a:pt x="308074" y="784819"/>
                  </a:lnTo>
                  <a:cubicBezTo>
                    <a:pt x="303184" y="781559"/>
                    <a:pt x="301555" y="775040"/>
                    <a:pt x="298295" y="770150"/>
                  </a:cubicBezTo>
                  <a:lnTo>
                    <a:pt x="293405" y="762815"/>
                  </a:lnTo>
                  <a:cubicBezTo>
                    <a:pt x="291775" y="760370"/>
                    <a:pt x="290593" y="757558"/>
                    <a:pt x="288515" y="755480"/>
                  </a:cubicBezTo>
                  <a:cubicBezTo>
                    <a:pt x="286070" y="753035"/>
                    <a:pt x="283394" y="750801"/>
                    <a:pt x="281180" y="748145"/>
                  </a:cubicBezTo>
                  <a:cubicBezTo>
                    <a:pt x="276512" y="742544"/>
                    <a:pt x="274610" y="736057"/>
                    <a:pt x="268956" y="731031"/>
                  </a:cubicBezTo>
                  <a:cubicBezTo>
                    <a:pt x="257582" y="720920"/>
                    <a:pt x="253210" y="720892"/>
                    <a:pt x="239617" y="716361"/>
                  </a:cubicBezTo>
                  <a:cubicBezTo>
                    <a:pt x="236159" y="715208"/>
                    <a:pt x="233221" y="712825"/>
                    <a:pt x="229837" y="711471"/>
                  </a:cubicBezTo>
                  <a:cubicBezTo>
                    <a:pt x="225051" y="709557"/>
                    <a:pt x="220057" y="708212"/>
                    <a:pt x="215167" y="706582"/>
                  </a:cubicBezTo>
                  <a:lnTo>
                    <a:pt x="207833" y="704137"/>
                  </a:lnTo>
                  <a:cubicBezTo>
                    <a:pt x="201687" y="685700"/>
                    <a:pt x="209977" y="708426"/>
                    <a:pt x="200498" y="689467"/>
                  </a:cubicBezTo>
                  <a:cubicBezTo>
                    <a:pt x="199345" y="687162"/>
                    <a:pt x="199305" y="684385"/>
                    <a:pt x="198053" y="682132"/>
                  </a:cubicBezTo>
                  <a:cubicBezTo>
                    <a:pt x="195199" y="676995"/>
                    <a:pt x="191533" y="672353"/>
                    <a:pt x="188273" y="667463"/>
                  </a:cubicBezTo>
                  <a:cubicBezTo>
                    <a:pt x="186843" y="665319"/>
                    <a:pt x="186980" y="662433"/>
                    <a:pt x="185828" y="660128"/>
                  </a:cubicBezTo>
                  <a:cubicBezTo>
                    <a:pt x="184514" y="657500"/>
                    <a:pt x="182253" y="655421"/>
                    <a:pt x="180939" y="652793"/>
                  </a:cubicBezTo>
                  <a:cubicBezTo>
                    <a:pt x="179787" y="650488"/>
                    <a:pt x="179202" y="647937"/>
                    <a:pt x="178494" y="645459"/>
                  </a:cubicBezTo>
                  <a:cubicBezTo>
                    <a:pt x="170368" y="617021"/>
                    <a:pt x="183208" y="659424"/>
                    <a:pt x="173604" y="621009"/>
                  </a:cubicBezTo>
                  <a:cubicBezTo>
                    <a:pt x="172354" y="616009"/>
                    <a:pt x="170344" y="611230"/>
                    <a:pt x="168714" y="606340"/>
                  </a:cubicBezTo>
                  <a:lnTo>
                    <a:pt x="166269" y="599005"/>
                  </a:lnTo>
                  <a:cubicBezTo>
                    <a:pt x="164280" y="593039"/>
                    <a:pt x="163674" y="589076"/>
                    <a:pt x="158934" y="584336"/>
                  </a:cubicBezTo>
                  <a:cubicBezTo>
                    <a:pt x="156856" y="582258"/>
                    <a:pt x="154044" y="581076"/>
                    <a:pt x="151599" y="579446"/>
                  </a:cubicBezTo>
                  <a:cubicBezTo>
                    <a:pt x="150784" y="576186"/>
                    <a:pt x="150479" y="572755"/>
                    <a:pt x="149155" y="569666"/>
                  </a:cubicBezTo>
                  <a:cubicBezTo>
                    <a:pt x="145581" y="561325"/>
                    <a:pt x="142538" y="562207"/>
                    <a:pt x="136930" y="554997"/>
                  </a:cubicBezTo>
                  <a:cubicBezTo>
                    <a:pt x="133322" y="550358"/>
                    <a:pt x="129008" y="545902"/>
                    <a:pt x="127150" y="540327"/>
                  </a:cubicBezTo>
                  <a:cubicBezTo>
                    <a:pt x="126335" y="537882"/>
                    <a:pt x="125957" y="535245"/>
                    <a:pt x="124705" y="532992"/>
                  </a:cubicBezTo>
                  <a:cubicBezTo>
                    <a:pt x="121851" y="527855"/>
                    <a:pt x="118186" y="523213"/>
                    <a:pt x="114926" y="518323"/>
                  </a:cubicBezTo>
                  <a:lnTo>
                    <a:pt x="105146" y="503653"/>
                  </a:lnTo>
                  <a:lnTo>
                    <a:pt x="100256" y="496319"/>
                  </a:lnTo>
                  <a:cubicBezTo>
                    <a:pt x="99441" y="493874"/>
                    <a:pt x="98964" y="491289"/>
                    <a:pt x="97811" y="488984"/>
                  </a:cubicBezTo>
                  <a:cubicBezTo>
                    <a:pt x="94408" y="482177"/>
                    <a:pt x="90993" y="479721"/>
                    <a:pt x="85587" y="474314"/>
                  </a:cubicBezTo>
                  <a:cubicBezTo>
                    <a:pt x="79603" y="456365"/>
                    <a:pt x="84342" y="463290"/>
                    <a:pt x="73362" y="452310"/>
                  </a:cubicBezTo>
                  <a:cubicBezTo>
                    <a:pt x="70911" y="444958"/>
                    <a:pt x="71293" y="443960"/>
                    <a:pt x="66027" y="437640"/>
                  </a:cubicBezTo>
                  <a:cubicBezTo>
                    <a:pt x="63814" y="434984"/>
                    <a:pt x="60816" y="433035"/>
                    <a:pt x="58693" y="430306"/>
                  </a:cubicBezTo>
                  <a:cubicBezTo>
                    <a:pt x="55085" y="425667"/>
                    <a:pt x="52173" y="420526"/>
                    <a:pt x="48913" y="415636"/>
                  </a:cubicBezTo>
                  <a:lnTo>
                    <a:pt x="44023" y="408301"/>
                  </a:lnTo>
                  <a:lnTo>
                    <a:pt x="39133" y="400967"/>
                  </a:lnTo>
                  <a:cubicBezTo>
                    <a:pt x="37503" y="396077"/>
                    <a:pt x="37102" y="390586"/>
                    <a:pt x="34243" y="386297"/>
                  </a:cubicBezTo>
                  <a:cubicBezTo>
                    <a:pt x="32613" y="383852"/>
                    <a:pt x="30547" y="381647"/>
                    <a:pt x="29354" y="378962"/>
                  </a:cubicBezTo>
                  <a:cubicBezTo>
                    <a:pt x="27261" y="374252"/>
                    <a:pt x="26094" y="369183"/>
                    <a:pt x="24464" y="364293"/>
                  </a:cubicBezTo>
                  <a:lnTo>
                    <a:pt x="22019" y="356958"/>
                  </a:lnTo>
                  <a:cubicBezTo>
                    <a:pt x="21204" y="341474"/>
                    <a:pt x="19574" y="326011"/>
                    <a:pt x="19574" y="310505"/>
                  </a:cubicBezTo>
                  <a:cubicBezTo>
                    <a:pt x="19574" y="303125"/>
                    <a:pt x="20806" y="295780"/>
                    <a:pt x="22019" y="288500"/>
                  </a:cubicBezTo>
                  <a:cubicBezTo>
                    <a:pt x="22443" y="285958"/>
                    <a:pt x="23756" y="283644"/>
                    <a:pt x="24464" y="281166"/>
                  </a:cubicBezTo>
                  <a:cubicBezTo>
                    <a:pt x="25387" y="277935"/>
                    <a:pt x="26094" y="274646"/>
                    <a:pt x="26909" y="271386"/>
                  </a:cubicBezTo>
                  <a:cubicBezTo>
                    <a:pt x="26094" y="264051"/>
                    <a:pt x="25911" y="256618"/>
                    <a:pt x="24464" y="249382"/>
                  </a:cubicBezTo>
                  <a:cubicBezTo>
                    <a:pt x="23453" y="244328"/>
                    <a:pt x="21204" y="239602"/>
                    <a:pt x="19574" y="234712"/>
                  </a:cubicBezTo>
                  <a:lnTo>
                    <a:pt x="14684" y="220043"/>
                  </a:lnTo>
                  <a:cubicBezTo>
                    <a:pt x="11919" y="211748"/>
                    <a:pt x="421" y="209448"/>
                    <a:pt x="14" y="205373"/>
                  </a:cubicBezTo>
                  <a:close/>
                </a:path>
              </a:pathLst>
            </a:custGeom>
            <a:solidFill>
              <a:schemeClr val="accent3">
                <a:alpha val="46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14037" y="2204864"/>
            <a:ext cx="2818403" cy="3927610"/>
            <a:chOff x="5714037" y="2204864"/>
            <a:chExt cx="2818403" cy="392761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0" t="16106" r="32934" b="3640"/>
            <a:stretch/>
          </p:blipFill>
          <p:spPr bwMode="auto">
            <a:xfrm>
              <a:off x="5973931" y="2204864"/>
              <a:ext cx="2270477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868144" y="4581128"/>
              <a:ext cx="2004966" cy="2859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1400" i="1" dirty="0" smtClean="0"/>
                <a:t>Recovery Action Plan</a:t>
              </a:r>
              <a:endParaRPr lang="en-CA" sz="1400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14037" y="5301477"/>
              <a:ext cx="28184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i="1" dirty="0" smtClean="0"/>
                <a:t>Peace Northern Caribou Committee</a:t>
              </a:r>
              <a:endParaRPr lang="en-CA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Actions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3" name="Picture 2" descr="L:\01_Species_Research\Caribou_Northern\Products 2012-13\Data\Original (telemetry, population, capture, mortality, habitat, specimen)\01. Moberly caribou recovery\Wolf Removal Program\Pictures\Wolf Removal\Wolf #06_Bev Rohel_SFN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99446"/>
            <a:ext cx="3660092" cy="2744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cnays\Desktop\pic\IMG_009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12416"/>
          <a:stretch/>
        </p:blipFill>
        <p:spPr bwMode="auto">
          <a:xfrm>
            <a:off x="395536" y="3649861"/>
            <a:ext cx="5714206" cy="2964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T:\Image_depot\Pictures\2014-15 Projects\LiDea\X_Sent to Other\For Brent-Michael\IMG_37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r="10593"/>
          <a:stretch/>
        </p:blipFill>
        <p:spPr bwMode="auto">
          <a:xfrm>
            <a:off x="6411001" y="548681"/>
            <a:ext cx="2481479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8" y="692696"/>
            <a:ext cx="3046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22 removed in 2012-13</a:t>
            </a:r>
          </a:p>
          <a:p>
            <a:r>
              <a:rPr lang="en-CA" sz="2000" i="1" dirty="0" smtClean="0"/>
              <a:t>20 removed in 2013-14</a:t>
            </a:r>
            <a:endParaRPr lang="en-CA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055628" y="3316922"/>
            <a:ext cx="2054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10 penned in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0320" y="5517233"/>
            <a:ext cx="2452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Planning to start 2015</a:t>
            </a:r>
          </a:p>
        </p:txBody>
      </p:sp>
    </p:spTree>
    <p:extLst>
      <p:ext uri="{BB962C8B-B14F-4D97-AF65-F5344CB8AC3E}">
        <p14:creationId xmlns:p14="http://schemas.microsoft.com/office/powerpoint/2010/main" val="12978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Lichen 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 </a:t>
            </a:r>
            <a:r>
              <a:rPr lang="en-CA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2013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7" descr="T:\Image_depot\Pictures\2013-14 Projects\Moberly - Caribou Penning\Pen 130801 lichen collection\Copy of Compressed Pics\IMG_9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793064" cy="3196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:\Image_depot\Pictures\2013-14 Projects\Moberly - Caribou Penning\Pen 130801 lichen collection\IMG_9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838" y="1446812"/>
            <a:ext cx="3841962" cy="256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T:\Image_depot\Pictures\2013-14 Projects\Moberly - Caribou Penning\Pen 130801 lichen collection\IMG_96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11493" r="15933" b="3866"/>
          <a:stretch/>
        </p:blipFill>
        <p:spPr bwMode="auto">
          <a:xfrm>
            <a:off x="3302640" y="3357352"/>
            <a:ext cx="4653736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4558350"/>
            <a:ext cx="2324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 smtClean="0"/>
              <a:t>180 bags collected in 2013 &amp; stored for later use</a:t>
            </a:r>
          </a:p>
        </p:txBody>
      </p:sp>
    </p:spTree>
    <p:extLst>
      <p:ext uri="{BB962C8B-B14F-4D97-AF65-F5344CB8AC3E}">
        <p14:creationId xmlns:p14="http://schemas.microsoft.com/office/powerpoint/2010/main" val="2472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4998</TotalTime>
  <Words>730</Words>
  <Application>Microsoft Office PowerPoint</Application>
  <PresentationFormat>On-screen Show (4:3)</PresentationFormat>
  <Paragraphs>226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Paper</vt:lpstr>
      <vt:lpstr>South Peace Caribou Recovery </vt:lpstr>
      <vt:lpstr>Caribou Population Decline</vt:lpstr>
      <vt:lpstr>PowerPoint Presentation</vt:lpstr>
      <vt:lpstr>Habitat Restoration  </vt:lpstr>
      <vt:lpstr>The More Immediate Concern </vt:lpstr>
      <vt:lpstr>The Klinse-Za Caribou Herd </vt:lpstr>
      <vt:lpstr>Initiative for Action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Indications of Success </vt:lpstr>
      <vt:lpstr>Treatment: mounding and planting </vt:lpstr>
      <vt:lpstr>PowerPoint Presentation</vt:lpstr>
    </vt:vector>
  </TitlesOfParts>
  <Company>Wildlife Infometrics,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McNay</dc:creator>
  <cp:lastModifiedBy>Scott McNay</cp:lastModifiedBy>
  <cp:revision>160</cp:revision>
  <dcterms:created xsi:type="dcterms:W3CDTF">2014-07-19T22:58:06Z</dcterms:created>
  <dcterms:modified xsi:type="dcterms:W3CDTF">2014-10-28T17:05:46Z</dcterms:modified>
</cp:coreProperties>
</file>