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3"/>
  </p:notesMasterIdLst>
  <p:sldIdLst>
    <p:sldId id="256" r:id="rId2"/>
    <p:sldId id="257" r:id="rId3"/>
    <p:sldId id="265" r:id="rId4"/>
    <p:sldId id="277" r:id="rId5"/>
    <p:sldId id="266" r:id="rId6"/>
    <p:sldId id="276" r:id="rId7"/>
    <p:sldId id="274" r:id="rId8"/>
    <p:sldId id="275" r:id="rId9"/>
    <p:sldId id="258" r:id="rId10"/>
    <p:sldId id="268" r:id="rId11"/>
    <p:sldId id="269" r:id="rId12"/>
    <p:sldId id="264" r:id="rId13"/>
    <p:sldId id="278" r:id="rId14"/>
    <p:sldId id="259" r:id="rId15"/>
    <p:sldId id="272" r:id="rId16"/>
    <p:sldId id="270" r:id="rId17"/>
    <p:sldId id="279" r:id="rId18"/>
    <p:sldId id="273" r:id="rId19"/>
    <p:sldId id="260" r:id="rId20"/>
    <p:sldId id="280" r:id="rId21"/>
    <p:sldId id="261"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1D"/>
    <a:srgbClr val="D2A000"/>
    <a:srgbClr val="FFFF66"/>
    <a:srgbClr val="DB4313"/>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0347" autoAdjust="0"/>
  </p:normalViewPr>
  <p:slideViewPr>
    <p:cSldViewPr snapToGrid="0">
      <p:cViewPr>
        <p:scale>
          <a:sx n="80" d="100"/>
          <a:sy n="80" d="100"/>
        </p:scale>
        <p:origin x="-858" y="672"/>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B45DD60-0CCB-4772-BE5C-304589C9340F}" type="datetimeFigureOut">
              <a:rPr lang="en-US" smtClean="0"/>
              <a:pPr/>
              <a:t>10/28/2014</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F7234F9-27D6-4990-A5B7-40B2E1E7B3BC}" type="slidenum">
              <a:rPr lang="en-US" smtClean="0"/>
              <a:pPr/>
              <a:t>‹#›</a:t>
            </a:fld>
            <a:endParaRPr lang="en-US"/>
          </a:p>
        </p:txBody>
      </p:sp>
    </p:spTree>
    <p:extLst>
      <p:ext uri="{BB962C8B-B14F-4D97-AF65-F5344CB8AC3E}">
        <p14:creationId xmlns:p14="http://schemas.microsoft.com/office/powerpoint/2010/main" val="21806189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0F7234F9-27D6-4990-A5B7-40B2E1E7B3BC}" type="slidenum">
              <a:rPr lang="en-US" smtClean="0"/>
              <a:pPr/>
              <a:t>1</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Intensity classes for bark beetles are generally classified as trace, light, moderate, severe and very severe. In this analysis the trace class was removed. All other bark beetle intensity classes were merged into a single class and included in the analysis. Defoliators are generally classified as light, moderate, severe and grey. Again, all intensity classes were merged into a single class and included in the analysis. </a:t>
            </a:r>
            <a:endParaRPr lang="en-US" dirty="0"/>
          </a:p>
        </p:txBody>
      </p:sp>
      <p:sp>
        <p:nvSpPr>
          <p:cNvPr id="4" name="Slide Number Placeholder 3"/>
          <p:cNvSpPr>
            <a:spLocks noGrp="1"/>
          </p:cNvSpPr>
          <p:nvPr>
            <p:ph type="sldNum" sz="quarter" idx="10"/>
          </p:nvPr>
        </p:nvSpPr>
        <p:spPr/>
        <p:txBody>
          <a:bodyPr/>
          <a:lstStyle/>
          <a:p>
            <a:fld id="{0F7234F9-27D6-4990-A5B7-40B2E1E7B3BC}" type="slidenum">
              <a:rPr lang="en-US" smtClean="0"/>
              <a:pPr/>
              <a:t>10</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With</a:t>
            </a:r>
            <a:r>
              <a:rPr lang="en-US" baseline="0" dirty="0" smtClean="0"/>
              <a:t> the compiled forest health data, VRI and right-of-ways and </a:t>
            </a:r>
            <a:r>
              <a:rPr lang="en-US" baseline="0" dirty="0" err="1" smtClean="0"/>
              <a:t>powerline</a:t>
            </a:r>
            <a:r>
              <a:rPr lang="en-US" baseline="0" dirty="0" smtClean="0"/>
              <a:t> corridors, interactive maps supporting each of the identified leading forest health factors were generated. These maps illustrated classes of forest health or forest health ratings.</a:t>
            </a:r>
          </a:p>
          <a:p>
            <a:r>
              <a:rPr lang="en-US" baseline="0" dirty="0" smtClean="0"/>
              <a:t>Red: area has been or is currently under attack and the forest health factor is present at any level of intensity</a:t>
            </a:r>
          </a:p>
          <a:p>
            <a:r>
              <a:rPr lang="en-US" baseline="0" dirty="0" smtClean="0"/>
              <a:t>Orange: The area is moderately susceptible to attack because the host trees are present and comprise more than 30% of the forest</a:t>
            </a:r>
          </a:p>
          <a:p>
            <a:r>
              <a:rPr lang="en-US" baseline="0" dirty="0" smtClean="0"/>
              <a:t>Yellow: The area has low susceptibility to attack because the host trees are not present or it is present but comprises less than 30% of the forested area.</a:t>
            </a:r>
          </a:p>
          <a:p>
            <a:r>
              <a:rPr lang="en-US" baseline="0" dirty="0" smtClean="0"/>
              <a:t>Green: Host species is not present in the forest or the area is not forested</a:t>
            </a:r>
            <a:endParaRPr lang="en-US" dirty="0"/>
          </a:p>
        </p:txBody>
      </p:sp>
      <p:sp>
        <p:nvSpPr>
          <p:cNvPr id="4" name="Slide Number Placeholder 3"/>
          <p:cNvSpPr>
            <a:spLocks noGrp="1"/>
          </p:cNvSpPr>
          <p:nvPr>
            <p:ph type="sldNum" sz="quarter" idx="10"/>
          </p:nvPr>
        </p:nvSpPr>
        <p:spPr/>
        <p:txBody>
          <a:bodyPr/>
          <a:lstStyle/>
          <a:p>
            <a:fld id="{0F7234F9-27D6-4990-A5B7-40B2E1E7B3BC}"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In addition to the interactive maps, an overview map of the Province was created and contains the risk rating for all of the pests combined. To develop a map to capture the cumulative impact of all the forest health factors, a separate coding system was created. Forest health factors were based on extent and ability to cause tree mortality and assigned a rating between 1 and 10 with a 10 rating implying a high extent and ability to cause tree mortality – the higher rating pests were typically bark beetles</a:t>
            </a:r>
          </a:p>
          <a:p>
            <a:endParaRPr lang="en-US"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0F7234F9-27D6-4990-A5B7-40B2E1E7B3BC}"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Individual</a:t>
            </a:r>
            <a:r>
              <a:rPr lang="en-US" baseline="0" dirty="0" smtClean="0"/>
              <a:t> risk assessments were completed for 14 forest health factors – these pests included major bark beetles, defoliators and pathogens that pose the greatest risk to Hydro infrastructure. The maps illustrate the threat ratings (red, orange, yellow and green) for each pest – where areas rated red are areas of concern and areas rated orange are areas of potential risk.</a:t>
            </a:r>
            <a:endParaRPr lang="en-US" dirty="0"/>
          </a:p>
        </p:txBody>
      </p:sp>
      <p:sp>
        <p:nvSpPr>
          <p:cNvPr id="4" name="Slide Number Placeholder 3"/>
          <p:cNvSpPr>
            <a:spLocks noGrp="1"/>
          </p:cNvSpPr>
          <p:nvPr>
            <p:ph type="sldNum" sz="quarter" idx="10"/>
          </p:nvPr>
        </p:nvSpPr>
        <p:spPr/>
        <p:txBody>
          <a:bodyPr/>
          <a:lstStyle/>
          <a:p>
            <a:fld id="{0F7234F9-27D6-4990-A5B7-40B2E1E7B3BC}"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mountain pine beetle map identifies isolated areas where beetle activity is present (rated orange and red). It is worthy to note that there is still </a:t>
            </a:r>
            <a:r>
              <a:rPr lang="en-US" sz="1200" kern="1200" baseline="0" dirty="0" err="1" smtClean="0">
                <a:solidFill>
                  <a:schemeClr val="tx1"/>
                </a:solidFill>
                <a:latin typeface="+mn-lt"/>
                <a:ea typeface="+mn-ea"/>
                <a:cs typeface="+mn-cs"/>
              </a:rPr>
              <a:t>unattacked</a:t>
            </a:r>
            <a:r>
              <a:rPr lang="en-US" sz="1200" kern="1200" baseline="0" dirty="0" smtClean="0">
                <a:solidFill>
                  <a:schemeClr val="tx1"/>
                </a:solidFill>
                <a:latin typeface="+mn-lt"/>
                <a:ea typeface="+mn-ea"/>
                <a:cs typeface="+mn-cs"/>
              </a:rPr>
              <a:t> pine left in southern BC and the beetle is spreading in pockets, specifically in the Lillooet and Kelowna areas. There is also a continued concern over the increased risk of wildfire in areas with standing dead trees as well as the potential for windthrow. And to reiterate, areas classed green indicate the host species is not present in the forest or the area is not forested.</a:t>
            </a:r>
          </a:p>
        </p:txBody>
      </p:sp>
      <p:sp>
        <p:nvSpPr>
          <p:cNvPr id="4" name="Slide Number Placeholder 3"/>
          <p:cNvSpPr>
            <a:spLocks noGrp="1"/>
          </p:cNvSpPr>
          <p:nvPr>
            <p:ph type="sldNum" sz="quarter" idx="10"/>
          </p:nvPr>
        </p:nvSpPr>
        <p:spPr/>
        <p:txBody>
          <a:bodyPr/>
          <a:lstStyle/>
          <a:p>
            <a:fld id="{0F7234F9-27D6-4990-A5B7-40B2E1E7B3BC}"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Douglas-fir bark beetle, spruce bark beetle and western balsam bark beetle assessments illustrated a relatively low – moderate risk associated with BC Hydro infrastructure with predominantly yellow and green risk ratings throughout. There are select areas that are moderately susceptible to Douglas-fir bark beetle attack considering there is a substantial Douglas-fir component. These areas appear orange on the map and are predominantly within the Sunshine Coast, </a:t>
            </a:r>
            <a:r>
              <a:rPr lang="en-US" sz="1200" kern="1200" baseline="0" dirty="0" err="1" smtClean="0">
                <a:solidFill>
                  <a:schemeClr val="tx1"/>
                </a:solidFill>
                <a:latin typeface="+mn-lt"/>
                <a:ea typeface="+mn-ea"/>
                <a:cs typeface="+mn-cs"/>
              </a:rPr>
              <a:t>Cariboo</a:t>
            </a:r>
            <a:r>
              <a:rPr lang="en-US" sz="1200" kern="1200" baseline="0" dirty="0" smtClean="0">
                <a:solidFill>
                  <a:schemeClr val="tx1"/>
                </a:solidFill>
                <a:latin typeface="+mn-lt"/>
                <a:ea typeface="+mn-ea"/>
                <a:cs typeface="+mn-cs"/>
              </a:rPr>
              <a:t>, Interior and Kootenay regions.</a:t>
            </a:r>
          </a:p>
          <a:p>
            <a:r>
              <a:rPr lang="en-US" sz="1200" kern="1200" baseline="0" dirty="0" smtClean="0">
                <a:solidFill>
                  <a:schemeClr val="tx1"/>
                </a:solidFill>
                <a:latin typeface="+mn-lt"/>
                <a:ea typeface="+mn-ea"/>
                <a:cs typeface="+mn-cs"/>
              </a:rPr>
              <a:t>Spruce bark beetle threat is low with some isolated areas identified as moderately susceptible due to host tree presence and composition along Hydro infrastructure. These moderately susceptible areas are generally concentrated in the North East, </a:t>
            </a:r>
            <a:r>
              <a:rPr lang="en-US" sz="1200" kern="1200" baseline="0" dirty="0" err="1" smtClean="0">
                <a:solidFill>
                  <a:schemeClr val="tx1"/>
                </a:solidFill>
                <a:latin typeface="+mn-lt"/>
                <a:ea typeface="+mn-ea"/>
                <a:cs typeface="+mn-cs"/>
              </a:rPr>
              <a:t>Omineca</a:t>
            </a:r>
            <a:r>
              <a:rPr lang="en-US" sz="1200" kern="1200" baseline="0" dirty="0" smtClean="0">
                <a:solidFill>
                  <a:schemeClr val="tx1"/>
                </a:solidFill>
                <a:latin typeface="+mn-lt"/>
                <a:ea typeface="+mn-ea"/>
                <a:cs typeface="+mn-cs"/>
              </a:rPr>
              <a:t>, Cariboo and East Kootenay regions.</a:t>
            </a:r>
          </a:p>
          <a:p>
            <a:r>
              <a:rPr lang="en-US" sz="1200" kern="1200" baseline="0" dirty="0" smtClean="0">
                <a:solidFill>
                  <a:schemeClr val="tx1"/>
                </a:solidFill>
                <a:latin typeface="+mn-lt"/>
                <a:ea typeface="+mn-ea"/>
                <a:cs typeface="+mn-cs"/>
              </a:rPr>
              <a:t>The western balsam bark beetle risk is low due to the limited host range distribution along Hydro infrastructure as indicated by the green areas.</a:t>
            </a:r>
            <a:endParaRPr lang="en-US" dirty="0"/>
          </a:p>
        </p:txBody>
      </p:sp>
      <p:sp>
        <p:nvSpPr>
          <p:cNvPr id="4" name="Slide Number Placeholder 3"/>
          <p:cNvSpPr>
            <a:spLocks noGrp="1"/>
          </p:cNvSpPr>
          <p:nvPr>
            <p:ph type="sldNum" sz="quarter" idx="10"/>
          </p:nvPr>
        </p:nvSpPr>
        <p:spPr/>
        <p:txBody>
          <a:bodyPr/>
          <a:lstStyle/>
          <a:p>
            <a:fld id="{0F7234F9-27D6-4990-A5B7-40B2E1E7B3BC}"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This is the interactive map of the Province illustrating the cumulative effects of all forest health factors and the associated threat rating along Hydro infrastructure. The cumulative forest health assessment identifies the Cariboo and Southern </a:t>
            </a:r>
            <a:r>
              <a:rPr lang="en-US" sz="1200" kern="1200" baseline="0" dirty="0" err="1" smtClean="0">
                <a:solidFill>
                  <a:schemeClr val="tx1"/>
                </a:solidFill>
                <a:latin typeface="+mn-lt"/>
                <a:ea typeface="+mn-ea"/>
                <a:cs typeface="+mn-cs"/>
              </a:rPr>
              <a:t>Omineca</a:t>
            </a:r>
            <a:r>
              <a:rPr lang="en-US" sz="1200" kern="1200" baseline="0" dirty="0" smtClean="0">
                <a:solidFill>
                  <a:schemeClr val="tx1"/>
                </a:solidFill>
                <a:latin typeface="+mn-lt"/>
                <a:ea typeface="+mn-ea"/>
                <a:cs typeface="+mn-cs"/>
              </a:rPr>
              <a:t> Forest Regions with the greatest forest health associated risk to BC Hydro infrastructure. Red = areas of concern; orange = areas with potential risk</a:t>
            </a:r>
            <a:endParaRPr lang="en-US" dirty="0"/>
          </a:p>
        </p:txBody>
      </p:sp>
      <p:sp>
        <p:nvSpPr>
          <p:cNvPr id="4" name="Slide Number Placeholder 3"/>
          <p:cNvSpPr>
            <a:spLocks noGrp="1"/>
          </p:cNvSpPr>
          <p:nvPr>
            <p:ph type="sldNum" sz="quarter" idx="10"/>
          </p:nvPr>
        </p:nvSpPr>
        <p:spPr/>
        <p:txBody>
          <a:bodyPr/>
          <a:lstStyle/>
          <a:p>
            <a:fld id="{0F7234F9-27D6-4990-A5B7-40B2E1E7B3BC}"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a:t>
            </a:r>
            <a:r>
              <a:rPr lang="en-US" baseline="0" dirty="0" smtClean="0"/>
              <a:t> development of the maps, which summarize current forest health threats, will be a useful tool to predict and manage potential forest health impacts on Hydro infrastructure and the products are designed to provide Hydro managers with current management information.</a:t>
            </a:r>
            <a:endParaRPr lang="en-US" dirty="0"/>
          </a:p>
        </p:txBody>
      </p:sp>
      <p:sp>
        <p:nvSpPr>
          <p:cNvPr id="4" name="Slide Number Placeholder 3"/>
          <p:cNvSpPr>
            <a:spLocks noGrp="1"/>
          </p:cNvSpPr>
          <p:nvPr>
            <p:ph type="sldNum" sz="quarter" idx="10"/>
          </p:nvPr>
        </p:nvSpPr>
        <p:spPr/>
        <p:txBody>
          <a:bodyPr/>
          <a:lstStyle/>
          <a:p>
            <a:fld id="{0F7234F9-27D6-4990-A5B7-40B2E1E7B3BC}"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Specifically, these maps are designed to assist BC Hydro in prioritizing monitoring and managing their infrastructure, and to minimize the impact of dead or dying trees adjacent to the transmission and distribution system. In addition to identification of areas of concern (rated red) or potential risk (rated orange), extension materials have outlined management options for each forest health factor which includes the removal of identified hazard trees as well as debris management. </a:t>
            </a:r>
            <a:endParaRPr lang="en-US" dirty="0"/>
          </a:p>
        </p:txBody>
      </p:sp>
      <p:sp>
        <p:nvSpPr>
          <p:cNvPr id="4" name="Slide Number Placeholder 3"/>
          <p:cNvSpPr>
            <a:spLocks noGrp="1"/>
          </p:cNvSpPr>
          <p:nvPr>
            <p:ph type="sldNum" sz="quarter" idx="10"/>
          </p:nvPr>
        </p:nvSpPr>
        <p:spPr/>
        <p:txBody>
          <a:bodyPr/>
          <a:lstStyle/>
          <a:p>
            <a:fld id="{0F7234F9-27D6-4990-A5B7-40B2E1E7B3BC}"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Considering the impacts of global warming across our Province, it is highly probably that the risk associated with the identified forest health factors, and likely additional forest pests, will increase. This could include an increase or change in pest host range and pest populations. As the climate continues to change and trees become more stressed, relatively innocuous insects and diseases acting together could become significant </a:t>
            </a:r>
            <a:endParaRPr lang="en-US" dirty="0"/>
          </a:p>
        </p:txBody>
      </p:sp>
      <p:sp>
        <p:nvSpPr>
          <p:cNvPr id="4" name="Slide Number Placeholder 3"/>
          <p:cNvSpPr>
            <a:spLocks noGrp="1"/>
          </p:cNvSpPr>
          <p:nvPr>
            <p:ph type="sldNum" sz="quarter" idx="10"/>
          </p:nvPr>
        </p:nvSpPr>
        <p:spPr/>
        <p:txBody>
          <a:bodyPr/>
          <a:lstStyle/>
          <a:p>
            <a:fld id="{0F7234F9-27D6-4990-A5B7-40B2E1E7B3BC}" type="slidenum">
              <a:rPr lang="en-US" smtClean="0"/>
              <a:pPr/>
              <a:t>19</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B.A. Blackwell &amp; Associates Ltd. were contracted by BC</a:t>
            </a:r>
            <a:r>
              <a:rPr lang="en-US" baseline="0" dirty="0" smtClean="0"/>
              <a:t> Hydro to determine the potential impact of forest insects and diseases on BC Hydro infrastructure. Considering the diverse landscape of BC, there are many tree species which support a variety of insects and diseases, and these include bark beetles, defoliators and pathogens. </a:t>
            </a:r>
            <a:endParaRPr lang="en-US" dirty="0"/>
          </a:p>
        </p:txBody>
      </p:sp>
      <p:sp>
        <p:nvSpPr>
          <p:cNvPr id="4" name="Slide Number Placeholder 3"/>
          <p:cNvSpPr>
            <a:spLocks noGrp="1"/>
          </p:cNvSpPr>
          <p:nvPr>
            <p:ph type="sldNum" sz="quarter" idx="10"/>
          </p:nvPr>
        </p:nvSpPr>
        <p:spPr/>
        <p:txBody>
          <a:bodyPr/>
          <a:lstStyle/>
          <a:p>
            <a:fld id="{0F7234F9-27D6-4990-A5B7-40B2E1E7B3BC}"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It is anticipated that the forest health factors assessed in</a:t>
            </a:r>
            <a:r>
              <a:rPr lang="en-US" baseline="0" dirty="0" smtClean="0"/>
              <a:t> this project will continue to cause damage or mortality to trees adjacent to the transmission and distribution system throughout the Province. Additionally, new pests may become more significant over time. In order to maintain system reliability and public and worker safety, Hydro will need to maintain or improve funding and program execution for the hazard tree and edge tree programs. Finally, considering these pest complexes can change significantly in intensity and size, it is recommended that Hydro continue to monitor forest health factors throughout the Province.</a:t>
            </a:r>
            <a:endParaRPr lang="en-US" dirty="0"/>
          </a:p>
        </p:txBody>
      </p:sp>
      <p:sp>
        <p:nvSpPr>
          <p:cNvPr id="4" name="Slide Number Placeholder 3"/>
          <p:cNvSpPr>
            <a:spLocks noGrp="1"/>
          </p:cNvSpPr>
          <p:nvPr>
            <p:ph type="sldNum" sz="quarter" idx="10"/>
          </p:nvPr>
        </p:nvSpPr>
        <p:spPr/>
        <p:txBody>
          <a:bodyPr/>
          <a:lstStyle/>
          <a:p>
            <a:fld id="{0F7234F9-27D6-4990-A5B7-40B2E1E7B3BC}" type="slidenum">
              <a:rPr lang="en-US" smtClean="0"/>
              <a:pPr/>
              <a:t>20</a:t>
            </a:fld>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0F7234F9-27D6-4990-A5B7-40B2E1E7B3BC}" type="slidenum">
              <a:rPr lang="en-US" smtClean="0"/>
              <a:pPr/>
              <a:t>21</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smtClean="0"/>
              <a:t>As identified through this project, Hydro transmission, distribution and communication systems are extensively located in areas impacted by forest pest damage and as</a:t>
            </a:r>
            <a:r>
              <a:rPr lang="en-US" sz="1200" kern="1200" baseline="0" dirty="0" smtClean="0">
                <a:solidFill>
                  <a:schemeClr val="tx1"/>
                </a:solidFill>
                <a:latin typeface="+mn-lt"/>
                <a:ea typeface="+mn-ea"/>
                <a:cs typeface="+mn-cs"/>
              </a:rPr>
              <a:t> trees come under attack from insects and diseases there is an increase in the number of dead, dying and leaning trees adjacent to the transmission and distribution systems; hence the potential for these affected trees to fall onto </a:t>
            </a:r>
            <a:r>
              <a:rPr lang="en-US" sz="1200" kern="1200" baseline="0" dirty="0" err="1" smtClean="0">
                <a:solidFill>
                  <a:schemeClr val="tx1"/>
                </a:solidFill>
                <a:latin typeface="+mn-lt"/>
                <a:ea typeface="+mn-ea"/>
                <a:cs typeface="+mn-cs"/>
              </a:rPr>
              <a:t>powerlines</a:t>
            </a:r>
            <a:r>
              <a:rPr lang="en-US" sz="1200" kern="1200" baseline="0" dirty="0" smtClean="0">
                <a:solidFill>
                  <a:schemeClr val="tx1"/>
                </a:solidFill>
                <a:latin typeface="+mn-lt"/>
                <a:ea typeface="+mn-ea"/>
                <a:cs typeface="+mn-cs"/>
              </a:rPr>
              <a:t> is significantly increased.</a:t>
            </a:r>
          </a:p>
          <a:p>
            <a:r>
              <a:rPr lang="en-US" sz="1200" kern="1200" baseline="0" dirty="0" smtClean="0">
                <a:solidFill>
                  <a:schemeClr val="tx1"/>
                </a:solidFill>
                <a:latin typeface="+mn-lt"/>
                <a:ea typeface="+mn-ea"/>
                <a:cs typeface="+mn-cs"/>
              </a:rPr>
              <a:t>Trees were identified as one of the major causes of power outages to the distribution and transmission systems and they can also cause damage to microwave sites and substations by falling into the site and damaging equipment such as transformers. Additionally, these dead and dying trees pose another threat to the system because dead trees can become a significant fire risk. </a:t>
            </a:r>
            <a:endParaRPr lang="en-US" dirty="0"/>
          </a:p>
        </p:txBody>
      </p:sp>
      <p:sp>
        <p:nvSpPr>
          <p:cNvPr id="4" name="Slide Number Placeholder 3"/>
          <p:cNvSpPr>
            <a:spLocks noGrp="1"/>
          </p:cNvSpPr>
          <p:nvPr>
            <p:ph type="sldNum" sz="quarter" idx="10"/>
          </p:nvPr>
        </p:nvSpPr>
        <p:spPr/>
        <p:txBody>
          <a:bodyPr/>
          <a:lstStyle/>
          <a:p>
            <a:fld id="{0F7234F9-27D6-4990-A5B7-40B2E1E7B3BC}"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Results of tree death include reduction in moisture content, increase in downed woody fuels, and increase in laddering of fuels, all of which can create a potentially dangerous situation for BC Hydro infrastructure. An increase in fuels can increase the wildfire threat and fire </a:t>
            </a:r>
            <a:r>
              <a:rPr lang="en-US" sz="1200" kern="1200" baseline="0" dirty="0" err="1" smtClean="0">
                <a:solidFill>
                  <a:schemeClr val="tx1"/>
                </a:solidFill>
                <a:latin typeface="+mn-lt"/>
                <a:ea typeface="+mn-ea"/>
                <a:cs typeface="+mn-cs"/>
              </a:rPr>
              <a:t>behaviour</a:t>
            </a:r>
            <a:r>
              <a:rPr lang="en-US" sz="1200" kern="1200" baseline="0" dirty="0" smtClean="0">
                <a:solidFill>
                  <a:schemeClr val="tx1"/>
                </a:solidFill>
                <a:latin typeface="+mn-lt"/>
                <a:ea typeface="+mn-ea"/>
                <a:cs typeface="+mn-cs"/>
              </a:rPr>
              <a:t>, and lead to challenges with fire suppression. </a:t>
            </a:r>
          </a:p>
          <a:p>
            <a:r>
              <a:rPr lang="en-US" sz="1200" kern="1200" baseline="0" dirty="0" smtClean="0">
                <a:solidFill>
                  <a:schemeClr val="tx1"/>
                </a:solidFill>
                <a:latin typeface="+mn-lt"/>
                <a:ea typeface="+mn-ea"/>
                <a:cs typeface="+mn-cs"/>
              </a:rPr>
              <a:t>Additionally, this can also increase costs for the removal of hazard trees adjacent to the Hydro system.</a:t>
            </a:r>
            <a:endParaRPr lang="en-US" dirty="0"/>
          </a:p>
        </p:txBody>
      </p:sp>
      <p:sp>
        <p:nvSpPr>
          <p:cNvPr id="4" name="Slide Number Placeholder 3"/>
          <p:cNvSpPr>
            <a:spLocks noGrp="1"/>
          </p:cNvSpPr>
          <p:nvPr>
            <p:ph type="sldNum" sz="quarter" idx="10"/>
          </p:nvPr>
        </p:nvSpPr>
        <p:spPr/>
        <p:txBody>
          <a:bodyPr/>
          <a:lstStyle/>
          <a:p>
            <a:fld id="{0F7234F9-27D6-4990-A5B7-40B2E1E7B3BC}" type="slidenum">
              <a:rPr lang="en-US" smtClean="0"/>
              <a:pPr/>
              <a:t>4</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Given the magnitude of current and past forest health problems it is important for Hydro to target areas which pose the highest risk to the system – both from a safety and economic perspective. This requires an understanding of the hazards, location of these hazards and anticipated mortality of impacted trees. Ultimately, the desire is to focus tree removal efforts in areas that will offer the greatest line of security while keeping costs low. </a:t>
            </a:r>
            <a:endParaRPr lang="en-US" dirty="0"/>
          </a:p>
        </p:txBody>
      </p:sp>
      <p:sp>
        <p:nvSpPr>
          <p:cNvPr id="4" name="Slide Number Placeholder 3"/>
          <p:cNvSpPr>
            <a:spLocks noGrp="1"/>
          </p:cNvSpPr>
          <p:nvPr>
            <p:ph type="sldNum" sz="quarter" idx="10"/>
          </p:nvPr>
        </p:nvSpPr>
        <p:spPr/>
        <p:txBody>
          <a:bodyPr/>
          <a:lstStyle/>
          <a:p>
            <a:fld id="{0F7234F9-27D6-4990-A5B7-40B2E1E7B3BC}" type="slidenum">
              <a:rPr lang="en-US" smtClean="0"/>
              <a:pPr/>
              <a:t>5</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There were two deliverables for this project. The first included identification of forest health factors most detrimental to Hydro infrastructure and the second included development of extension materials. These extension materials/information sheets were designed to provide Hydro staff and contractors (e.g., hazard tree assessors) with practical information that can be utilized to identify forest health factors in the field. </a:t>
            </a:r>
            <a:endParaRPr lang="en-US" dirty="0"/>
          </a:p>
        </p:txBody>
      </p:sp>
      <p:sp>
        <p:nvSpPr>
          <p:cNvPr id="4" name="Slide Number Placeholder 3"/>
          <p:cNvSpPr>
            <a:spLocks noGrp="1"/>
          </p:cNvSpPr>
          <p:nvPr>
            <p:ph type="sldNum" sz="quarter" idx="10"/>
          </p:nvPr>
        </p:nvSpPr>
        <p:spPr/>
        <p:txBody>
          <a:bodyPr/>
          <a:lstStyle/>
          <a:p>
            <a:fld id="{0F7234F9-27D6-4990-A5B7-40B2E1E7B3BC}" type="slidenum">
              <a:rPr lang="en-US" smtClean="0"/>
              <a:pPr/>
              <a:t>6</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Information sheets</a:t>
            </a:r>
            <a:r>
              <a:rPr lang="en-US" baseline="0" dirty="0" smtClean="0"/>
              <a:t> included descriptions and photos of the key signs and symptoms for pest and damage identification, including host species, historic range, life history and information on the potential risk to the Hydro System and Management recommendations.</a:t>
            </a:r>
            <a:endParaRPr lang="en-US" dirty="0"/>
          </a:p>
        </p:txBody>
      </p:sp>
      <p:sp>
        <p:nvSpPr>
          <p:cNvPr id="4" name="Slide Number Placeholder 3"/>
          <p:cNvSpPr>
            <a:spLocks noGrp="1"/>
          </p:cNvSpPr>
          <p:nvPr>
            <p:ph type="sldNum" sz="quarter" idx="10"/>
          </p:nvPr>
        </p:nvSpPr>
        <p:spPr/>
        <p:txBody>
          <a:bodyPr/>
          <a:lstStyle/>
          <a:p>
            <a:fld id="{0F7234F9-27D6-4990-A5B7-40B2E1E7B3BC}" type="slidenum">
              <a:rPr lang="en-US" smtClean="0"/>
              <a:pPr/>
              <a:t>7</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The second deliverable, and what is the main focus of my presentation, was the completion of a review of transmission and distribution corridors across the Province and the development of interactive maps that illustrate forest health related risk. Specifically, these maps were designed to assist operations and field staff in the identification of forest health factor incidence and the level of associated risk to Hydro infrastructure. </a:t>
            </a:r>
            <a:endParaRPr lang="en-US" dirty="0"/>
          </a:p>
        </p:txBody>
      </p:sp>
      <p:sp>
        <p:nvSpPr>
          <p:cNvPr id="4" name="Slide Number Placeholder 3"/>
          <p:cNvSpPr>
            <a:spLocks noGrp="1"/>
          </p:cNvSpPr>
          <p:nvPr>
            <p:ph type="sldNum" sz="quarter" idx="10"/>
          </p:nvPr>
        </p:nvSpPr>
        <p:spPr/>
        <p:txBody>
          <a:bodyPr/>
          <a:lstStyle/>
          <a:p>
            <a:fld id="{0F7234F9-27D6-4990-A5B7-40B2E1E7B3BC}" type="slidenum">
              <a:rPr lang="en-US" smtClean="0"/>
              <a:pPr/>
              <a:t>8</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1200" kern="1200" baseline="0" dirty="0" smtClean="0">
                <a:solidFill>
                  <a:schemeClr val="tx1"/>
                </a:solidFill>
                <a:latin typeface="+mn-lt"/>
                <a:ea typeface="+mn-ea"/>
                <a:cs typeface="+mn-cs"/>
              </a:rPr>
              <a:t>A spatial analysis was completed to identify the location of insect and disease infestations adjacent to transmission and distribution lines using a 50 m buffer on each side of the right-of-way or </a:t>
            </a:r>
            <a:r>
              <a:rPr lang="en-US" sz="1200" kern="1200" baseline="0" dirty="0" err="1" smtClean="0">
                <a:solidFill>
                  <a:schemeClr val="tx1"/>
                </a:solidFill>
                <a:latin typeface="+mn-lt"/>
                <a:ea typeface="+mn-ea"/>
                <a:cs typeface="+mn-cs"/>
              </a:rPr>
              <a:t>powerline</a:t>
            </a:r>
            <a:r>
              <a:rPr lang="en-US" sz="1200" kern="1200" baseline="0" dirty="0" smtClean="0">
                <a:solidFill>
                  <a:schemeClr val="tx1"/>
                </a:solidFill>
                <a:latin typeface="+mn-lt"/>
                <a:ea typeface="+mn-ea"/>
                <a:cs typeface="+mn-cs"/>
              </a:rPr>
              <a:t> corridor.</a:t>
            </a:r>
          </a:p>
          <a:p>
            <a:r>
              <a:rPr lang="en-US" sz="1200" kern="1200" baseline="0" dirty="0" smtClean="0">
                <a:solidFill>
                  <a:schemeClr val="tx1"/>
                </a:solidFill>
                <a:latin typeface="+mn-lt"/>
                <a:ea typeface="+mn-ea"/>
                <a:cs typeface="+mn-cs"/>
              </a:rPr>
              <a:t>Spatial data on the location of the distribution and transmission systems was provided by BC Hydro.</a:t>
            </a:r>
          </a:p>
          <a:p>
            <a:r>
              <a:rPr lang="en-US" sz="1200" kern="1200" baseline="0" dirty="0" smtClean="0">
                <a:solidFill>
                  <a:schemeClr val="tx1"/>
                </a:solidFill>
                <a:latin typeface="+mn-lt"/>
                <a:ea typeface="+mn-ea"/>
                <a:cs typeface="+mn-cs"/>
              </a:rPr>
              <a:t>VRI data was used to identify forested and non-forested areas, and used to determine species composition.</a:t>
            </a:r>
          </a:p>
          <a:p>
            <a:r>
              <a:rPr lang="en-US" sz="1200" kern="1200" baseline="0" dirty="0" smtClean="0">
                <a:solidFill>
                  <a:schemeClr val="tx1"/>
                </a:solidFill>
                <a:latin typeface="+mn-lt"/>
                <a:ea typeface="+mn-ea"/>
                <a:cs typeface="+mn-cs"/>
              </a:rPr>
              <a:t>Annual forest health data was obtained from MFLNRO. The spatial analysis included 12 years of annual forest health conditions. The main source of this data is aerial overview surveying.</a:t>
            </a:r>
            <a:endParaRPr lang="en-US" dirty="0"/>
          </a:p>
        </p:txBody>
      </p:sp>
      <p:sp>
        <p:nvSpPr>
          <p:cNvPr id="4" name="Slide Number Placeholder 3"/>
          <p:cNvSpPr>
            <a:spLocks noGrp="1"/>
          </p:cNvSpPr>
          <p:nvPr>
            <p:ph type="sldNum" sz="quarter" idx="10"/>
          </p:nvPr>
        </p:nvSpPr>
        <p:spPr/>
        <p:txBody>
          <a:bodyPr/>
          <a:lstStyle/>
          <a:p>
            <a:fld id="{0F7234F9-27D6-4990-A5B7-40B2E1E7B3BC}" type="slidenum">
              <a:rPr lang="en-US" smtClean="0"/>
              <a:pPr/>
              <a:t>9</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bwMode="white">
          <a:xfrm>
            <a:off x="0" y="5971032"/>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9144" y="6053328"/>
            <a:ext cx="2249424"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Rectangle 10"/>
          <p:cNvSpPr/>
          <p:nvPr/>
        </p:nvSpPr>
        <p:spPr>
          <a:xfrm>
            <a:off x="2359152" y="6044184"/>
            <a:ext cx="6784848"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Title 7"/>
          <p:cNvSpPr>
            <a:spLocks noGrp="1"/>
          </p:cNvSpPr>
          <p:nvPr>
            <p:ph type="ctrTitle"/>
          </p:nvPr>
        </p:nvSpPr>
        <p:spPr>
          <a:xfrm>
            <a:off x="2362200" y="4038600"/>
            <a:ext cx="6477000" cy="1828800"/>
          </a:xfrm>
        </p:spPr>
        <p:txBody>
          <a:bodyPr anchor="b"/>
          <a:lstStyle>
            <a:lvl1pPr>
              <a:defRPr cap="all" baseline="0"/>
            </a:lvl1pPr>
          </a:lstStyle>
          <a:p>
            <a:r>
              <a:rPr kumimoji="0" lang="en-US" smtClean="0"/>
              <a:t>Click to edit Master title style</a:t>
            </a:r>
            <a:endParaRPr kumimoji="0"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76200" y="6068699"/>
            <a:ext cx="2057400" cy="685800"/>
          </a:xfrm>
        </p:spPr>
        <p:txBody>
          <a:bodyPr>
            <a:noAutofit/>
          </a:bodyPr>
          <a:lstStyle>
            <a:lvl1pPr algn="ctr">
              <a:defRPr sz="2000">
                <a:solidFill>
                  <a:srgbClr val="FFFFFF"/>
                </a:solidFill>
              </a:defRPr>
            </a:lvl1pPr>
          </a:lstStyle>
          <a:p>
            <a:fld id="{798CEBA0-95F7-4714-AEB9-0620C42531A2}" type="datetimeFigureOut">
              <a:rPr lang="en-US" smtClean="0"/>
              <a:pPr/>
              <a:t>10/28/2014</a:t>
            </a:fld>
            <a:endParaRPr lang="en-US"/>
          </a:p>
        </p:txBody>
      </p:sp>
      <p:sp>
        <p:nvSpPr>
          <p:cNvPr id="17" name="Footer Placeholder 16"/>
          <p:cNvSpPr>
            <a:spLocks noGrp="1"/>
          </p:cNvSpPr>
          <p:nvPr>
            <p:ph type="ftr" sz="quarter" idx="11"/>
          </p:nvPr>
        </p:nvSpPr>
        <p:spPr>
          <a:xfrm>
            <a:off x="2085393" y="236538"/>
            <a:ext cx="5867400" cy="365125"/>
          </a:xfrm>
        </p:spPr>
        <p:txBody>
          <a:bodyPr/>
          <a:lstStyle>
            <a:lvl1pPr algn="r">
              <a:defRPr>
                <a:solidFill>
                  <a:schemeClr val="tx2"/>
                </a:solidFill>
              </a:defRPr>
            </a:lvl1pPr>
          </a:lstStyle>
          <a:p>
            <a:endParaRPr lang="en-US"/>
          </a:p>
        </p:txBody>
      </p:sp>
      <p:sp>
        <p:nvSpPr>
          <p:cNvPr id="29" name="Slide Number Placeholder 28"/>
          <p:cNvSpPr>
            <a:spLocks noGrp="1"/>
          </p:cNvSpPr>
          <p:nvPr>
            <p:ph type="sldNum" sz="quarter" idx="12"/>
          </p:nvPr>
        </p:nvSpPr>
        <p:spPr>
          <a:xfrm>
            <a:off x="8001000" y="228600"/>
            <a:ext cx="838200" cy="381000"/>
          </a:xfrm>
        </p:spPr>
        <p:txBody>
          <a:bodyPr/>
          <a:lstStyle>
            <a:lvl1pPr>
              <a:defRPr>
                <a:solidFill>
                  <a:schemeClr val="tx2"/>
                </a:solidFill>
              </a:defRPr>
            </a:lvl1pPr>
          </a:lstStyle>
          <a:p>
            <a:fld id="{63AF2AF7-5D69-4947-9730-35A2064ADD12}"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798CEBA0-95F7-4714-AEB9-0620C42531A2}" type="datetimeFigureOut">
              <a:rPr lang="en-US" smtClean="0"/>
              <a:pPr/>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3AF2AF7-5D69-4947-9730-35A2064ADD12}"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53200" y="609600"/>
            <a:ext cx="2057400" cy="5516563"/>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a:xfrm>
            <a:off x="6553200" y="6248402"/>
            <a:ext cx="2209800" cy="365125"/>
          </a:xfrm>
        </p:spPr>
        <p:txBody>
          <a:bodyPr/>
          <a:lstStyle/>
          <a:p>
            <a:fld id="{798CEBA0-95F7-4714-AEB9-0620C42531A2}" type="datetimeFigureOut">
              <a:rPr lang="en-US" smtClean="0"/>
              <a:pPr/>
              <a:t>10/28/2014</a:t>
            </a:fld>
            <a:endParaRPr lang="en-US"/>
          </a:p>
        </p:txBody>
      </p:sp>
      <p:sp>
        <p:nvSpPr>
          <p:cNvPr id="5" name="Footer Placeholder 4"/>
          <p:cNvSpPr>
            <a:spLocks noGrp="1"/>
          </p:cNvSpPr>
          <p:nvPr>
            <p:ph type="ftr" sz="quarter" idx="11"/>
          </p:nvPr>
        </p:nvSpPr>
        <p:spPr>
          <a:xfrm>
            <a:off x="457201" y="6248207"/>
            <a:ext cx="5573483" cy="365125"/>
          </a:xfrm>
        </p:spPr>
        <p:txBody>
          <a:bodyPr/>
          <a:lstStyle/>
          <a:p>
            <a:endParaRPr lang="en-US"/>
          </a:p>
        </p:txBody>
      </p:sp>
      <p:sp>
        <p:nvSpPr>
          <p:cNvPr id="7" name="Rectangle 6"/>
          <p:cNvSpPr/>
          <p:nvPr/>
        </p:nvSpPr>
        <p:spPr bwMode="white">
          <a:xfrm>
            <a:off x="6096318" y="0"/>
            <a:ext cx="32004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8" name="Rectangle 7"/>
          <p:cNvSpPr/>
          <p:nvPr/>
        </p:nvSpPr>
        <p:spPr>
          <a:xfrm>
            <a:off x="6142038" y="609600"/>
            <a:ext cx="2286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9" name="Rectangle 8"/>
          <p:cNvSpPr/>
          <p:nvPr/>
        </p:nvSpPr>
        <p:spPr>
          <a:xfrm>
            <a:off x="6142038" y="0"/>
            <a:ext cx="2286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6" name="Slide Number Placeholder 5"/>
          <p:cNvSpPr>
            <a:spLocks noGrp="1"/>
          </p:cNvSpPr>
          <p:nvPr>
            <p:ph type="sldNum" sz="quarter" idx="12"/>
          </p:nvPr>
        </p:nvSpPr>
        <p:spPr>
          <a:xfrm rot="5400000">
            <a:off x="5989638" y="144462"/>
            <a:ext cx="533400" cy="244476"/>
          </a:xfrm>
        </p:spPr>
        <p:txBody>
          <a:bodyPr/>
          <a:lstStyle/>
          <a:p>
            <a:fld id="{63AF2AF7-5D69-4947-9730-35A2064ADD12}"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798CEBA0-95F7-4714-AEB9-0620C42531A2}" type="datetimeFigureOut">
              <a:rPr lang="en-US" smtClean="0"/>
              <a:pPr/>
              <a:t>10/28/2014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lvl1pPr>
              <a:defRPr>
                <a:solidFill>
                  <a:srgbClr val="FFFFFF"/>
                </a:solidFill>
              </a:defRPr>
            </a:lvl1pPr>
          </a:lstStyle>
          <a:p>
            <a:fld id="{63AF2AF7-5D69-4947-9730-35A2064ADD12}" type="slidenum">
              <a:rPr lang="en-US" smtClean="0"/>
              <a:pPr/>
              <a:t>‹#›</a:t>
            </a:fld>
            <a:endParaRPr lang="en-US"/>
          </a:p>
        </p:txBody>
      </p:sp>
      <p:sp>
        <p:nvSpPr>
          <p:cNvPr id="8" name="Content Placeholder 7"/>
          <p:cNvSpPr>
            <a:spLocks noGrp="1"/>
          </p:cNvSpPr>
          <p:nvPr>
            <p:ph sz="quarter" idx="1"/>
          </p:nvPr>
        </p:nvSpPr>
        <p:spPr>
          <a:xfrm>
            <a:off x="612648" y="1600200"/>
            <a:ext cx="8153400" cy="44958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371600" y="2743200"/>
            <a:ext cx="7123113" cy="1673225"/>
          </a:xfrm>
        </p:spPr>
        <p:txBody>
          <a:bodyPr anchor="t"/>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7" name="Rectangle 6"/>
          <p:cNvSpPr/>
          <p:nvPr/>
        </p:nvSpPr>
        <p:spPr bwMode="white">
          <a:xfrm>
            <a:off x="0" y="1524000"/>
            <a:ext cx="9144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600200"/>
            <a:ext cx="12954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1371600" y="1600200"/>
            <a:ext cx="77724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371600" y="1600200"/>
            <a:ext cx="7620000" cy="990600"/>
          </a:xfrm>
        </p:spPr>
        <p:txBody>
          <a:bodyPr/>
          <a:lstStyle>
            <a:lvl1pPr algn="l">
              <a:buNone/>
              <a:defRPr sz="4400" b="0" cap="none">
                <a:solidFill>
                  <a:srgbClr val="FFFFFF"/>
                </a:solidFill>
              </a:defRPr>
            </a:lvl1pPr>
          </a:lstStyle>
          <a:p>
            <a:r>
              <a:rPr kumimoji="0" lang="en-US" smtClean="0"/>
              <a:t>Click to edit Master title style</a:t>
            </a:r>
            <a:endParaRPr kumimoji="0" lang="en-US"/>
          </a:p>
        </p:txBody>
      </p:sp>
      <p:sp>
        <p:nvSpPr>
          <p:cNvPr id="12" name="Date Placeholder 11"/>
          <p:cNvSpPr>
            <a:spLocks noGrp="1"/>
          </p:cNvSpPr>
          <p:nvPr>
            <p:ph type="dt" sz="half" idx="10"/>
          </p:nvPr>
        </p:nvSpPr>
        <p:spPr/>
        <p:txBody>
          <a:bodyPr/>
          <a:lstStyle/>
          <a:p>
            <a:fld id="{798CEBA0-95F7-4714-AEB9-0620C42531A2}" type="datetimeFigureOut">
              <a:rPr lang="en-US" smtClean="0"/>
              <a:pPr/>
              <a:t>10/28/2014</a:t>
            </a:fld>
            <a:endParaRPr lang="en-US"/>
          </a:p>
        </p:txBody>
      </p:sp>
      <p:sp>
        <p:nvSpPr>
          <p:cNvPr id="13" name="Slide Number Placeholder 12"/>
          <p:cNvSpPr>
            <a:spLocks noGrp="1"/>
          </p:cNvSpPr>
          <p:nvPr>
            <p:ph type="sldNum" sz="quarter" idx="11"/>
          </p:nvPr>
        </p:nvSpPr>
        <p:spPr>
          <a:xfrm>
            <a:off x="0" y="1752600"/>
            <a:ext cx="1295400" cy="701676"/>
          </a:xfrm>
        </p:spPr>
        <p:txBody>
          <a:bodyPr>
            <a:noAutofit/>
          </a:bodyPr>
          <a:lstStyle>
            <a:lvl1pPr>
              <a:defRPr sz="2400">
                <a:solidFill>
                  <a:srgbClr val="FFFFFF"/>
                </a:solidFill>
              </a:defRPr>
            </a:lvl1pPr>
          </a:lstStyle>
          <a:p>
            <a:fld id="{63AF2AF7-5D69-4947-9730-35A2064ADD12}" type="slidenum">
              <a:rPr lang="en-US" smtClean="0"/>
              <a:pPr/>
              <a:t>‹#›</a:t>
            </a:fld>
            <a:endParaRPr lang="en-US"/>
          </a:p>
        </p:txBody>
      </p:sp>
      <p:sp>
        <p:nvSpPr>
          <p:cNvPr id="14" name="Footer Placeholder 13"/>
          <p:cNvSpPr>
            <a:spLocks noGrp="1"/>
          </p:cNvSpPr>
          <p:nvPr>
            <p:ph type="ftr" sz="quarter" idx="12"/>
          </p:nvPr>
        </p:nvSpPr>
        <p:spPr/>
        <p:txBody>
          <a:bodyPr/>
          <a:lstStyle/>
          <a:p>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9" name="Content Placeholder 8"/>
          <p:cNvSpPr>
            <a:spLocks noGrp="1"/>
          </p:cNvSpPr>
          <p:nvPr>
            <p:ph sz="quarter" idx="1"/>
          </p:nvPr>
        </p:nvSpPr>
        <p:spPr>
          <a:xfrm>
            <a:off x="609600"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844901" y="1589567"/>
            <a:ext cx="3886200" cy="4572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8" name="Date Placeholder 7"/>
          <p:cNvSpPr>
            <a:spLocks noGrp="1"/>
          </p:cNvSpPr>
          <p:nvPr>
            <p:ph type="dt" sz="half" idx="15"/>
          </p:nvPr>
        </p:nvSpPr>
        <p:spPr/>
        <p:txBody>
          <a:bodyPr rtlCol="0"/>
          <a:lstStyle/>
          <a:p>
            <a:fld id="{798CEBA0-95F7-4714-AEB9-0620C42531A2}" type="datetimeFigureOut">
              <a:rPr lang="en-US" smtClean="0"/>
              <a:pPr/>
              <a:t>10/28/2014</a:t>
            </a:fld>
            <a:endParaRPr lang="en-US"/>
          </a:p>
        </p:txBody>
      </p:sp>
      <p:sp>
        <p:nvSpPr>
          <p:cNvPr id="10" name="Slide Number Placeholder 9"/>
          <p:cNvSpPr>
            <a:spLocks noGrp="1"/>
          </p:cNvSpPr>
          <p:nvPr>
            <p:ph type="sldNum" sz="quarter" idx="16"/>
          </p:nvPr>
        </p:nvSpPr>
        <p:spPr/>
        <p:txBody>
          <a:bodyPr rtlCol="0"/>
          <a:lstStyle/>
          <a:p>
            <a:fld id="{63AF2AF7-5D69-4947-9730-35A2064ADD12}" type="slidenum">
              <a:rPr lang="en-US" smtClean="0"/>
              <a:pPr/>
              <a:t>‹#›</a:t>
            </a:fld>
            <a:endParaRPr lang="en-US"/>
          </a:p>
        </p:txBody>
      </p:sp>
      <p:sp>
        <p:nvSpPr>
          <p:cNvPr id="12" name="Footer Placeholder 11"/>
          <p:cNvSpPr>
            <a:spLocks noGrp="1"/>
          </p:cNvSpPr>
          <p:nvPr>
            <p:ph type="ftr" sz="quarter" idx="17"/>
          </p:nvPr>
        </p:nvSpPr>
        <p:spPr/>
        <p:txBody>
          <a:bodyPr rtlCol="0"/>
          <a:lstStyle/>
          <a:p>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0" y="273050"/>
            <a:ext cx="8153400" cy="869950"/>
          </a:xfrm>
        </p:spPr>
        <p:txBody>
          <a:bodyPr anchor="ctr"/>
          <a:lstStyle>
            <a:lvl1pPr>
              <a:defRPr/>
            </a:lvl1pPr>
          </a:lstStyle>
          <a:p>
            <a:r>
              <a:rPr kumimoji="0" lang="en-US" smtClean="0"/>
              <a:t>Click to edit Master title style</a:t>
            </a:r>
            <a:endParaRPr kumimoji="0" lang="en-US"/>
          </a:p>
        </p:txBody>
      </p:sp>
      <p:sp>
        <p:nvSpPr>
          <p:cNvPr id="11" name="Content Placeholder 10"/>
          <p:cNvSpPr>
            <a:spLocks noGrp="1"/>
          </p:cNvSpPr>
          <p:nvPr>
            <p:ph sz="quarter" idx="2"/>
          </p:nvPr>
        </p:nvSpPr>
        <p:spPr>
          <a:xfrm>
            <a:off x="609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800600" y="2438400"/>
            <a:ext cx="3886200" cy="35814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0" name="Date Placeholder 9"/>
          <p:cNvSpPr>
            <a:spLocks noGrp="1"/>
          </p:cNvSpPr>
          <p:nvPr>
            <p:ph type="dt" sz="half" idx="15"/>
          </p:nvPr>
        </p:nvSpPr>
        <p:spPr/>
        <p:txBody>
          <a:bodyPr rtlCol="0"/>
          <a:lstStyle/>
          <a:p>
            <a:fld id="{798CEBA0-95F7-4714-AEB9-0620C42531A2}" type="datetimeFigureOut">
              <a:rPr lang="en-US" smtClean="0"/>
              <a:pPr/>
              <a:t>10/28/2014</a:t>
            </a:fld>
            <a:endParaRPr lang="en-US"/>
          </a:p>
        </p:txBody>
      </p:sp>
      <p:sp>
        <p:nvSpPr>
          <p:cNvPr id="12" name="Slide Number Placeholder 11"/>
          <p:cNvSpPr>
            <a:spLocks noGrp="1"/>
          </p:cNvSpPr>
          <p:nvPr>
            <p:ph type="sldNum" sz="quarter" idx="16"/>
          </p:nvPr>
        </p:nvSpPr>
        <p:spPr/>
        <p:txBody>
          <a:bodyPr rtlCol="0"/>
          <a:lstStyle/>
          <a:p>
            <a:fld id="{63AF2AF7-5D69-4947-9730-35A2064ADD12}" type="slidenum">
              <a:rPr lang="en-US" smtClean="0"/>
              <a:pPr/>
              <a:t>‹#›</a:t>
            </a:fld>
            <a:endParaRPr lang="en-US"/>
          </a:p>
        </p:txBody>
      </p:sp>
      <p:sp>
        <p:nvSpPr>
          <p:cNvPr id="14" name="Footer Placeholder 13"/>
          <p:cNvSpPr>
            <a:spLocks noGrp="1"/>
          </p:cNvSpPr>
          <p:nvPr>
            <p:ph type="ftr" sz="quarter" idx="17"/>
          </p:nvPr>
        </p:nvSpPr>
        <p:spPr/>
        <p:txBody>
          <a:bodyPr rtlCol="0"/>
          <a:lstStyle/>
          <a:p>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2000" b="1">
                <a:solidFill>
                  <a:srgbClr val="FFFFFF"/>
                </a:solidFill>
              </a:defRPr>
            </a:lvl1pPr>
          </a:lstStyle>
          <a:p>
            <a:pPr lvl="0" eaLnBrk="1" latinLnBrk="0" hangingPunct="1"/>
            <a:r>
              <a:rPr kumimoji="0" lang="en-US" smtClean="0"/>
              <a:t>Click to edit Master text styles</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798CEBA0-95F7-4714-AEB9-0620C42531A2}" type="datetimeFigureOut">
              <a:rPr lang="en-US" smtClean="0"/>
              <a:pPr/>
              <a:t>10/28/2014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lvl1pPr>
              <a:defRPr>
                <a:solidFill>
                  <a:srgbClr val="FFFFFF"/>
                </a:solidFill>
              </a:defRPr>
            </a:lvl1pPr>
          </a:lstStyle>
          <a:p>
            <a:fld id="{63AF2AF7-5D69-4947-9730-35A2064ADD12}"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98CEBA0-95F7-4714-AEB9-0620C42531A2}" type="datetimeFigureOut">
              <a:rPr lang="en-US" smtClean="0"/>
              <a:pPr/>
              <a:t>10/28/2014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0" y="6248400"/>
            <a:ext cx="533400" cy="381000"/>
          </a:xfrm>
        </p:spPr>
        <p:txBody>
          <a:bodyPr/>
          <a:lstStyle>
            <a:lvl1pPr>
              <a:defRPr>
                <a:solidFill>
                  <a:schemeClr val="tx2"/>
                </a:solidFill>
              </a:defRPr>
            </a:lvl1pPr>
          </a:lstStyle>
          <a:p>
            <a:fld id="{63AF2AF7-5D69-4947-9730-35A2064ADD12}"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0"/>
            <a:ext cx="8077200" cy="869950"/>
          </a:xfrm>
        </p:spPr>
        <p:txBody>
          <a:bodyPr anchor="ctr"/>
          <a:lstStyle>
            <a:lvl1pPr algn="l">
              <a:buNone/>
              <a:defRPr sz="4400" b="0"/>
            </a:lvl1p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798CEBA0-95F7-4714-AEB9-0620C42531A2}" type="datetimeFigureOut">
              <a:rPr lang="en-US" smtClean="0"/>
              <a:pPr/>
              <a:t>10/28/2014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rgbClr val="FFFFFF"/>
                </a:solidFill>
              </a:defRPr>
            </a:lvl1pPr>
          </a:lstStyle>
          <a:p>
            <a:fld id="{63AF2AF7-5D69-4947-9730-35A2064ADD12}" type="slidenum">
              <a:rPr lang="en-US" smtClean="0"/>
              <a:pPr/>
              <a:t>‹#›</a:t>
            </a:fld>
            <a:endParaRPr lang="en-US"/>
          </a:p>
        </p:txBody>
      </p:sp>
      <p:sp>
        <p:nvSpPr>
          <p:cNvPr id="3" name="Text Placeholder 2"/>
          <p:cNvSpPr>
            <a:spLocks noGrp="1"/>
          </p:cNvSpPr>
          <p:nvPr>
            <p:ph type="body" idx="2"/>
          </p:nvPr>
        </p:nvSpPr>
        <p:spPr>
          <a:xfrm>
            <a:off x="609600"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9" name="Content Placeholder 8"/>
          <p:cNvSpPr>
            <a:spLocks noGrp="1"/>
          </p:cNvSpPr>
          <p:nvPr>
            <p:ph sz="quarter" idx="1"/>
          </p:nvPr>
        </p:nvSpPr>
        <p:spPr>
          <a:xfrm>
            <a:off x="2362200" y="1752600"/>
            <a:ext cx="6400800" cy="4419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4" name="Text Placeholder 3"/>
          <p:cNvSpPr>
            <a:spLocks noGrp="1"/>
          </p:cNvSpPr>
          <p:nvPr>
            <p:ph type="body" sz="half" idx="2"/>
          </p:nvPr>
        </p:nvSpPr>
        <p:spPr>
          <a:xfrm>
            <a:off x="1600200" y="5486400"/>
            <a:ext cx="73152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eaLnBrk="1" latinLnBrk="0" hangingPunct="1"/>
            <a:r>
              <a:rPr kumimoji="0" lang="en-US" smtClean="0"/>
              <a:t>Click to edit Master text styles</a:t>
            </a:r>
          </a:p>
        </p:txBody>
      </p:sp>
      <p:sp>
        <p:nvSpPr>
          <p:cNvPr id="8" name="Rectangle 7"/>
          <p:cNvSpPr/>
          <p:nvPr/>
        </p:nvSpPr>
        <p:spPr bwMode="white">
          <a:xfrm>
            <a:off x="-9144" y="4572000"/>
            <a:ext cx="9144000" cy="88696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9144" y="4663440"/>
            <a:ext cx="1463040" cy="713232"/>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1545336" y="4654296"/>
            <a:ext cx="7598664" cy="713232"/>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1600200" y="4648200"/>
            <a:ext cx="7315200" cy="685800"/>
          </a:xfrm>
        </p:spPr>
        <p:txBody>
          <a:bodyPr anchor="ctr"/>
          <a:lstStyle>
            <a:lvl1pPr algn="l">
              <a:buNone/>
              <a:defRPr sz="2800" b="0">
                <a:solidFill>
                  <a:srgbClr val="FFFFFF"/>
                </a:solidFill>
              </a:defRPr>
            </a:lvl1pPr>
          </a:lstStyle>
          <a:p>
            <a:r>
              <a:rPr kumimoji="0" lang="en-US" smtClean="0"/>
              <a:t>Click to edit Master title style</a:t>
            </a:r>
            <a:endParaRPr kumimoji="0" lang="en-US"/>
          </a:p>
        </p:txBody>
      </p:sp>
      <p:sp>
        <p:nvSpPr>
          <p:cNvPr id="11" name="Rectangle 10"/>
          <p:cNvSpPr/>
          <p:nvPr/>
        </p:nvSpPr>
        <p:spPr bwMode="white">
          <a:xfrm>
            <a:off x="1447800" y="0"/>
            <a:ext cx="100584" cy="686714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Date Placeholder 11"/>
          <p:cNvSpPr>
            <a:spLocks noGrp="1"/>
          </p:cNvSpPr>
          <p:nvPr>
            <p:ph type="dt" sz="half" idx="10"/>
          </p:nvPr>
        </p:nvSpPr>
        <p:spPr>
          <a:xfrm>
            <a:off x="6248400" y="6248400"/>
            <a:ext cx="2667000" cy="365125"/>
          </a:xfrm>
        </p:spPr>
        <p:txBody>
          <a:bodyPr rtlCol="0"/>
          <a:lstStyle/>
          <a:p>
            <a:fld id="{798CEBA0-95F7-4714-AEB9-0620C42531A2}" type="datetimeFigureOut">
              <a:rPr lang="en-US" smtClean="0"/>
              <a:pPr/>
              <a:t>10/28/2014</a:t>
            </a:fld>
            <a:endParaRPr lang="en-US"/>
          </a:p>
        </p:txBody>
      </p:sp>
      <p:sp>
        <p:nvSpPr>
          <p:cNvPr id="13" name="Slide Number Placeholder 12"/>
          <p:cNvSpPr>
            <a:spLocks noGrp="1"/>
          </p:cNvSpPr>
          <p:nvPr>
            <p:ph type="sldNum" sz="quarter" idx="11"/>
          </p:nvPr>
        </p:nvSpPr>
        <p:spPr>
          <a:xfrm>
            <a:off x="0" y="4667249"/>
            <a:ext cx="1447800" cy="663578"/>
          </a:xfrm>
        </p:spPr>
        <p:txBody>
          <a:bodyPr rtlCol="0"/>
          <a:lstStyle>
            <a:lvl1pPr>
              <a:defRPr sz="2800"/>
            </a:lvl1pPr>
          </a:lstStyle>
          <a:p>
            <a:fld id="{63AF2AF7-5D69-4947-9730-35A2064ADD12}" type="slidenum">
              <a:rPr lang="en-US" smtClean="0"/>
              <a:pPr/>
              <a:t>‹#›</a:t>
            </a:fld>
            <a:endParaRPr lang="en-US"/>
          </a:p>
        </p:txBody>
      </p:sp>
      <p:sp>
        <p:nvSpPr>
          <p:cNvPr id="14" name="Footer Placeholder 13"/>
          <p:cNvSpPr>
            <a:spLocks noGrp="1"/>
          </p:cNvSpPr>
          <p:nvPr>
            <p:ph type="ftr" sz="quarter" idx="12"/>
          </p:nvPr>
        </p:nvSpPr>
        <p:spPr>
          <a:xfrm>
            <a:off x="1600200" y="6248206"/>
            <a:ext cx="4572000" cy="365125"/>
          </a:xfrm>
        </p:spPr>
        <p:txBody>
          <a:bodyPr rtlCol="0"/>
          <a:lstStyle/>
          <a:p>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lstStyle>
            <a:lvl1pPr marL="0" indent="0">
              <a:buNone/>
              <a:defRPr sz="3200"/>
            </a:lvl1pPr>
          </a:lstStyle>
          <a:p>
            <a:r>
              <a:rPr kumimoji="0" lang="en-US" smtClean="0"/>
              <a:t>Click icon to add picture</a:t>
            </a:r>
            <a:endParaRPr kumimoji="0"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600" y="228600"/>
            <a:ext cx="8153400" cy="990600"/>
          </a:xfrm>
          <a:prstGeom prst="rect">
            <a:avLst/>
          </a:prstGeom>
        </p:spPr>
        <p:txBody>
          <a:bodyPr vert="horz" anchor="ctr">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612648" y="1600200"/>
            <a:ext cx="8153400" cy="4526280"/>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096000" y="6248400"/>
            <a:ext cx="2667000" cy="365125"/>
          </a:xfrm>
          <a:prstGeom prst="rect">
            <a:avLst/>
          </a:prstGeom>
        </p:spPr>
        <p:txBody>
          <a:bodyPr vert="horz" anchor="ctr" anchorCtr="0"/>
          <a:lstStyle>
            <a:lvl1pPr algn="l" eaLnBrk="1" latinLnBrk="0" hangingPunct="1">
              <a:defRPr kumimoji="0" sz="1400">
                <a:solidFill>
                  <a:schemeClr val="tx2"/>
                </a:solidFill>
              </a:defRPr>
            </a:lvl1pPr>
          </a:lstStyle>
          <a:p>
            <a:fld id="{798CEBA0-95F7-4714-AEB9-0620C42531A2}" type="datetimeFigureOut">
              <a:rPr lang="en-US" smtClean="0"/>
              <a:pPr/>
              <a:t>10/28/2014</a:t>
            </a:fld>
            <a:endParaRPr lang="en-US"/>
          </a:p>
        </p:txBody>
      </p:sp>
      <p:sp>
        <p:nvSpPr>
          <p:cNvPr id="3" name="Footer Placeholder 2"/>
          <p:cNvSpPr>
            <a:spLocks noGrp="1"/>
          </p:cNvSpPr>
          <p:nvPr>
            <p:ph type="ftr" sz="quarter" idx="3"/>
          </p:nvPr>
        </p:nvSpPr>
        <p:spPr>
          <a:xfrm>
            <a:off x="609600" y="6248206"/>
            <a:ext cx="5421083" cy="365125"/>
          </a:xfrm>
          <a:prstGeom prst="rect">
            <a:avLst/>
          </a:prstGeom>
        </p:spPr>
        <p:txBody>
          <a:bodyPr vert="horz" anchor="ctr"/>
          <a:lstStyle>
            <a:lvl1pPr algn="r" eaLnBrk="1" latinLnBrk="0" hangingPunct="1">
              <a:defRPr kumimoji="0" sz="1400">
                <a:solidFill>
                  <a:schemeClr val="tx2"/>
                </a:solidFill>
              </a:defRPr>
            </a:lvl1pPr>
          </a:lstStyle>
          <a:p>
            <a:endParaRPr lang="en-US"/>
          </a:p>
        </p:txBody>
      </p:sp>
      <p:sp>
        <p:nvSpPr>
          <p:cNvPr id="7" name="Rectangle 6"/>
          <p:cNvSpPr/>
          <p:nvPr/>
        </p:nvSpPr>
        <p:spPr bwMode="white">
          <a:xfrm>
            <a:off x="0" y="1234440"/>
            <a:ext cx="9144000" cy="32004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0" y="1280160"/>
            <a:ext cx="5334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Rectangle 8"/>
          <p:cNvSpPr/>
          <p:nvPr/>
        </p:nvSpPr>
        <p:spPr>
          <a:xfrm>
            <a:off x="590550" y="1280160"/>
            <a:ext cx="855345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0" y="1272222"/>
            <a:ext cx="533400" cy="244476"/>
          </a:xfrm>
          <a:prstGeom prst="rect">
            <a:avLst/>
          </a:prstGeom>
        </p:spPr>
        <p:txBody>
          <a:bodyPr vert="horz" anchor="ctr" anchorCtr="0">
            <a:normAutofit/>
          </a:bodyPr>
          <a:lstStyle>
            <a:lvl1pPr algn="ctr" eaLnBrk="1" latinLnBrk="0" hangingPunct="1">
              <a:defRPr kumimoji="0" sz="1400" b="1">
                <a:solidFill>
                  <a:srgbClr val="FFFFFF"/>
                </a:solidFill>
              </a:defRPr>
            </a:lvl1pPr>
          </a:lstStyle>
          <a:p>
            <a:fld id="{63AF2AF7-5D69-4947-9730-35A2064ADD12}"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4400" kern="1200">
          <a:solidFill>
            <a:schemeClr val="tx2"/>
          </a:solidFill>
          <a:latin typeface="+mj-lt"/>
          <a:ea typeface="+mj-ea"/>
          <a:cs typeface="+mj-cs"/>
        </a:defRPr>
      </a:lvl1pPr>
    </p:titleStyle>
    <p:bodyStyle>
      <a:lvl1pPr marL="320040" indent="-320040" algn="l" rtl="0" eaLnBrk="1" latinLnBrk="0" hangingPunct="1">
        <a:spcBef>
          <a:spcPts val="700"/>
        </a:spcBef>
        <a:buClr>
          <a:schemeClr val="accent2"/>
        </a:buClr>
        <a:buSzPct val="60000"/>
        <a:buFont typeface="Wingdings"/>
        <a:buChar char=""/>
        <a:defRPr kumimoji="0" sz="2900" kern="1200">
          <a:solidFill>
            <a:schemeClr val="tx1"/>
          </a:solidFill>
          <a:latin typeface="+mn-lt"/>
          <a:ea typeface="+mn-ea"/>
          <a:cs typeface="+mn-cs"/>
        </a:defRPr>
      </a:lvl1pPr>
      <a:lvl2pPr marL="640080" indent="-274320" algn="l" rtl="0" eaLnBrk="1" latinLnBrk="0" hangingPunct="1">
        <a:spcBef>
          <a:spcPts val="550"/>
        </a:spcBef>
        <a:buClr>
          <a:schemeClr val="accent1"/>
        </a:buClr>
        <a:buSzPct val="70000"/>
        <a:buFont typeface="Wingdings 2"/>
        <a:buChar char=""/>
        <a:defRPr kumimoji="0" sz="2600" kern="1200">
          <a:solidFill>
            <a:schemeClr val="tx1"/>
          </a:solidFill>
          <a:latin typeface="+mn-lt"/>
          <a:ea typeface="+mn-ea"/>
          <a:cs typeface="+mn-cs"/>
        </a:defRPr>
      </a:lvl2pPr>
      <a:lvl3pPr marL="914400" indent="-228600" algn="l" rtl="0" eaLnBrk="1" latinLnBrk="0" hangingPunct="1">
        <a:spcBef>
          <a:spcPts val="500"/>
        </a:spcBef>
        <a:buClr>
          <a:schemeClr val="accent2"/>
        </a:buClr>
        <a:buSzPct val="75000"/>
        <a:buFont typeface="Wingdings"/>
        <a:buChar char=""/>
        <a:defRPr kumimoji="0" sz="2300" kern="1200">
          <a:solidFill>
            <a:schemeClr val="tx1"/>
          </a:solidFill>
          <a:latin typeface="+mn-lt"/>
          <a:ea typeface="+mn-ea"/>
          <a:cs typeface="+mn-cs"/>
        </a:defRPr>
      </a:lvl3pPr>
      <a:lvl4pPr marL="1371600" indent="-228600" algn="l" rtl="0" eaLnBrk="1" latinLnBrk="0" hangingPunct="1">
        <a:spcBef>
          <a:spcPts val="400"/>
        </a:spcBef>
        <a:buClr>
          <a:schemeClr val="accent3"/>
        </a:buClr>
        <a:buSzPct val="75000"/>
        <a:buFont typeface="Wingdings"/>
        <a:buChar char=""/>
        <a:defRPr kumimoji="0" sz="2000" kern="1200">
          <a:solidFill>
            <a:schemeClr val="tx1"/>
          </a:solidFill>
          <a:latin typeface="+mn-lt"/>
          <a:ea typeface="+mn-ea"/>
          <a:cs typeface="+mn-cs"/>
        </a:defRPr>
      </a:lvl4pPr>
      <a:lvl5pPr marL="1828800" indent="-228600" algn="l" rtl="0" eaLnBrk="1" latinLnBrk="0" hangingPunct="1">
        <a:spcBef>
          <a:spcPts val="400"/>
        </a:spcBef>
        <a:buClr>
          <a:schemeClr val="accent4"/>
        </a:buClr>
        <a:buSzPct val="65000"/>
        <a:buFont typeface="Wingdings"/>
        <a:buChar char=""/>
        <a:defRPr kumimoji="0"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jpeg"/></Relationships>
</file>

<file path=ppt/slides/_rels/slide1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13.png"/><Relationship Id="rId4" Type="http://schemas.openxmlformats.org/officeDocument/2006/relationships/image" Target="../media/image3.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7.png"/><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3.jpeg"/><Relationship Id="rId7"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5.png"/><Relationship Id="rId4" Type="http://schemas.openxmlformats.org/officeDocument/2006/relationships/image" Target="../media/image19.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33650"/>
            <a:ext cx="4524499" cy="2867406"/>
          </a:xfrm>
        </p:spPr>
        <p:txBody>
          <a:bodyPr>
            <a:normAutofit fontScale="90000"/>
          </a:bodyPr>
          <a:lstStyle/>
          <a:p>
            <a:r>
              <a:rPr lang="en-US" dirty="0" err="1" smtClean="0"/>
              <a:t>Bc</a:t>
            </a:r>
            <a:r>
              <a:rPr lang="en-US" dirty="0" smtClean="0"/>
              <a:t> hydro</a:t>
            </a:r>
            <a:br>
              <a:rPr lang="en-US" dirty="0" smtClean="0"/>
            </a:br>
            <a:r>
              <a:rPr lang="en-US" dirty="0" smtClean="0"/>
              <a:t>forest health</a:t>
            </a:r>
            <a:br>
              <a:rPr lang="en-US" dirty="0" smtClean="0"/>
            </a:br>
            <a:r>
              <a:rPr lang="en-US" dirty="0" smtClean="0"/>
              <a:t>risk assessment</a:t>
            </a:r>
            <a:endParaRPr lang="en-US" dirty="0"/>
          </a:p>
        </p:txBody>
      </p:sp>
      <p:sp>
        <p:nvSpPr>
          <p:cNvPr id="3" name="Subtitle 2"/>
          <p:cNvSpPr>
            <a:spLocks noGrp="1"/>
          </p:cNvSpPr>
          <p:nvPr>
            <p:ph type="subTitle" idx="1"/>
          </p:nvPr>
        </p:nvSpPr>
        <p:spPr>
          <a:xfrm>
            <a:off x="0" y="6050037"/>
            <a:ext cx="9067800" cy="685800"/>
          </a:xfrm>
        </p:spPr>
        <p:txBody>
          <a:bodyPr>
            <a:normAutofit fontScale="92500"/>
          </a:bodyPr>
          <a:lstStyle/>
          <a:p>
            <a:r>
              <a:rPr lang="en-US" dirty="0" smtClean="0"/>
              <a:t>   </a:t>
            </a:r>
            <a:r>
              <a:rPr lang="en-US" sz="2400" dirty="0" smtClean="0"/>
              <a:t>Babita </a:t>
            </a:r>
            <a:r>
              <a:rPr lang="en-US" sz="2400" dirty="0" err="1" smtClean="0"/>
              <a:t>Bains</a:t>
            </a:r>
            <a:r>
              <a:rPr lang="en-US" sz="2400" dirty="0" smtClean="0"/>
              <a:t>    </a:t>
            </a:r>
            <a:r>
              <a:rPr lang="en-US" sz="2400" dirty="0" smtClean="0"/>
              <a:t>    Gwen </a:t>
            </a:r>
            <a:r>
              <a:rPr lang="en-US" sz="2400" dirty="0" err="1" smtClean="0"/>
              <a:t>Shrimpton</a:t>
            </a:r>
            <a:r>
              <a:rPr lang="en-US" sz="2400" dirty="0" smtClean="0"/>
              <a:t> </a:t>
            </a:r>
            <a:r>
              <a:rPr lang="en-US" sz="2400" dirty="0" smtClean="0"/>
              <a:t> Bruce </a:t>
            </a:r>
            <a:r>
              <a:rPr lang="en-US" sz="2400" dirty="0" smtClean="0"/>
              <a:t>Blackwell </a:t>
            </a:r>
            <a:r>
              <a:rPr lang="en-US" sz="2400" dirty="0" smtClean="0"/>
              <a:t> </a:t>
            </a:r>
            <a:r>
              <a:rPr lang="en-US" sz="2400" dirty="0" err="1" smtClean="0"/>
              <a:t>Avram</a:t>
            </a:r>
            <a:r>
              <a:rPr lang="en-US" sz="2400" dirty="0" smtClean="0"/>
              <a:t> </a:t>
            </a:r>
            <a:r>
              <a:rPr lang="en-US" sz="2400" dirty="0" smtClean="0"/>
              <a:t>Sandor</a:t>
            </a:r>
            <a:endParaRPr lang="en-US" sz="2400" dirty="0"/>
          </a:p>
        </p:txBody>
      </p:sp>
      <p:pic>
        <p:nvPicPr>
          <p:cNvPr id="1026" name="Picture 2" descr="F:\Administration\Website\Blackwell2009\Photos\IMGP0355.JPG"/>
          <p:cNvPicPr>
            <a:picLocks noChangeAspect="1" noChangeArrowheads="1"/>
          </p:cNvPicPr>
          <p:nvPr/>
        </p:nvPicPr>
        <p:blipFill>
          <a:blip r:embed="rId3" cstate="print"/>
          <a:srcRect/>
          <a:stretch>
            <a:fillRect/>
          </a:stretch>
        </p:blipFill>
        <p:spPr bwMode="auto">
          <a:xfrm>
            <a:off x="0" y="45720"/>
            <a:ext cx="9144000" cy="1197864"/>
          </a:xfrm>
          <a:prstGeom prst="rect">
            <a:avLst/>
          </a:prstGeom>
          <a:noFill/>
        </p:spPr>
      </p:pic>
      <p:sp>
        <p:nvSpPr>
          <p:cNvPr id="5" name="TextBox 4"/>
          <p:cNvSpPr txBox="1"/>
          <p:nvPr/>
        </p:nvSpPr>
        <p:spPr>
          <a:xfrm>
            <a:off x="853821" y="1238250"/>
            <a:ext cx="3933825" cy="307777"/>
          </a:xfrm>
          <a:prstGeom prst="rect">
            <a:avLst/>
          </a:prstGeom>
          <a:noFill/>
        </p:spPr>
        <p:txBody>
          <a:bodyPr wrap="square" rtlCol="0">
            <a:spAutoFit/>
          </a:bodyPr>
          <a:lstStyle/>
          <a:p>
            <a:r>
              <a:rPr lang="en-US" sz="1400" dirty="0" smtClean="0">
                <a:solidFill>
                  <a:schemeClr val="bg1"/>
                </a:solidFill>
                <a:latin typeface="Times New Roman" pitchFamily="18" charset="0"/>
                <a:cs typeface="Times New Roman" pitchFamily="18" charset="0"/>
              </a:rPr>
              <a:t>B.A. Blackwell &amp; Associates Ltd.</a:t>
            </a:r>
            <a:endParaRPr lang="en-US" sz="1400" dirty="0">
              <a:solidFill>
                <a:schemeClr val="bg1"/>
              </a:solidFill>
              <a:latin typeface="Times New Roman" pitchFamily="18" charset="0"/>
              <a:cs typeface="Times New Roman" pitchFamily="18" charset="0"/>
            </a:endParaRPr>
          </a:p>
        </p:txBody>
      </p:sp>
      <p:pic>
        <p:nvPicPr>
          <p:cNvPr id="1030" name="Picture 6" descr="F:\Administration\Company\Logo\Blackwell\2011 GreenBlack Logos\BAB_Full_GreenBlack.png"/>
          <p:cNvPicPr>
            <a:picLocks noChangeAspect="1" noChangeArrowheads="1"/>
          </p:cNvPicPr>
          <p:nvPr/>
        </p:nvPicPr>
        <p:blipFill>
          <a:blip r:embed="rId4" cstate="print"/>
          <a:srcRect/>
          <a:stretch>
            <a:fillRect/>
          </a:stretch>
        </p:blipFill>
        <p:spPr bwMode="auto">
          <a:xfrm>
            <a:off x="630556" y="1286828"/>
            <a:ext cx="228181" cy="182880"/>
          </a:xfrm>
          <a:prstGeom prst="rect">
            <a:avLst/>
          </a:prstGeom>
          <a:noFill/>
        </p:spPr>
      </p:pic>
      <p:pic>
        <p:nvPicPr>
          <p:cNvPr id="2050" name="Picture 2"/>
          <p:cNvPicPr>
            <a:picLocks noChangeAspect="1" noChangeArrowheads="1"/>
          </p:cNvPicPr>
          <p:nvPr/>
        </p:nvPicPr>
        <p:blipFill>
          <a:blip r:embed="rId5" cstate="print"/>
          <a:srcRect/>
          <a:stretch>
            <a:fillRect/>
          </a:stretch>
        </p:blipFill>
        <p:spPr bwMode="auto">
          <a:xfrm>
            <a:off x="5526498" y="1935669"/>
            <a:ext cx="2676293" cy="3657600"/>
          </a:xfrm>
          <a:prstGeom prst="round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Administration\Website\Blackwell2009\Photos\IMGP0355.JPG"/>
          <p:cNvPicPr>
            <a:picLocks noChangeAspect="1" noChangeArrowheads="1"/>
          </p:cNvPicPr>
          <p:nvPr/>
        </p:nvPicPr>
        <p:blipFill>
          <a:blip r:embed="rId3" cstate="print"/>
          <a:srcRect/>
          <a:stretch>
            <a:fillRect/>
          </a:stretch>
        </p:blipFill>
        <p:spPr bwMode="auto">
          <a:xfrm>
            <a:off x="0" y="45720"/>
            <a:ext cx="9144000" cy="1197864"/>
          </a:xfrm>
          <a:prstGeom prst="rect">
            <a:avLst/>
          </a:prstGeom>
          <a:noFill/>
        </p:spPr>
      </p:pic>
      <p:sp>
        <p:nvSpPr>
          <p:cNvPr id="2" name="Title 1"/>
          <p:cNvSpPr>
            <a:spLocks noGrp="1"/>
          </p:cNvSpPr>
          <p:nvPr>
            <p:ph type="title"/>
          </p:nvPr>
        </p:nvSpPr>
        <p:spPr>
          <a:xfrm>
            <a:off x="182880" y="228600"/>
            <a:ext cx="8583168" cy="990600"/>
          </a:xfrm>
        </p:spPr>
        <p:txBody>
          <a:bodyPr/>
          <a:lstStyle/>
          <a:p>
            <a:r>
              <a:rPr lang="en-US" dirty="0" smtClean="0">
                <a:solidFill>
                  <a:schemeClr val="bg1"/>
                </a:solidFill>
                <a:effectLst>
                  <a:outerShdw blurRad="38100" dist="38100" dir="2700000" algn="tl">
                    <a:srgbClr val="000000">
                      <a:alpha val="43137"/>
                    </a:srgbClr>
                  </a:outerShdw>
                </a:effectLst>
              </a:rPr>
              <a:t>METHODS</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181947" y="1791478"/>
            <a:ext cx="8733453" cy="4944602"/>
          </a:xfrm>
        </p:spPr>
        <p:txBody>
          <a:bodyPr>
            <a:normAutofit/>
          </a:bodyPr>
          <a:lstStyle/>
          <a:p>
            <a:r>
              <a:rPr lang="en-US" sz="3200" dirty="0" smtClean="0"/>
              <a:t>Bark beetle intensity classes from the annual data are classified as trace, light, moderate, severe and very severe</a:t>
            </a:r>
          </a:p>
          <a:p>
            <a:endParaRPr lang="en-US" sz="500" dirty="0" smtClean="0"/>
          </a:p>
          <a:p>
            <a:r>
              <a:rPr lang="en-US" sz="3200" dirty="0" smtClean="0"/>
              <a:t>For this analysis…</a:t>
            </a:r>
          </a:p>
          <a:p>
            <a:pPr lvl="1"/>
            <a:r>
              <a:rPr lang="en-US" sz="3000" dirty="0" smtClean="0"/>
              <a:t>Trace class remove for bark beetles</a:t>
            </a:r>
          </a:p>
          <a:p>
            <a:pPr lvl="1"/>
            <a:r>
              <a:rPr lang="en-US" sz="3000" dirty="0" smtClean="0"/>
              <a:t>All other bark beetle intensity classes merged into a single class</a:t>
            </a:r>
          </a:p>
          <a:p>
            <a:pPr lvl="1"/>
            <a:r>
              <a:rPr lang="en-US" sz="3000" dirty="0" smtClean="0"/>
              <a:t>All defoliator intensity classes merged into a single class</a:t>
            </a:r>
            <a:endParaRPr lang="en-US" sz="3000" dirty="0"/>
          </a:p>
        </p:txBody>
      </p:sp>
      <p:sp>
        <p:nvSpPr>
          <p:cNvPr id="6" name="TextBox 5"/>
          <p:cNvSpPr txBox="1"/>
          <p:nvPr/>
        </p:nvSpPr>
        <p:spPr>
          <a:xfrm>
            <a:off x="853821" y="1265682"/>
            <a:ext cx="2328291" cy="261610"/>
          </a:xfrm>
          <a:prstGeom prst="rect">
            <a:avLst/>
          </a:prstGeom>
          <a:noFill/>
        </p:spPr>
        <p:txBody>
          <a:bodyPr wrap="square" rtlCol="0">
            <a:spAutoFit/>
          </a:bodyPr>
          <a:lstStyle/>
          <a:p>
            <a:r>
              <a:rPr lang="en-US" sz="1100" dirty="0" smtClean="0">
                <a:solidFill>
                  <a:schemeClr val="bg1"/>
                </a:solidFill>
                <a:latin typeface="Times New Roman" pitchFamily="18" charset="0"/>
                <a:cs typeface="Times New Roman" pitchFamily="18" charset="0"/>
              </a:rPr>
              <a:t>B.A. Blackwell &amp; Associates Ltd.</a:t>
            </a:r>
            <a:endParaRPr lang="en-US" sz="1100" dirty="0">
              <a:solidFill>
                <a:schemeClr val="bg1"/>
              </a:solidFill>
              <a:latin typeface="Times New Roman" pitchFamily="18" charset="0"/>
              <a:cs typeface="Times New Roman" pitchFamily="18" charset="0"/>
            </a:endParaRPr>
          </a:p>
        </p:txBody>
      </p:sp>
      <p:pic>
        <p:nvPicPr>
          <p:cNvPr id="7" name="Picture 6" descr="F:\Administration\Company\Logo\Blackwell\2011 GreenBlack Logos\BAB_Full_GreenBlack.png"/>
          <p:cNvPicPr>
            <a:picLocks noChangeAspect="1" noChangeArrowheads="1"/>
          </p:cNvPicPr>
          <p:nvPr/>
        </p:nvPicPr>
        <p:blipFill>
          <a:blip r:embed="rId4" cstate="print"/>
          <a:srcRect/>
          <a:stretch>
            <a:fillRect/>
          </a:stretch>
        </p:blipFill>
        <p:spPr bwMode="auto">
          <a:xfrm>
            <a:off x="630556" y="1286828"/>
            <a:ext cx="228181" cy="182880"/>
          </a:xfrm>
          <a:prstGeom prst="rect">
            <a:avLst/>
          </a:prstGeom>
          <a:noFill/>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Administration\Website\Blackwell2009\Photos\IMGP0355.JPG"/>
          <p:cNvPicPr>
            <a:picLocks noChangeAspect="1" noChangeArrowheads="1"/>
          </p:cNvPicPr>
          <p:nvPr/>
        </p:nvPicPr>
        <p:blipFill>
          <a:blip r:embed="rId3" cstate="print"/>
          <a:srcRect/>
          <a:stretch>
            <a:fillRect/>
          </a:stretch>
        </p:blipFill>
        <p:spPr bwMode="auto">
          <a:xfrm>
            <a:off x="0" y="45720"/>
            <a:ext cx="9144000" cy="1197864"/>
          </a:xfrm>
          <a:prstGeom prst="rect">
            <a:avLst/>
          </a:prstGeom>
          <a:noFill/>
        </p:spPr>
      </p:pic>
      <p:sp>
        <p:nvSpPr>
          <p:cNvPr id="2" name="Title 1"/>
          <p:cNvSpPr>
            <a:spLocks noGrp="1"/>
          </p:cNvSpPr>
          <p:nvPr>
            <p:ph type="title"/>
          </p:nvPr>
        </p:nvSpPr>
        <p:spPr>
          <a:xfrm>
            <a:off x="182880" y="228600"/>
            <a:ext cx="8583168" cy="990600"/>
          </a:xfrm>
        </p:spPr>
        <p:txBody>
          <a:bodyPr/>
          <a:lstStyle/>
          <a:p>
            <a:r>
              <a:rPr lang="en-US" dirty="0" smtClean="0">
                <a:solidFill>
                  <a:schemeClr val="bg1"/>
                </a:solidFill>
                <a:effectLst>
                  <a:outerShdw blurRad="38100" dist="38100" dir="2700000" algn="tl">
                    <a:srgbClr val="000000">
                      <a:alpha val="43137"/>
                    </a:srgbClr>
                  </a:outerShdw>
                </a:effectLst>
              </a:rPr>
              <a:t>METHODS</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410547" y="1791478"/>
            <a:ext cx="8355501" cy="961661"/>
          </a:xfrm>
        </p:spPr>
        <p:txBody>
          <a:bodyPr>
            <a:normAutofit lnSpcReduction="10000"/>
          </a:bodyPr>
          <a:lstStyle/>
          <a:p>
            <a:r>
              <a:rPr lang="en-US" dirty="0" smtClean="0"/>
              <a:t>The study area was classified as red, orange, yellow and green:</a:t>
            </a:r>
          </a:p>
        </p:txBody>
      </p:sp>
      <p:sp>
        <p:nvSpPr>
          <p:cNvPr id="6" name="TextBox 5"/>
          <p:cNvSpPr txBox="1"/>
          <p:nvPr/>
        </p:nvSpPr>
        <p:spPr>
          <a:xfrm>
            <a:off x="853821" y="1265682"/>
            <a:ext cx="2328291" cy="261610"/>
          </a:xfrm>
          <a:prstGeom prst="rect">
            <a:avLst/>
          </a:prstGeom>
          <a:noFill/>
        </p:spPr>
        <p:txBody>
          <a:bodyPr wrap="square" rtlCol="0">
            <a:spAutoFit/>
          </a:bodyPr>
          <a:lstStyle/>
          <a:p>
            <a:r>
              <a:rPr lang="en-US" sz="1100" dirty="0" smtClean="0">
                <a:solidFill>
                  <a:schemeClr val="bg1"/>
                </a:solidFill>
                <a:latin typeface="Times New Roman" pitchFamily="18" charset="0"/>
                <a:cs typeface="Times New Roman" pitchFamily="18" charset="0"/>
              </a:rPr>
              <a:t>B.A. Blackwell &amp; Associates Ltd.</a:t>
            </a:r>
            <a:endParaRPr lang="en-US" sz="1100" dirty="0">
              <a:solidFill>
                <a:schemeClr val="bg1"/>
              </a:solidFill>
              <a:latin typeface="Times New Roman" pitchFamily="18" charset="0"/>
              <a:cs typeface="Times New Roman" pitchFamily="18" charset="0"/>
            </a:endParaRPr>
          </a:p>
        </p:txBody>
      </p:sp>
      <p:pic>
        <p:nvPicPr>
          <p:cNvPr id="7" name="Picture 6" descr="F:\Administration\Company\Logo\Blackwell\2011 GreenBlack Logos\BAB_Full_GreenBlack.png"/>
          <p:cNvPicPr>
            <a:picLocks noChangeAspect="1" noChangeArrowheads="1"/>
          </p:cNvPicPr>
          <p:nvPr/>
        </p:nvPicPr>
        <p:blipFill>
          <a:blip r:embed="rId4" cstate="print"/>
          <a:srcRect/>
          <a:stretch>
            <a:fillRect/>
          </a:stretch>
        </p:blipFill>
        <p:spPr bwMode="auto">
          <a:xfrm>
            <a:off x="630556" y="1286828"/>
            <a:ext cx="228181" cy="182880"/>
          </a:xfrm>
          <a:prstGeom prst="rect">
            <a:avLst/>
          </a:prstGeom>
          <a:noFill/>
        </p:spPr>
      </p:pic>
      <p:graphicFrame>
        <p:nvGraphicFramePr>
          <p:cNvPr id="8" name="Table 7"/>
          <p:cNvGraphicFramePr>
            <a:graphicFrameLocks noGrp="1"/>
          </p:cNvGraphicFramePr>
          <p:nvPr>
            <p:extLst>
              <p:ext uri="{D42A27DB-BD31-4B8C-83A1-F6EECF244321}">
                <p14:modId xmlns:p14="http://schemas.microsoft.com/office/powerpoint/2010/main" val="539077283"/>
              </p:ext>
            </p:extLst>
          </p:nvPr>
        </p:nvGraphicFramePr>
        <p:xfrm>
          <a:off x="510209" y="2967377"/>
          <a:ext cx="8126895" cy="2852310"/>
        </p:xfrm>
        <a:graphic>
          <a:graphicData uri="http://schemas.openxmlformats.org/drawingml/2006/table">
            <a:tbl>
              <a:tblPr firstRow="1" bandRow="1">
                <a:tableStyleId>{5C22544A-7EE6-4342-B048-85BDC9FD1C3A}</a:tableStyleId>
              </a:tblPr>
              <a:tblGrid>
                <a:gridCol w="1000539"/>
                <a:gridCol w="7126356"/>
              </a:tblGrid>
              <a:tr h="466035">
                <a:tc>
                  <a:txBody>
                    <a:bodyPr/>
                    <a:lstStyle/>
                    <a:p>
                      <a:r>
                        <a:rPr lang="en-US" dirty="0" smtClean="0"/>
                        <a:t>Class</a:t>
                      </a:r>
                      <a:endParaRPr lang="en-US" dirty="0"/>
                    </a:p>
                  </a:txBody>
                  <a:tcPr anchor="ctr"/>
                </a:tc>
                <a:tc>
                  <a:txBody>
                    <a:bodyPr/>
                    <a:lstStyle/>
                    <a:p>
                      <a:r>
                        <a:rPr lang="en-US" dirty="0" smtClean="0"/>
                        <a:t>Indication</a:t>
                      </a:r>
                      <a:endParaRPr lang="en-US" dirty="0"/>
                    </a:p>
                  </a:txBody>
                  <a:tcPr anchor="ctr"/>
                </a:tc>
              </a:tr>
              <a:tr h="466035">
                <a:tc>
                  <a:txBody>
                    <a:bodyPr/>
                    <a:lstStyle/>
                    <a:p>
                      <a:pPr algn="l"/>
                      <a:r>
                        <a:rPr lang="en-US" dirty="0" smtClean="0">
                          <a:solidFill>
                            <a:schemeClr val="tx1"/>
                          </a:solidFill>
                        </a:rPr>
                        <a:t>Red</a:t>
                      </a:r>
                      <a:endParaRPr lang="en-US" dirty="0">
                        <a:solidFill>
                          <a:schemeClr val="tx1"/>
                        </a:solidFill>
                      </a:endParaRPr>
                    </a:p>
                  </a:txBody>
                  <a:tcPr anchor="ctr">
                    <a:solidFill>
                      <a:srgbClr val="C00000"/>
                    </a:solidFill>
                  </a:tcPr>
                </a:tc>
                <a:tc>
                  <a:txBody>
                    <a:bodyPr/>
                    <a:lstStyle/>
                    <a:p>
                      <a:pPr algn="l"/>
                      <a:r>
                        <a:rPr kumimoji="0" lang="en-US" sz="1800" kern="1200" baseline="0" dirty="0" smtClean="0">
                          <a:solidFill>
                            <a:schemeClr val="tx1"/>
                          </a:solidFill>
                          <a:latin typeface="+mn-lt"/>
                          <a:ea typeface="+mn-ea"/>
                          <a:cs typeface="+mn-cs"/>
                        </a:rPr>
                        <a:t>Area has been/is currently under attack and the pest is present at any level of intensity 	</a:t>
                      </a:r>
                    </a:p>
                  </a:txBody>
                  <a:tcPr anchor="ctr">
                    <a:solidFill>
                      <a:srgbClr val="C00000"/>
                    </a:solidFill>
                  </a:tcPr>
                </a:tc>
              </a:tr>
              <a:tr h="466035">
                <a:tc>
                  <a:txBody>
                    <a:bodyPr/>
                    <a:lstStyle/>
                    <a:p>
                      <a:pPr algn="l"/>
                      <a:r>
                        <a:rPr lang="en-US" dirty="0" smtClean="0">
                          <a:solidFill>
                            <a:schemeClr val="tx1"/>
                          </a:solidFill>
                        </a:rPr>
                        <a:t>Orange</a:t>
                      </a:r>
                      <a:endParaRPr lang="en-US" dirty="0">
                        <a:solidFill>
                          <a:schemeClr val="tx1"/>
                        </a:solidFill>
                      </a:endParaRPr>
                    </a:p>
                  </a:txBody>
                  <a:tcPr anchor="ctr">
                    <a:solidFill>
                      <a:srgbClr val="D2A000"/>
                    </a:solidFill>
                  </a:tcPr>
                </a:tc>
                <a:tc>
                  <a:txBody>
                    <a:bodyPr/>
                    <a:lstStyle/>
                    <a:p>
                      <a:pPr algn="l"/>
                      <a:r>
                        <a:rPr kumimoji="0" lang="en-US" sz="1800" kern="1200" baseline="0" dirty="0" smtClean="0">
                          <a:solidFill>
                            <a:schemeClr val="tx1"/>
                          </a:solidFill>
                          <a:latin typeface="+mn-lt"/>
                          <a:ea typeface="+mn-ea"/>
                          <a:cs typeface="+mn-cs"/>
                        </a:rPr>
                        <a:t>Area is moderately susceptible to attack because the host tree(s) is present and comprises more than 30% of the forest 	</a:t>
                      </a:r>
                    </a:p>
                  </a:txBody>
                  <a:tcPr anchor="ctr">
                    <a:solidFill>
                      <a:srgbClr val="D2A000"/>
                    </a:solidFill>
                  </a:tcPr>
                </a:tc>
              </a:tr>
              <a:tr h="466035">
                <a:tc>
                  <a:txBody>
                    <a:bodyPr/>
                    <a:lstStyle/>
                    <a:p>
                      <a:pPr algn="l"/>
                      <a:r>
                        <a:rPr lang="en-US" dirty="0" smtClean="0">
                          <a:solidFill>
                            <a:schemeClr val="tx1"/>
                          </a:solidFill>
                        </a:rPr>
                        <a:t>Yellow</a:t>
                      </a:r>
                      <a:endParaRPr lang="en-US" dirty="0">
                        <a:solidFill>
                          <a:schemeClr val="tx1"/>
                        </a:solidFill>
                      </a:endParaRPr>
                    </a:p>
                  </a:txBody>
                  <a:tcPr anchor="ctr">
                    <a:solidFill>
                      <a:srgbClr val="FFFF1D"/>
                    </a:solidFill>
                  </a:tcPr>
                </a:tc>
                <a:tc>
                  <a:txBody>
                    <a:bodyPr/>
                    <a:lstStyle/>
                    <a:p>
                      <a:pPr algn="l"/>
                      <a:r>
                        <a:rPr kumimoji="0" lang="en-US" sz="1800" kern="1200" baseline="0" dirty="0" smtClean="0">
                          <a:solidFill>
                            <a:schemeClr val="tx1"/>
                          </a:solidFill>
                          <a:latin typeface="+mn-lt"/>
                          <a:ea typeface="+mn-ea"/>
                          <a:cs typeface="+mn-cs"/>
                        </a:rPr>
                        <a:t>Area has low susceptibility to attack because the host tree(s) comprises less than 30% of the forested area. 	</a:t>
                      </a:r>
                    </a:p>
                  </a:txBody>
                  <a:tcPr anchor="ctr">
                    <a:solidFill>
                      <a:srgbClr val="FFFF1D"/>
                    </a:solidFill>
                  </a:tcPr>
                </a:tc>
              </a:tr>
              <a:tr h="466035">
                <a:tc>
                  <a:txBody>
                    <a:bodyPr/>
                    <a:lstStyle/>
                    <a:p>
                      <a:pPr algn="l"/>
                      <a:r>
                        <a:rPr lang="en-US" dirty="0" smtClean="0">
                          <a:solidFill>
                            <a:schemeClr val="tx1"/>
                          </a:solidFill>
                        </a:rPr>
                        <a:t>Green</a:t>
                      </a:r>
                      <a:endParaRPr lang="en-US" dirty="0">
                        <a:solidFill>
                          <a:schemeClr val="tx1"/>
                        </a:solidFill>
                      </a:endParaRPr>
                    </a:p>
                  </a:txBody>
                  <a:tcPr anchor="ctr">
                    <a:solidFill>
                      <a:schemeClr val="accent2">
                        <a:lumMod val="60000"/>
                        <a:lumOff val="40000"/>
                      </a:schemeClr>
                    </a:solidFill>
                  </a:tcPr>
                </a:tc>
                <a:tc>
                  <a:txBody>
                    <a:bodyPr/>
                    <a:lstStyle/>
                    <a:p>
                      <a:pPr algn="l"/>
                      <a:r>
                        <a:rPr kumimoji="0" lang="en-US" sz="1800" kern="1200" baseline="0" dirty="0" smtClean="0">
                          <a:solidFill>
                            <a:schemeClr val="tx1"/>
                          </a:solidFill>
                          <a:latin typeface="+mn-lt"/>
                          <a:ea typeface="+mn-ea"/>
                          <a:cs typeface="+mn-cs"/>
                        </a:rPr>
                        <a:t>Host species is not present in the forest or the area is not forested </a:t>
                      </a:r>
                    </a:p>
                  </a:txBody>
                  <a:tcPr anchor="ctr">
                    <a:solidFill>
                      <a:schemeClr val="accent2">
                        <a:lumMod val="60000"/>
                        <a:lumOff val="40000"/>
                      </a:schemeClr>
                    </a:solidFill>
                  </a:tcPr>
                </a:tc>
              </a:tr>
            </a:tbl>
          </a:graphicData>
        </a:graphic>
      </p:graphicFrame>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Administration\Website\Blackwell2009\Photos\IMGP0355.JPG"/>
          <p:cNvPicPr>
            <a:picLocks noChangeAspect="1" noChangeArrowheads="1"/>
          </p:cNvPicPr>
          <p:nvPr/>
        </p:nvPicPr>
        <p:blipFill>
          <a:blip r:embed="rId3" cstate="print"/>
          <a:srcRect/>
          <a:stretch>
            <a:fillRect/>
          </a:stretch>
        </p:blipFill>
        <p:spPr bwMode="auto">
          <a:xfrm>
            <a:off x="0" y="45720"/>
            <a:ext cx="9144000" cy="1197864"/>
          </a:xfrm>
          <a:prstGeom prst="rect">
            <a:avLst/>
          </a:prstGeom>
          <a:noFill/>
        </p:spPr>
      </p:pic>
      <p:sp>
        <p:nvSpPr>
          <p:cNvPr id="2" name="Title 1"/>
          <p:cNvSpPr>
            <a:spLocks noGrp="1"/>
          </p:cNvSpPr>
          <p:nvPr>
            <p:ph type="title"/>
          </p:nvPr>
        </p:nvSpPr>
        <p:spPr>
          <a:xfrm>
            <a:off x="182880" y="228600"/>
            <a:ext cx="8583168" cy="990600"/>
          </a:xfrm>
        </p:spPr>
        <p:txBody>
          <a:bodyPr/>
          <a:lstStyle/>
          <a:p>
            <a:r>
              <a:rPr lang="en-US" dirty="0" smtClean="0">
                <a:solidFill>
                  <a:schemeClr val="bg1"/>
                </a:solidFill>
                <a:effectLst>
                  <a:outerShdw blurRad="38100" dist="38100" dir="2700000" algn="tl">
                    <a:srgbClr val="000000">
                      <a:alpha val="43137"/>
                    </a:srgbClr>
                  </a:outerShdw>
                </a:effectLst>
              </a:rPr>
              <a:t>INTERACTIVE MAPS</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197187" y="1791478"/>
            <a:ext cx="8733453" cy="4944602"/>
          </a:xfrm>
        </p:spPr>
        <p:txBody>
          <a:bodyPr>
            <a:normAutofit/>
          </a:bodyPr>
          <a:lstStyle/>
          <a:p>
            <a:r>
              <a:rPr lang="en-US" sz="3100" dirty="0" smtClean="0"/>
              <a:t>Maps supporting each of the identified leading forest health factors were generated, enabling BC Hydro to look-up information on each pest</a:t>
            </a:r>
          </a:p>
          <a:p>
            <a:endParaRPr lang="en-US" sz="500" dirty="0" smtClean="0"/>
          </a:p>
          <a:p>
            <a:r>
              <a:rPr lang="en-US" sz="3100" dirty="0" smtClean="0"/>
              <a:t>Additionally, an overview map of the Province was created with a risk rating for all the pests combined</a:t>
            </a:r>
          </a:p>
          <a:p>
            <a:pPr lvl="1"/>
            <a:r>
              <a:rPr lang="en-US" sz="2900" dirty="0" smtClean="0"/>
              <a:t>To develop a map to capture the cumulative impact of all FH factors, a separate coding system was created</a:t>
            </a:r>
            <a:endParaRPr lang="en-US" sz="2900" dirty="0"/>
          </a:p>
        </p:txBody>
      </p:sp>
      <p:sp>
        <p:nvSpPr>
          <p:cNvPr id="6" name="TextBox 5"/>
          <p:cNvSpPr txBox="1"/>
          <p:nvPr/>
        </p:nvSpPr>
        <p:spPr>
          <a:xfrm>
            <a:off x="853821" y="1265682"/>
            <a:ext cx="2328291" cy="261610"/>
          </a:xfrm>
          <a:prstGeom prst="rect">
            <a:avLst/>
          </a:prstGeom>
          <a:noFill/>
        </p:spPr>
        <p:txBody>
          <a:bodyPr wrap="square" rtlCol="0">
            <a:spAutoFit/>
          </a:bodyPr>
          <a:lstStyle/>
          <a:p>
            <a:r>
              <a:rPr lang="en-US" sz="1100" dirty="0" smtClean="0">
                <a:solidFill>
                  <a:schemeClr val="bg1"/>
                </a:solidFill>
                <a:latin typeface="Times New Roman" pitchFamily="18" charset="0"/>
                <a:cs typeface="Times New Roman" pitchFamily="18" charset="0"/>
              </a:rPr>
              <a:t>B.A. Blackwell &amp; Associates Ltd.</a:t>
            </a:r>
            <a:endParaRPr lang="en-US" sz="1100" dirty="0">
              <a:solidFill>
                <a:schemeClr val="bg1"/>
              </a:solidFill>
              <a:latin typeface="Times New Roman" pitchFamily="18" charset="0"/>
              <a:cs typeface="Times New Roman" pitchFamily="18" charset="0"/>
            </a:endParaRPr>
          </a:p>
        </p:txBody>
      </p:sp>
      <p:pic>
        <p:nvPicPr>
          <p:cNvPr id="7" name="Picture 6" descr="F:\Administration\Company\Logo\Blackwell\2011 GreenBlack Logos\BAB_Full_GreenBlack.png"/>
          <p:cNvPicPr>
            <a:picLocks noChangeAspect="1" noChangeArrowheads="1"/>
          </p:cNvPicPr>
          <p:nvPr/>
        </p:nvPicPr>
        <p:blipFill>
          <a:blip r:embed="rId4" cstate="print"/>
          <a:srcRect/>
          <a:stretch>
            <a:fillRect/>
          </a:stretch>
        </p:blipFill>
        <p:spPr bwMode="auto">
          <a:xfrm>
            <a:off x="630556" y="1286828"/>
            <a:ext cx="228181" cy="182880"/>
          </a:xfrm>
          <a:prstGeom prst="rect">
            <a:avLst/>
          </a:prstGeom>
          <a:noFill/>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srcRect/>
          <a:stretch>
            <a:fillRect/>
          </a:stretch>
        </p:blipFill>
        <p:spPr bwMode="auto">
          <a:xfrm>
            <a:off x="5087880" y="2066299"/>
            <a:ext cx="3928284" cy="4206240"/>
          </a:xfrm>
          <a:prstGeom prst="rect">
            <a:avLst/>
          </a:prstGeom>
          <a:noFill/>
          <a:ln w="9525">
            <a:noFill/>
            <a:miter lim="800000"/>
            <a:headEnd/>
            <a:tailEnd/>
          </a:ln>
        </p:spPr>
      </p:pic>
      <p:pic>
        <p:nvPicPr>
          <p:cNvPr id="9" name="Picture 2" descr="F:\Administration\Website\Blackwell2009\Photos\IMGP0355.JPG"/>
          <p:cNvPicPr>
            <a:picLocks noChangeAspect="1" noChangeArrowheads="1"/>
          </p:cNvPicPr>
          <p:nvPr/>
        </p:nvPicPr>
        <p:blipFill>
          <a:blip r:embed="rId4" cstate="print"/>
          <a:srcRect/>
          <a:stretch>
            <a:fillRect/>
          </a:stretch>
        </p:blipFill>
        <p:spPr bwMode="auto">
          <a:xfrm>
            <a:off x="0" y="45720"/>
            <a:ext cx="9144000" cy="1197864"/>
          </a:xfrm>
          <a:prstGeom prst="rect">
            <a:avLst/>
          </a:prstGeom>
          <a:noFill/>
        </p:spPr>
      </p:pic>
      <p:sp>
        <p:nvSpPr>
          <p:cNvPr id="2" name="Title 1"/>
          <p:cNvSpPr>
            <a:spLocks noGrp="1"/>
          </p:cNvSpPr>
          <p:nvPr>
            <p:ph type="title"/>
          </p:nvPr>
        </p:nvSpPr>
        <p:spPr>
          <a:xfrm>
            <a:off x="182880" y="228600"/>
            <a:ext cx="8583168" cy="990600"/>
          </a:xfrm>
        </p:spPr>
        <p:txBody>
          <a:bodyPr/>
          <a:lstStyle/>
          <a:p>
            <a:r>
              <a:rPr lang="en-US" dirty="0" smtClean="0">
                <a:solidFill>
                  <a:schemeClr val="bg1"/>
                </a:solidFill>
                <a:effectLst>
                  <a:outerShdw blurRad="38100" dist="38100" dir="2700000" algn="tl">
                    <a:srgbClr val="000000">
                      <a:alpha val="43137"/>
                    </a:srgbClr>
                  </a:outerShdw>
                </a:effectLst>
              </a:rPr>
              <a:t>INTERACTIVE MAPS</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42814" y="1798403"/>
            <a:ext cx="4968578" cy="4944602"/>
          </a:xfrm>
        </p:spPr>
        <p:txBody>
          <a:bodyPr>
            <a:normAutofit fontScale="92500"/>
          </a:bodyPr>
          <a:lstStyle/>
          <a:p>
            <a:r>
              <a:rPr lang="en-US" sz="3200" dirty="0" smtClean="0"/>
              <a:t>Risk assessments/interactive maps were developed for 14 forest health factors</a:t>
            </a:r>
          </a:p>
          <a:p>
            <a:endParaRPr lang="en-US" sz="1000" dirty="0" smtClean="0"/>
          </a:p>
          <a:p>
            <a:r>
              <a:rPr lang="en-US" sz="3200" dirty="0" smtClean="0"/>
              <a:t>Maps illustrate the threat rating for each forest health factor</a:t>
            </a:r>
          </a:p>
          <a:p>
            <a:endParaRPr lang="en-US" sz="1000" dirty="0"/>
          </a:p>
          <a:p>
            <a:r>
              <a:rPr lang="en-US" sz="3200" dirty="0" smtClean="0"/>
              <a:t>Red = areas of concern</a:t>
            </a:r>
          </a:p>
          <a:p>
            <a:r>
              <a:rPr lang="en-US" sz="3200" dirty="0" smtClean="0"/>
              <a:t>Orange = potential risk</a:t>
            </a:r>
            <a:endParaRPr lang="en-US" sz="500" dirty="0"/>
          </a:p>
        </p:txBody>
      </p:sp>
      <p:sp>
        <p:nvSpPr>
          <p:cNvPr id="6" name="TextBox 5"/>
          <p:cNvSpPr txBox="1"/>
          <p:nvPr/>
        </p:nvSpPr>
        <p:spPr>
          <a:xfrm>
            <a:off x="853821" y="1265682"/>
            <a:ext cx="2328291" cy="261610"/>
          </a:xfrm>
          <a:prstGeom prst="rect">
            <a:avLst/>
          </a:prstGeom>
          <a:noFill/>
        </p:spPr>
        <p:txBody>
          <a:bodyPr wrap="square" rtlCol="0">
            <a:spAutoFit/>
          </a:bodyPr>
          <a:lstStyle/>
          <a:p>
            <a:r>
              <a:rPr lang="en-US" sz="1100" dirty="0" smtClean="0">
                <a:solidFill>
                  <a:schemeClr val="bg1"/>
                </a:solidFill>
                <a:latin typeface="Times New Roman" pitchFamily="18" charset="0"/>
                <a:cs typeface="Times New Roman" pitchFamily="18" charset="0"/>
              </a:rPr>
              <a:t>B.A. Blackwell &amp; Associates Ltd.</a:t>
            </a:r>
            <a:endParaRPr lang="en-US" sz="1100" dirty="0">
              <a:solidFill>
                <a:schemeClr val="bg1"/>
              </a:solidFill>
              <a:latin typeface="Times New Roman" pitchFamily="18" charset="0"/>
              <a:cs typeface="Times New Roman" pitchFamily="18" charset="0"/>
            </a:endParaRPr>
          </a:p>
        </p:txBody>
      </p:sp>
      <p:pic>
        <p:nvPicPr>
          <p:cNvPr id="7" name="Picture 6" descr="F:\Administration\Company\Logo\Blackwell\2011 GreenBlack Logos\BAB_Full_GreenBlack.png"/>
          <p:cNvPicPr>
            <a:picLocks noChangeAspect="1" noChangeArrowheads="1"/>
          </p:cNvPicPr>
          <p:nvPr/>
        </p:nvPicPr>
        <p:blipFill>
          <a:blip r:embed="rId5" cstate="print"/>
          <a:srcRect/>
          <a:stretch>
            <a:fillRect/>
          </a:stretch>
        </p:blipFill>
        <p:spPr bwMode="auto">
          <a:xfrm>
            <a:off x="630556" y="1286828"/>
            <a:ext cx="228181" cy="182880"/>
          </a:xfrm>
          <a:prstGeom prst="rect">
            <a:avLst/>
          </a:prstGeom>
          <a:noFill/>
        </p:spPr>
      </p:pic>
    </p:spTree>
    <p:extLst>
      <p:ext uri="{BB962C8B-B14F-4D97-AF65-F5344CB8AC3E}">
        <p14:creationId xmlns:p14="http://schemas.microsoft.com/office/powerpoint/2010/main" val="36117181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Administration\Website\Blackwell2009\Photos\IMGP0355.JPG"/>
          <p:cNvPicPr>
            <a:picLocks noChangeAspect="1" noChangeArrowheads="1"/>
          </p:cNvPicPr>
          <p:nvPr/>
        </p:nvPicPr>
        <p:blipFill>
          <a:blip r:embed="rId3" cstate="print"/>
          <a:srcRect/>
          <a:stretch>
            <a:fillRect/>
          </a:stretch>
        </p:blipFill>
        <p:spPr bwMode="auto">
          <a:xfrm>
            <a:off x="0" y="45720"/>
            <a:ext cx="9144000" cy="1197864"/>
          </a:xfrm>
          <a:prstGeom prst="rect">
            <a:avLst/>
          </a:prstGeom>
          <a:noFill/>
        </p:spPr>
      </p:pic>
      <p:sp>
        <p:nvSpPr>
          <p:cNvPr id="3" name="Content Placeholder 2"/>
          <p:cNvSpPr>
            <a:spLocks noGrp="1"/>
          </p:cNvSpPr>
          <p:nvPr>
            <p:ph sz="quarter" idx="1"/>
          </p:nvPr>
        </p:nvSpPr>
        <p:spPr>
          <a:xfrm>
            <a:off x="-15240" y="1669773"/>
            <a:ext cx="3021497" cy="5098774"/>
          </a:xfrm>
        </p:spPr>
        <p:txBody>
          <a:bodyPr>
            <a:normAutofit fontScale="92500" lnSpcReduction="10000"/>
          </a:bodyPr>
          <a:lstStyle/>
          <a:p>
            <a:r>
              <a:rPr lang="en-US" sz="2400" dirty="0" smtClean="0"/>
              <a:t>Low susceptibility considering pine composition</a:t>
            </a:r>
          </a:p>
          <a:p>
            <a:r>
              <a:rPr lang="en-US" sz="2400" dirty="0" smtClean="0"/>
              <a:t>Isolated areas where beetle activity is present</a:t>
            </a:r>
          </a:p>
          <a:p>
            <a:r>
              <a:rPr lang="en-US" sz="2400" dirty="0" smtClean="0"/>
              <a:t>Orange and red rated areas will require monitoring or treatment</a:t>
            </a:r>
          </a:p>
          <a:p>
            <a:r>
              <a:rPr lang="en-US" sz="2400" dirty="0" smtClean="0"/>
              <a:t>Green areas indicate host species not present/area not forested</a:t>
            </a:r>
            <a:endParaRPr lang="en-US" sz="2400" dirty="0"/>
          </a:p>
        </p:txBody>
      </p:sp>
      <p:sp>
        <p:nvSpPr>
          <p:cNvPr id="6" name="TextBox 5"/>
          <p:cNvSpPr txBox="1"/>
          <p:nvPr/>
        </p:nvSpPr>
        <p:spPr>
          <a:xfrm>
            <a:off x="853821" y="1265682"/>
            <a:ext cx="2328291" cy="261610"/>
          </a:xfrm>
          <a:prstGeom prst="rect">
            <a:avLst/>
          </a:prstGeom>
          <a:noFill/>
        </p:spPr>
        <p:txBody>
          <a:bodyPr wrap="square" rtlCol="0">
            <a:spAutoFit/>
          </a:bodyPr>
          <a:lstStyle/>
          <a:p>
            <a:r>
              <a:rPr lang="en-US" sz="1100" dirty="0" smtClean="0">
                <a:solidFill>
                  <a:schemeClr val="bg1"/>
                </a:solidFill>
                <a:latin typeface="Times New Roman" pitchFamily="18" charset="0"/>
                <a:cs typeface="Times New Roman" pitchFamily="18" charset="0"/>
              </a:rPr>
              <a:t>B.A. Blackwell &amp; Associates Ltd.</a:t>
            </a:r>
            <a:endParaRPr lang="en-US" sz="1100" dirty="0">
              <a:solidFill>
                <a:schemeClr val="bg1"/>
              </a:solidFill>
              <a:latin typeface="Times New Roman" pitchFamily="18" charset="0"/>
              <a:cs typeface="Times New Roman" pitchFamily="18" charset="0"/>
            </a:endParaRPr>
          </a:p>
        </p:txBody>
      </p:sp>
      <p:pic>
        <p:nvPicPr>
          <p:cNvPr id="7" name="Picture 6" descr="F:\Administration\Company\Logo\Blackwell\2011 GreenBlack Logos\BAB_Full_GreenBlack.png"/>
          <p:cNvPicPr>
            <a:picLocks noChangeAspect="1" noChangeArrowheads="1"/>
          </p:cNvPicPr>
          <p:nvPr/>
        </p:nvPicPr>
        <p:blipFill>
          <a:blip r:embed="rId4" cstate="print"/>
          <a:srcRect/>
          <a:stretch>
            <a:fillRect/>
          </a:stretch>
        </p:blipFill>
        <p:spPr bwMode="auto">
          <a:xfrm>
            <a:off x="630556" y="1286828"/>
            <a:ext cx="228181" cy="182880"/>
          </a:xfrm>
          <a:prstGeom prst="rect">
            <a:avLst/>
          </a:prstGeom>
          <a:noFill/>
        </p:spPr>
      </p:pic>
      <p:pic>
        <p:nvPicPr>
          <p:cNvPr id="1026" name="Picture 2"/>
          <p:cNvPicPr>
            <a:picLocks noChangeAspect="1" noChangeArrowheads="1"/>
          </p:cNvPicPr>
          <p:nvPr/>
        </p:nvPicPr>
        <p:blipFill>
          <a:blip r:embed="rId5" cstate="print"/>
          <a:srcRect/>
          <a:stretch>
            <a:fillRect/>
          </a:stretch>
        </p:blipFill>
        <p:spPr bwMode="auto">
          <a:xfrm>
            <a:off x="2930403" y="153426"/>
            <a:ext cx="6234007" cy="6675120"/>
          </a:xfrm>
          <a:prstGeom prst="rect">
            <a:avLst/>
          </a:prstGeom>
          <a:noFill/>
          <a:ln w="9525">
            <a:noFill/>
            <a:miter lim="800000"/>
            <a:headEnd/>
            <a:tailEnd/>
          </a:ln>
        </p:spPr>
      </p:pic>
      <p:sp>
        <p:nvSpPr>
          <p:cNvPr id="10" name="Title 1"/>
          <p:cNvSpPr>
            <a:spLocks noGrp="1"/>
          </p:cNvSpPr>
          <p:nvPr>
            <p:ph type="title"/>
          </p:nvPr>
        </p:nvSpPr>
        <p:spPr>
          <a:xfrm>
            <a:off x="163003" y="49697"/>
            <a:ext cx="2709406" cy="755373"/>
          </a:xfrm>
        </p:spPr>
        <p:txBody>
          <a:bodyPr>
            <a:normAutofit fontScale="90000"/>
          </a:bodyPr>
          <a:lstStyle/>
          <a:p>
            <a:r>
              <a:rPr lang="en-US" dirty="0" smtClean="0">
                <a:solidFill>
                  <a:schemeClr val="bg1"/>
                </a:solidFill>
                <a:effectLst>
                  <a:outerShdw blurRad="38100" dist="38100" dir="2700000" algn="tl">
                    <a:srgbClr val="000000">
                      <a:alpha val="43137"/>
                    </a:srgbClr>
                  </a:outerShdw>
                </a:effectLst>
              </a:rPr>
              <a:t>Mountain</a:t>
            </a:r>
            <a:endParaRPr lang="en-US" dirty="0">
              <a:solidFill>
                <a:schemeClr val="bg1"/>
              </a:solidFill>
              <a:effectLst>
                <a:outerShdw blurRad="38100" dist="38100" dir="2700000" algn="tl">
                  <a:srgbClr val="000000">
                    <a:alpha val="43137"/>
                  </a:srgbClr>
                </a:outerShdw>
              </a:effectLst>
            </a:endParaRPr>
          </a:p>
        </p:txBody>
      </p:sp>
      <p:sp>
        <p:nvSpPr>
          <p:cNvPr id="11" name="Title 1"/>
          <p:cNvSpPr txBox="1">
            <a:spLocks/>
          </p:cNvSpPr>
          <p:nvPr/>
        </p:nvSpPr>
        <p:spPr>
          <a:xfrm>
            <a:off x="166315" y="371060"/>
            <a:ext cx="2709406" cy="990600"/>
          </a:xfrm>
          <a:prstGeom prst="rect">
            <a:avLst/>
          </a:prstGeom>
        </p:spPr>
        <p:txBody>
          <a:bodyPr vert="horz" anchor="ctr">
            <a:normAutofit fontScale="900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Pine Beetle</a:t>
            </a:r>
            <a:endParaRPr kumimoji="0" lang="en-US" sz="4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p:cNvPicPr>
            <a:picLocks noChangeAspect="1" noChangeArrowheads="1"/>
          </p:cNvPicPr>
          <p:nvPr/>
        </p:nvPicPr>
        <p:blipFill>
          <a:blip r:embed="rId3" cstate="print"/>
          <a:srcRect/>
          <a:stretch>
            <a:fillRect/>
          </a:stretch>
        </p:blipFill>
        <p:spPr bwMode="auto">
          <a:xfrm>
            <a:off x="5728102" y="3200400"/>
            <a:ext cx="3415898" cy="3657600"/>
          </a:xfrm>
          <a:prstGeom prst="rect">
            <a:avLst/>
          </a:prstGeom>
          <a:noFill/>
          <a:ln w="9525">
            <a:noFill/>
            <a:miter lim="800000"/>
            <a:headEnd/>
            <a:tailEnd/>
          </a:ln>
        </p:spPr>
      </p:pic>
      <p:pic>
        <p:nvPicPr>
          <p:cNvPr id="9" name="Picture 2" descr="F:\Administration\Website\Blackwell2009\Photos\IMGP0355.JPG"/>
          <p:cNvPicPr>
            <a:picLocks noChangeAspect="1" noChangeArrowheads="1"/>
          </p:cNvPicPr>
          <p:nvPr/>
        </p:nvPicPr>
        <p:blipFill>
          <a:blip r:embed="rId4" cstate="print"/>
          <a:srcRect/>
          <a:stretch>
            <a:fillRect/>
          </a:stretch>
        </p:blipFill>
        <p:spPr bwMode="auto">
          <a:xfrm>
            <a:off x="0" y="45720"/>
            <a:ext cx="9144000" cy="1197864"/>
          </a:xfrm>
          <a:prstGeom prst="rect">
            <a:avLst/>
          </a:prstGeom>
          <a:noFill/>
        </p:spPr>
      </p:pic>
      <p:pic>
        <p:nvPicPr>
          <p:cNvPr id="2051" name="Picture 3"/>
          <p:cNvPicPr>
            <a:picLocks noChangeAspect="1" noChangeArrowheads="1"/>
          </p:cNvPicPr>
          <p:nvPr/>
        </p:nvPicPr>
        <p:blipFill>
          <a:blip r:embed="rId5" cstate="print"/>
          <a:srcRect/>
          <a:stretch>
            <a:fillRect/>
          </a:stretch>
        </p:blipFill>
        <p:spPr bwMode="auto">
          <a:xfrm>
            <a:off x="2866325" y="1566713"/>
            <a:ext cx="3415898" cy="3657600"/>
          </a:xfrm>
          <a:prstGeom prst="rect">
            <a:avLst/>
          </a:prstGeom>
          <a:noFill/>
          <a:ln w="9525">
            <a:noFill/>
            <a:miter lim="800000"/>
            <a:headEnd/>
            <a:tailEnd/>
          </a:ln>
        </p:spPr>
      </p:pic>
      <p:sp>
        <p:nvSpPr>
          <p:cNvPr id="6" name="TextBox 5"/>
          <p:cNvSpPr txBox="1"/>
          <p:nvPr/>
        </p:nvSpPr>
        <p:spPr>
          <a:xfrm>
            <a:off x="853821" y="1265682"/>
            <a:ext cx="2328291" cy="261610"/>
          </a:xfrm>
          <a:prstGeom prst="rect">
            <a:avLst/>
          </a:prstGeom>
          <a:noFill/>
        </p:spPr>
        <p:txBody>
          <a:bodyPr wrap="square" rtlCol="0">
            <a:spAutoFit/>
          </a:bodyPr>
          <a:lstStyle/>
          <a:p>
            <a:r>
              <a:rPr lang="en-US" sz="1100" dirty="0" smtClean="0">
                <a:solidFill>
                  <a:schemeClr val="bg1"/>
                </a:solidFill>
                <a:latin typeface="Times New Roman" pitchFamily="18" charset="0"/>
                <a:cs typeface="Times New Roman" pitchFamily="18" charset="0"/>
              </a:rPr>
              <a:t>B.A. Blackwell &amp; Associates Ltd.</a:t>
            </a:r>
            <a:endParaRPr lang="en-US" sz="1100" dirty="0">
              <a:solidFill>
                <a:schemeClr val="bg1"/>
              </a:solidFill>
              <a:latin typeface="Times New Roman" pitchFamily="18" charset="0"/>
              <a:cs typeface="Times New Roman" pitchFamily="18" charset="0"/>
            </a:endParaRPr>
          </a:p>
        </p:txBody>
      </p:sp>
      <p:pic>
        <p:nvPicPr>
          <p:cNvPr id="7" name="Picture 6" descr="F:\Administration\Company\Logo\Blackwell\2011 GreenBlack Logos\BAB_Full_GreenBlack.png"/>
          <p:cNvPicPr>
            <a:picLocks noChangeAspect="1" noChangeArrowheads="1"/>
          </p:cNvPicPr>
          <p:nvPr/>
        </p:nvPicPr>
        <p:blipFill>
          <a:blip r:embed="rId6" cstate="print"/>
          <a:srcRect/>
          <a:stretch>
            <a:fillRect/>
          </a:stretch>
        </p:blipFill>
        <p:spPr bwMode="auto">
          <a:xfrm>
            <a:off x="630556" y="1286828"/>
            <a:ext cx="228181" cy="182880"/>
          </a:xfrm>
          <a:prstGeom prst="rect">
            <a:avLst/>
          </a:prstGeom>
          <a:noFill/>
        </p:spPr>
      </p:pic>
      <p:pic>
        <p:nvPicPr>
          <p:cNvPr id="2050" name="Picture 2"/>
          <p:cNvPicPr>
            <a:picLocks noChangeAspect="1" noChangeArrowheads="1"/>
          </p:cNvPicPr>
          <p:nvPr/>
        </p:nvPicPr>
        <p:blipFill>
          <a:blip r:embed="rId7" cstate="print"/>
          <a:srcRect/>
          <a:stretch>
            <a:fillRect/>
          </a:stretch>
        </p:blipFill>
        <p:spPr bwMode="auto">
          <a:xfrm>
            <a:off x="0" y="0"/>
            <a:ext cx="3415898" cy="3657600"/>
          </a:xfrm>
          <a:prstGeom prst="rect">
            <a:avLst/>
          </a:prstGeom>
          <a:noFill/>
          <a:ln w="9525">
            <a:noFill/>
            <a:miter lim="800000"/>
            <a:headEnd/>
            <a:tailEnd/>
          </a:ln>
        </p:spPr>
      </p:pic>
      <p:pic>
        <p:nvPicPr>
          <p:cNvPr id="11" name="Picture 2"/>
          <p:cNvPicPr>
            <a:picLocks noChangeAspect="1" noChangeArrowheads="1"/>
          </p:cNvPicPr>
          <p:nvPr/>
        </p:nvPicPr>
        <p:blipFill>
          <a:blip r:embed="rId8" cstate="print"/>
          <a:srcRect/>
          <a:stretch>
            <a:fillRect/>
          </a:stretch>
        </p:blipFill>
        <p:spPr bwMode="auto">
          <a:xfrm>
            <a:off x="109331" y="4114798"/>
            <a:ext cx="2629457" cy="2468880"/>
          </a:xfrm>
          <a:prstGeom prst="rect">
            <a:avLst/>
          </a:prstGeom>
          <a:noFill/>
          <a:ln w="9525">
            <a:solidFill>
              <a:schemeClr val="tx1"/>
            </a:solidFill>
            <a:miter lim="800000"/>
            <a:headEnd/>
            <a:tailEnd/>
          </a:ln>
        </p:spPr>
      </p:pic>
      <p:sp>
        <p:nvSpPr>
          <p:cNvPr id="12" name="Oval 11"/>
          <p:cNvSpPr/>
          <p:nvPr/>
        </p:nvSpPr>
        <p:spPr>
          <a:xfrm>
            <a:off x="1490869" y="2196547"/>
            <a:ext cx="1103245" cy="10933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8" name="Group 17"/>
          <p:cNvGrpSpPr/>
          <p:nvPr/>
        </p:nvGrpSpPr>
        <p:grpSpPr>
          <a:xfrm>
            <a:off x="1500809" y="2812774"/>
            <a:ext cx="874643" cy="1293100"/>
            <a:chOff x="1500809" y="2812774"/>
            <a:chExt cx="874643" cy="1293100"/>
          </a:xfrm>
        </p:grpSpPr>
        <p:cxnSp>
          <p:nvCxnSpPr>
            <p:cNvPr id="15" name="Straight Connector 14"/>
            <p:cNvCxnSpPr/>
            <p:nvPr/>
          </p:nvCxnSpPr>
          <p:spPr>
            <a:xfrm>
              <a:off x="1500809" y="2812774"/>
              <a:ext cx="18073" cy="12931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V="1">
              <a:off x="1518882" y="3180522"/>
              <a:ext cx="856570" cy="925352"/>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Administration\Website\Blackwell2009\Photos\IMGP0355.JPG"/>
          <p:cNvPicPr>
            <a:picLocks noChangeAspect="1" noChangeArrowheads="1"/>
          </p:cNvPicPr>
          <p:nvPr/>
        </p:nvPicPr>
        <p:blipFill>
          <a:blip r:embed="rId3" cstate="print"/>
          <a:srcRect/>
          <a:stretch>
            <a:fillRect/>
          </a:stretch>
        </p:blipFill>
        <p:spPr bwMode="auto">
          <a:xfrm>
            <a:off x="0" y="45720"/>
            <a:ext cx="9144000" cy="1197864"/>
          </a:xfrm>
          <a:prstGeom prst="rect">
            <a:avLst/>
          </a:prstGeom>
          <a:noFill/>
        </p:spPr>
      </p:pic>
      <p:sp>
        <p:nvSpPr>
          <p:cNvPr id="3" name="Content Placeholder 2"/>
          <p:cNvSpPr>
            <a:spLocks noGrp="1"/>
          </p:cNvSpPr>
          <p:nvPr>
            <p:ph sz="quarter" idx="1"/>
          </p:nvPr>
        </p:nvSpPr>
        <p:spPr>
          <a:xfrm>
            <a:off x="3049" y="1791478"/>
            <a:ext cx="2775777" cy="4646644"/>
          </a:xfrm>
        </p:spPr>
        <p:txBody>
          <a:bodyPr>
            <a:normAutofit/>
          </a:bodyPr>
          <a:lstStyle/>
          <a:p>
            <a:r>
              <a:rPr lang="en-US" sz="2200" dirty="0" smtClean="0"/>
              <a:t>Cumulative effects of all forest health factors</a:t>
            </a:r>
          </a:p>
          <a:p>
            <a:r>
              <a:rPr lang="en-US" sz="2200" dirty="0" err="1" smtClean="0"/>
              <a:t>Cariboo</a:t>
            </a:r>
            <a:r>
              <a:rPr lang="en-US" sz="2200" dirty="0" smtClean="0"/>
              <a:t> and Southern </a:t>
            </a:r>
            <a:r>
              <a:rPr lang="en-US" sz="2200" dirty="0" err="1" smtClean="0"/>
              <a:t>Omineca</a:t>
            </a:r>
            <a:r>
              <a:rPr lang="en-US" sz="2200" dirty="0" smtClean="0"/>
              <a:t> Forest Regions have the greatest forest health associated risk to Hydro infrastructure</a:t>
            </a:r>
            <a:endParaRPr lang="en-US" sz="2200" dirty="0"/>
          </a:p>
        </p:txBody>
      </p:sp>
      <p:sp>
        <p:nvSpPr>
          <p:cNvPr id="6" name="TextBox 5"/>
          <p:cNvSpPr txBox="1"/>
          <p:nvPr/>
        </p:nvSpPr>
        <p:spPr>
          <a:xfrm>
            <a:off x="853821" y="1265682"/>
            <a:ext cx="2328291" cy="261610"/>
          </a:xfrm>
          <a:prstGeom prst="rect">
            <a:avLst/>
          </a:prstGeom>
          <a:noFill/>
        </p:spPr>
        <p:txBody>
          <a:bodyPr wrap="square" rtlCol="0">
            <a:spAutoFit/>
          </a:bodyPr>
          <a:lstStyle/>
          <a:p>
            <a:r>
              <a:rPr lang="en-US" sz="1100" dirty="0" smtClean="0">
                <a:solidFill>
                  <a:schemeClr val="bg1"/>
                </a:solidFill>
                <a:latin typeface="Times New Roman" pitchFamily="18" charset="0"/>
                <a:cs typeface="Times New Roman" pitchFamily="18" charset="0"/>
              </a:rPr>
              <a:t>B.A. Blackwell &amp; Associates Ltd.</a:t>
            </a:r>
            <a:endParaRPr lang="en-US" sz="1100" dirty="0">
              <a:solidFill>
                <a:schemeClr val="bg1"/>
              </a:solidFill>
              <a:latin typeface="Times New Roman" pitchFamily="18" charset="0"/>
              <a:cs typeface="Times New Roman" pitchFamily="18" charset="0"/>
            </a:endParaRPr>
          </a:p>
        </p:txBody>
      </p:sp>
      <p:pic>
        <p:nvPicPr>
          <p:cNvPr id="7" name="Picture 6" descr="F:\Administration\Company\Logo\Blackwell\2011 GreenBlack Logos\BAB_Full_GreenBlack.png"/>
          <p:cNvPicPr>
            <a:picLocks noChangeAspect="1" noChangeArrowheads="1"/>
          </p:cNvPicPr>
          <p:nvPr/>
        </p:nvPicPr>
        <p:blipFill>
          <a:blip r:embed="rId4" cstate="print"/>
          <a:srcRect/>
          <a:stretch>
            <a:fillRect/>
          </a:stretch>
        </p:blipFill>
        <p:spPr bwMode="auto">
          <a:xfrm>
            <a:off x="630556" y="1286828"/>
            <a:ext cx="228181" cy="182880"/>
          </a:xfrm>
          <a:prstGeom prst="rect">
            <a:avLst/>
          </a:prstGeom>
          <a:noFill/>
        </p:spPr>
      </p:pic>
      <p:pic>
        <p:nvPicPr>
          <p:cNvPr id="3074" name="Picture 2"/>
          <p:cNvPicPr>
            <a:picLocks noChangeAspect="1" noChangeArrowheads="1"/>
          </p:cNvPicPr>
          <p:nvPr/>
        </p:nvPicPr>
        <p:blipFill>
          <a:blip r:embed="rId5" cstate="print"/>
          <a:srcRect/>
          <a:stretch>
            <a:fillRect/>
          </a:stretch>
        </p:blipFill>
        <p:spPr bwMode="auto">
          <a:xfrm>
            <a:off x="2900645" y="89451"/>
            <a:ext cx="6242432" cy="6675120"/>
          </a:xfrm>
          <a:prstGeom prst="rect">
            <a:avLst/>
          </a:prstGeom>
          <a:noFill/>
          <a:ln w="9525">
            <a:noFill/>
            <a:miter lim="800000"/>
            <a:headEnd/>
            <a:tailEnd/>
          </a:ln>
        </p:spPr>
      </p:pic>
      <p:sp>
        <p:nvSpPr>
          <p:cNvPr id="10" name="Title 1"/>
          <p:cNvSpPr>
            <a:spLocks noGrp="1"/>
          </p:cNvSpPr>
          <p:nvPr>
            <p:ph type="title"/>
          </p:nvPr>
        </p:nvSpPr>
        <p:spPr>
          <a:xfrm>
            <a:off x="163003" y="49697"/>
            <a:ext cx="2709406" cy="755373"/>
          </a:xfrm>
        </p:spPr>
        <p:txBody>
          <a:bodyPr>
            <a:normAutofit fontScale="90000"/>
          </a:bodyPr>
          <a:lstStyle/>
          <a:p>
            <a:r>
              <a:rPr lang="en-US" dirty="0" smtClean="0">
                <a:solidFill>
                  <a:schemeClr val="bg1"/>
                </a:solidFill>
                <a:effectLst>
                  <a:outerShdw blurRad="38100" dist="38100" dir="2700000" algn="tl">
                    <a:srgbClr val="000000">
                      <a:alpha val="43137"/>
                    </a:srgbClr>
                  </a:outerShdw>
                </a:effectLst>
              </a:rPr>
              <a:t>Cumulative</a:t>
            </a:r>
            <a:endParaRPr lang="en-US" dirty="0">
              <a:solidFill>
                <a:schemeClr val="bg1"/>
              </a:solidFill>
              <a:effectLst>
                <a:outerShdw blurRad="38100" dist="38100" dir="2700000" algn="tl">
                  <a:srgbClr val="000000">
                    <a:alpha val="43137"/>
                  </a:srgbClr>
                </a:outerShdw>
              </a:effectLst>
            </a:endParaRPr>
          </a:p>
        </p:txBody>
      </p:sp>
      <p:sp>
        <p:nvSpPr>
          <p:cNvPr id="11" name="Title 1"/>
          <p:cNvSpPr txBox="1">
            <a:spLocks/>
          </p:cNvSpPr>
          <p:nvPr/>
        </p:nvSpPr>
        <p:spPr>
          <a:xfrm>
            <a:off x="166315" y="371060"/>
            <a:ext cx="2709406" cy="990600"/>
          </a:xfrm>
          <a:prstGeom prst="rect">
            <a:avLst/>
          </a:prstGeom>
        </p:spPr>
        <p:txBody>
          <a:bodyPr vert="horz" anchor="ctr">
            <a:normAutofit fontScale="97500"/>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000" b="0" i="0" u="none" strike="noStrike" kern="1200" cap="none" spc="0" normalizeH="0" baseline="0" noProof="0" dirty="0" smtClean="0">
                <a:ln>
                  <a:noFill/>
                </a:ln>
                <a:solidFill>
                  <a:schemeClr val="bg1"/>
                </a:solidFill>
                <a:effectLst>
                  <a:outerShdw blurRad="38100" dist="38100" dir="2700000" algn="tl">
                    <a:srgbClr val="000000">
                      <a:alpha val="43137"/>
                    </a:srgbClr>
                  </a:outerShdw>
                </a:effectLst>
                <a:uLnTx/>
                <a:uFillTx/>
                <a:latin typeface="+mj-lt"/>
                <a:ea typeface="+mj-ea"/>
                <a:cs typeface="+mj-cs"/>
              </a:rPr>
              <a:t>Effects</a:t>
            </a:r>
            <a:endParaRPr kumimoji="0" lang="en-US" sz="40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j-lt"/>
              <a:ea typeface="+mj-ea"/>
              <a:cs typeface="+mj-cs"/>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Administration\Website\Blackwell2009\Photos\IMGP0355.JPG"/>
          <p:cNvPicPr>
            <a:picLocks noChangeAspect="1" noChangeArrowheads="1"/>
          </p:cNvPicPr>
          <p:nvPr/>
        </p:nvPicPr>
        <p:blipFill>
          <a:blip r:embed="rId3" cstate="print"/>
          <a:srcRect/>
          <a:stretch>
            <a:fillRect/>
          </a:stretch>
        </p:blipFill>
        <p:spPr bwMode="auto">
          <a:xfrm>
            <a:off x="0" y="45720"/>
            <a:ext cx="9144000" cy="1197864"/>
          </a:xfrm>
          <a:prstGeom prst="rect">
            <a:avLst/>
          </a:prstGeom>
          <a:noFill/>
        </p:spPr>
      </p:pic>
      <p:sp>
        <p:nvSpPr>
          <p:cNvPr id="2" name="Title 1"/>
          <p:cNvSpPr>
            <a:spLocks noGrp="1"/>
          </p:cNvSpPr>
          <p:nvPr>
            <p:ph type="title"/>
          </p:nvPr>
        </p:nvSpPr>
        <p:spPr>
          <a:xfrm>
            <a:off x="182880" y="228600"/>
            <a:ext cx="8583168" cy="990600"/>
          </a:xfrm>
        </p:spPr>
        <p:txBody>
          <a:bodyPr/>
          <a:lstStyle/>
          <a:p>
            <a:r>
              <a:rPr lang="en-US" dirty="0" smtClean="0">
                <a:solidFill>
                  <a:schemeClr val="bg1"/>
                </a:solidFill>
                <a:effectLst>
                  <a:outerShdw blurRad="38100" dist="38100" dir="2700000" algn="tl">
                    <a:srgbClr val="000000">
                      <a:alpha val="43137"/>
                    </a:srgbClr>
                  </a:outerShdw>
                </a:effectLst>
              </a:rPr>
              <a:t>SUMMARY</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242908" y="1708353"/>
            <a:ext cx="5492874" cy="4947252"/>
          </a:xfrm>
        </p:spPr>
        <p:txBody>
          <a:bodyPr>
            <a:normAutofit/>
          </a:bodyPr>
          <a:lstStyle/>
          <a:p>
            <a:r>
              <a:rPr lang="en-US" sz="3000" dirty="0" smtClean="0"/>
              <a:t>Maps are a useful tool to predict and manage potential forest health impacts on Hydro infrastructure</a:t>
            </a:r>
          </a:p>
          <a:p>
            <a:endParaRPr lang="en-US" sz="1000" dirty="0" smtClean="0"/>
          </a:p>
          <a:p>
            <a:r>
              <a:rPr lang="en-US" sz="3000" dirty="0" smtClean="0"/>
              <a:t>Products (maps and extension materials) were designed to provide Hydro managers with current management information</a:t>
            </a:r>
          </a:p>
        </p:txBody>
      </p:sp>
      <p:sp>
        <p:nvSpPr>
          <p:cNvPr id="6" name="TextBox 5"/>
          <p:cNvSpPr txBox="1"/>
          <p:nvPr/>
        </p:nvSpPr>
        <p:spPr>
          <a:xfrm>
            <a:off x="853821" y="1265682"/>
            <a:ext cx="2328291" cy="261610"/>
          </a:xfrm>
          <a:prstGeom prst="rect">
            <a:avLst/>
          </a:prstGeom>
          <a:noFill/>
        </p:spPr>
        <p:txBody>
          <a:bodyPr wrap="square" rtlCol="0">
            <a:spAutoFit/>
          </a:bodyPr>
          <a:lstStyle/>
          <a:p>
            <a:r>
              <a:rPr lang="en-US" sz="1100" dirty="0" smtClean="0">
                <a:solidFill>
                  <a:schemeClr val="bg1"/>
                </a:solidFill>
                <a:latin typeface="Times New Roman" pitchFamily="18" charset="0"/>
                <a:cs typeface="Times New Roman" pitchFamily="18" charset="0"/>
              </a:rPr>
              <a:t>B.A. Blackwell &amp; Associates Ltd.</a:t>
            </a:r>
            <a:endParaRPr lang="en-US" sz="1100" dirty="0">
              <a:solidFill>
                <a:schemeClr val="bg1"/>
              </a:solidFill>
              <a:latin typeface="Times New Roman" pitchFamily="18" charset="0"/>
              <a:cs typeface="Times New Roman" pitchFamily="18" charset="0"/>
            </a:endParaRPr>
          </a:p>
        </p:txBody>
      </p:sp>
      <p:pic>
        <p:nvPicPr>
          <p:cNvPr id="7" name="Picture 6" descr="F:\Administration\Company\Logo\Blackwell\2011 GreenBlack Logos\BAB_Full_GreenBlack.png"/>
          <p:cNvPicPr>
            <a:picLocks noChangeAspect="1" noChangeArrowheads="1"/>
          </p:cNvPicPr>
          <p:nvPr/>
        </p:nvPicPr>
        <p:blipFill>
          <a:blip r:embed="rId4" cstate="print"/>
          <a:srcRect/>
          <a:stretch>
            <a:fillRect/>
          </a:stretch>
        </p:blipFill>
        <p:spPr bwMode="auto">
          <a:xfrm>
            <a:off x="630556" y="1286828"/>
            <a:ext cx="228181" cy="182880"/>
          </a:xfrm>
          <a:prstGeom prst="rect">
            <a:avLst/>
          </a:prstGeom>
          <a:noFill/>
        </p:spPr>
      </p:pic>
      <p:grpSp>
        <p:nvGrpSpPr>
          <p:cNvPr id="16" name="Group 15"/>
          <p:cNvGrpSpPr>
            <a:grpSpLocks noChangeAspect="1"/>
          </p:cNvGrpSpPr>
          <p:nvPr/>
        </p:nvGrpSpPr>
        <p:grpSpPr>
          <a:xfrm>
            <a:off x="5989370" y="1566355"/>
            <a:ext cx="2704253" cy="5212080"/>
            <a:chOff x="5355771" y="0"/>
            <a:chExt cx="3415898" cy="6595554"/>
          </a:xfrm>
        </p:grpSpPr>
        <p:pic>
          <p:nvPicPr>
            <p:cNvPr id="15" name="Picture 2"/>
            <p:cNvPicPr>
              <a:picLocks noChangeAspect="1" noChangeArrowheads="1"/>
            </p:cNvPicPr>
            <p:nvPr/>
          </p:nvPicPr>
          <p:blipFill>
            <a:blip r:embed="rId5" cstate="print"/>
            <a:srcRect/>
            <a:stretch>
              <a:fillRect/>
            </a:stretch>
          </p:blipFill>
          <p:spPr bwMode="auto">
            <a:xfrm>
              <a:off x="5355771" y="0"/>
              <a:ext cx="3415898" cy="3657600"/>
            </a:xfrm>
            <a:prstGeom prst="rect">
              <a:avLst/>
            </a:prstGeom>
            <a:noFill/>
            <a:ln w="9525">
              <a:noFill/>
              <a:miter lim="800000"/>
              <a:headEnd/>
              <a:tailEnd/>
            </a:ln>
          </p:spPr>
        </p:pic>
        <p:grpSp>
          <p:nvGrpSpPr>
            <p:cNvPr id="14" name="Group 13"/>
            <p:cNvGrpSpPr/>
            <p:nvPr/>
          </p:nvGrpSpPr>
          <p:grpSpPr>
            <a:xfrm>
              <a:off x="5690734" y="2208423"/>
              <a:ext cx="2629457" cy="4387131"/>
              <a:chOff x="109331" y="2196547"/>
              <a:chExt cx="2629457" cy="4387131"/>
            </a:xfrm>
          </p:grpSpPr>
          <p:pic>
            <p:nvPicPr>
              <p:cNvPr id="8" name="Picture 2"/>
              <p:cNvPicPr>
                <a:picLocks noChangeAspect="1" noChangeArrowheads="1"/>
              </p:cNvPicPr>
              <p:nvPr/>
            </p:nvPicPr>
            <p:blipFill>
              <a:blip r:embed="rId6" cstate="print"/>
              <a:srcRect/>
              <a:stretch>
                <a:fillRect/>
              </a:stretch>
            </p:blipFill>
            <p:spPr bwMode="auto">
              <a:xfrm>
                <a:off x="109331" y="4114798"/>
                <a:ext cx="2629457" cy="2468880"/>
              </a:xfrm>
              <a:prstGeom prst="rect">
                <a:avLst/>
              </a:prstGeom>
              <a:noFill/>
              <a:ln w="9525">
                <a:solidFill>
                  <a:schemeClr val="tx1"/>
                </a:solidFill>
                <a:miter lim="800000"/>
                <a:headEnd/>
                <a:tailEnd/>
              </a:ln>
            </p:spPr>
          </p:pic>
          <p:sp>
            <p:nvSpPr>
              <p:cNvPr id="10" name="Oval 9"/>
              <p:cNvSpPr/>
              <p:nvPr/>
            </p:nvSpPr>
            <p:spPr>
              <a:xfrm>
                <a:off x="1490869" y="2196547"/>
                <a:ext cx="1103245" cy="1093305"/>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p:cNvGrpSpPr/>
              <p:nvPr/>
            </p:nvGrpSpPr>
            <p:grpSpPr>
              <a:xfrm>
                <a:off x="1500809" y="2812774"/>
                <a:ext cx="874643" cy="1293100"/>
                <a:chOff x="1500809" y="2812774"/>
                <a:chExt cx="874643" cy="1293100"/>
              </a:xfrm>
            </p:grpSpPr>
            <p:cxnSp>
              <p:nvCxnSpPr>
                <p:cNvPr id="12" name="Straight Connector 11"/>
                <p:cNvCxnSpPr/>
                <p:nvPr/>
              </p:nvCxnSpPr>
              <p:spPr>
                <a:xfrm>
                  <a:off x="1500809" y="2812774"/>
                  <a:ext cx="18073" cy="1293100"/>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flipV="1">
                  <a:off x="1518882" y="3180522"/>
                  <a:ext cx="856570" cy="925352"/>
                </a:xfrm>
                <a:prstGeom prst="line">
                  <a:avLst/>
                </a:prstGeom>
                <a:ln w="19050">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grpSp>
        </p:grpSp>
      </p:grpSp>
    </p:spTree>
    <p:extLst>
      <p:ext uri="{BB962C8B-B14F-4D97-AF65-F5344CB8AC3E}">
        <p14:creationId xmlns:p14="http://schemas.microsoft.com/office/powerpoint/2010/main" val="116896058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Administration\Website\Blackwell2009\Photos\IMGP0355.JPG"/>
          <p:cNvPicPr>
            <a:picLocks noChangeAspect="1" noChangeArrowheads="1"/>
          </p:cNvPicPr>
          <p:nvPr/>
        </p:nvPicPr>
        <p:blipFill>
          <a:blip r:embed="rId3" cstate="print"/>
          <a:srcRect/>
          <a:stretch>
            <a:fillRect/>
          </a:stretch>
        </p:blipFill>
        <p:spPr bwMode="auto">
          <a:xfrm>
            <a:off x="0" y="45720"/>
            <a:ext cx="9144000" cy="1197864"/>
          </a:xfrm>
          <a:prstGeom prst="rect">
            <a:avLst/>
          </a:prstGeom>
          <a:noFill/>
        </p:spPr>
      </p:pic>
      <p:sp>
        <p:nvSpPr>
          <p:cNvPr id="2" name="Title 1"/>
          <p:cNvSpPr>
            <a:spLocks noGrp="1"/>
          </p:cNvSpPr>
          <p:nvPr>
            <p:ph type="title"/>
          </p:nvPr>
        </p:nvSpPr>
        <p:spPr>
          <a:xfrm>
            <a:off x="182880" y="228600"/>
            <a:ext cx="8583168" cy="990600"/>
          </a:xfrm>
        </p:spPr>
        <p:txBody>
          <a:bodyPr/>
          <a:lstStyle/>
          <a:p>
            <a:r>
              <a:rPr lang="en-US" dirty="0" smtClean="0">
                <a:solidFill>
                  <a:schemeClr val="bg1"/>
                </a:solidFill>
                <a:effectLst>
                  <a:outerShdw blurRad="38100" dist="38100" dir="2700000" algn="tl">
                    <a:srgbClr val="000000">
                      <a:alpha val="43137"/>
                    </a:srgbClr>
                  </a:outerShdw>
                </a:effectLst>
              </a:rPr>
              <a:t>SUMMARY</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242907" y="1767728"/>
            <a:ext cx="8733453" cy="4947252"/>
          </a:xfrm>
        </p:spPr>
        <p:txBody>
          <a:bodyPr>
            <a:normAutofit fontScale="92500" lnSpcReduction="10000"/>
          </a:bodyPr>
          <a:lstStyle/>
          <a:p>
            <a:r>
              <a:rPr lang="en-US" sz="3200" dirty="0" smtClean="0"/>
              <a:t>The interactive maps were designed to assist Hydro with:</a:t>
            </a:r>
          </a:p>
          <a:p>
            <a:pPr lvl="1"/>
            <a:r>
              <a:rPr lang="en-US" dirty="0" smtClean="0"/>
              <a:t>Prioritize monitoring</a:t>
            </a:r>
          </a:p>
          <a:p>
            <a:pPr lvl="1"/>
            <a:r>
              <a:rPr lang="en-US" dirty="0" smtClean="0"/>
              <a:t>Manage their infrastructure</a:t>
            </a:r>
          </a:p>
          <a:p>
            <a:pPr lvl="1"/>
            <a:r>
              <a:rPr lang="en-US" dirty="0" smtClean="0"/>
              <a:t>Minimize the impact of dead or dying trees adjacent to the transmission and systems</a:t>
            </a:r>
          </a:p>
          <a:p>
            <a:pPr lvl="1"/>
            <a:r>
              <a:rPr lang="en-US" dirty="0" smtClean="0"/>
              <a:t>Identify areas of concern (rated red) and potential risk (rated orange)</a:t>
            </a:r>
          </a:p>
          <a:p>
            <a:pPr marL="320040" lvl="1" indent="-320040">
              <a:spcBef>
                <a:spcPts val="700"/>
              </a:spcBef>
              <a:buClr>
                <a:schemeClr val="accent2"/>
              </a:buClr>
              <a:buSzPct val="60000"/>
              <a:buFont typeface="Wingdings"/>
              <a:buChar char=""/>
            </a:pPr>
            <a:r>
              <a:rPr lang="en-US" sz="3200" dirty="0" smtClean="0"/>
              <a:t>Developed extension materials that outlined management options for each FH factor (hazard tree removal and debris management)</a:t>
            </a:r>
            <a:endParaRPr lang="en-US" sz="3200" dirty="0"/>
          </a:p>
        </p:txBody>
      </p:sp>
      <p:sp>
        <p:nvSpPr>
          <p:cNvPr id="6" name="TextBox 5"/>
          <p:cNvSpPr txBox="1"/>
          <p:nvPr/>
        </p:nvSpPr>
        <p:spPr>
          <a:xfrm>
            <a:off x="853821" y="1265682"/>
            <a:ext cx="2328291" cy="261610"/>
          </a:xfrm>
          <a:prstGeom prst="rect">
            <a:avLst/>
          </a:prstGeom>
          <a:noFill/>
        </p:spPr>
        <p:txBody>
          <a:bodyPr wrap="square" rtlCol="0">
            <a:spAutoFit/>
          </a:bodyPr>
          <a:lstStyle/>
          <a:p>
            <a:r>
              <a:rPr lang="en-US" sz="1100" dirty="0" smtClean="0">
                <a:solidFill>
                  <a:schemeClr val="bg1"/>
                </a:solidFill>
                <a:latin typeface="Times New Roman" pitchFamily="18" charset="0"/>
                <a:cs typeface="Times New Roman" pitchFamily="18" charset="0"/>
              </a:rPr>
              <a:t>B.A. Blackwell &amp; Associates Ltd.</a:t>
            </a:r>
            <a:endParaRPr lang="en-US" sz="1100" dirty="0">
              <a:solidFill>
                <a:schemeClr val="bg1"/>
              </a:solidFill>
              <a:latin typeface="Times New Roman" pitchFamily="18" charset="0"/>
              <a:cs typeface="Times New Roman" pitchFamily="18" charset="0"/>
            </a:endParaRPr>
          </a:p>
        </p:txBody>
      </p:sp>
      <p:pic>
        <p:nvPicPr>
          <p:cNvPr id="7" name="Picture 6" descr="F:\Administration\Company\Logo\Blackwell\2011 GreenBlack Logos\BAB_Full_GreenBlack.png"/>
          <p:cNvPicPr>
            <a:picLocks noChangeAspect="1" noChangeArrowheads="1"/>
          </p:cNvPicPr>
          <p:nvPr/>
        </p:nvPicPr>
        <p:blipFill>
          <a:blip r:embed="rId4" cstate="print"/>
          <a:srcRect/>
          <a:stretch>
            <a:fillRect/>
          </a:stretch>
        </p:blipFill>
        <p:spPr bwMode="auto">
          <a:xfrm>
            <a:off x="630556" y="1286828"/>
            <a:ext cx="228181" cy="182880"/>
          </a:xfrm>
          <a:prstGeom prst="rect">
            <a:avLst/>
          </a:prstGeom>
          <a:noFill/>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Administration\Website\Blackwell2009\Photos\IMGP0355.JPG"/>
          <p:cNvPicPr>
            <a:picLocks noChangeAspect="1" noChangeArrowheads="1"/>
          </p:cNvPicPr>
          <p:nvPr/>
        </p:nvPicPr>
        <p:blipFill>
          <a:blip r:embed="rId3" cstate="print"/>
          <a:srcRect/>
          <a:stretch>
            <a:fillRect/>
          </a:stretch>
        </p:blipFill>
        <p:spPr bwMode="auto">
          <a:xfrm>
            <a:off x="0" y="45720"/>
            <a:ext cx="9144000" cy="1197864"/>
          </a:xfrm>
          <a:prstGeom prst="rect">
            <a:avLst/>
          </a:prstGeom>
          <a:noFill/>
        </p:spPr>
      </p:pic>
      <p:sp>
        <p:nvSpPr>
          <p:cNvPr id="2" name="Title 1"/>
          <p:cNvSpPr>
            <a:spLocks noGrp="1"/>
          </p:cNvSpPr>
          <p:nvPr>
            <p:ph type="title"/>
          </p:nvPr>
        </p:nvSpPr>
        <p:spPr>
          <a:xfrm>
            <a:off x="182880" y="228600"/>
            <a:ext cx="8583168" cy="990600"/>
          </a:xfrm>
        </p:spPr>
        <p:txBody>
          <a:bodyPr/>
          <a:lstStyle/>
          <a:p>
            <a:r>
              <a:rPr lang="en-US" dirty="0" smtClean="0">
                <a:solidFill>
                  <a:schemeClr val="bg1"/>
                </a:solidFill>
                <a:effectLst>
                  <a:outerShdw blurRad="38100" dist="38100" dir="2700000" algn="tl">
                    <a:srgbClr val="000000">
                      <a:alpha val="43137"/>
                    </a:srgbClr>
                  </a:outerShdw>
                </a:effectLst>
              </a:rPr>
              <a:t>SUMMARY</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197187" y="1791478"/>
            <a:ext cx="8733453" cy="4883642"/>
          </a:xfrm>
        </p:spPr>
        <p:txBody>
          <a:bodyPr>
            <a:normAutofit fontScale="92500"/>
          </a:bodyPr>
          <a:lstStyle/>
          <a:p>
            <a:r>
              <a:rPr lang="en-US" sz="3200" dirty="0" smtClean="0"/>
              <a:t>Considering the impacts of global warming across our Province, it is highly probable that the risk associated with the identified FH factors will increase </a:t>
            </a:r>
          </a:p>
          <a:p>
            <a:pPr lvl="1"/>
            <a:r>
              <a:rPr lang="en-US" sz="3000" dirty="0" smtClean="0"/>
              <a:t>Additional FH factors</a:t>
            </a:r>
          </a:p>
          <a:p>
            <a:pPr lvl="1"/>
            <a:r>
              <a:rPr lang="en-US" sz="3000" dirty="0" smtClean="0"/>
              <a:t>Change in host ranges and populations</a:t>
            </a:r>
          </a:p>
          <a:p>
            <a:r>
              <a:rPr lang="en-US" sz="3200" dirty="0" smtClean="0"/>
              <a:t>As the climate continues to change there is the likelihood that trees become more stressed and relatively innocuous insects and diseases acting together could become significant</a:t>
            </a:r>
          </a:p>
        </p:txBody>
      </p:sp>
      <p:sp>
        <p:nvSpPr>
          <p:cNvPr id="6" name="TextBox 5"/>
          <p:cNvSpPr txBox="1"/>
          <p:nvPr/>
        </p:nvSpPr>
        <p:spPr>
          <a:xfrm>
            <a:off x="853821" y="1265682"/>
            <a:ext cx="2328291" cy="261610"/>
          </a:xfrm>
          <a:prstGeom prst="rect">
            <a:avLst/>
          </a:prstGeom>
          <a:noFill/>
        </p:spPr>
        <p:txBody>
          <a:bodyPr wrap="square" rtlCol="0">
            <a:spAutoFit/>
          </a:bodyPr>
          <a:lstStyle/>
          <a:p>
            <a:r>
              <a:rPr lang="en-US" sz="1100" dirty="0" smtClean="0">
                <a:solidFill>
                  <a:schemeClr val="bg1"/>
                </a:solidFill>
                <a:latin typeface="Times New Roman" pitchFamily="18" charset="0"/>
                <a:cs typeface="Times New Roman" pitchFamily="18" charset="0"/>
              </a:rPr>
              <a:t>B.A. Blackwell &amp; Associates Ltd.</a:t>
            </a:r>
            <a:endParaRPr lang="en-US" sz="1100" dirty="0">
              <a:solidFill>
                <a:schemeClr val="bg1"/>
              </a:solidFill>
              <a:latin typeface="Times New Roman" pitchFamily="18" charset="0"/>
              <a:cs typeface="Times New Roman" pitchFamily="18" charset="0"/>
            </a:endParaRPr>
          </a:p>
        </p:txBody>
      </p:sp>
      <p:pic>
        <p:nvPicPr>
          <p:cNvPr id="7" name="Picture 6" descr="F:\Administration\Company\Logo\Blackwell\2011 GreenBlack Logos\BAB_Full_GreenBlack.png"/>
          <p:cNvPicPr>
            <a:picLocks noChangeAspect="1" noChangeArrowheads="1"/>
          </p:cNvPicPr>
          <p:nvPr/>
        </p:nvPicPr>
        <p:blipFill>
          <a:blip r:embed="rId4" cstate="print"/>
          <a:srcRect/>
          <a:stretch>
            <a:fillRect/>
          </a:stretch>
        </p:blipFill>
        <p:spPr bwMode="auto">
          <a:xfrm>
            <a:off x="630556" y="1286828"/>
            <a:ext cx="228181" cy="182880"/>
          </a:xfrm>
          <a:prstGeom prst="rect">
            <a:avLst/>
          </a:prstGeom>
          <a:noFill/>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Administration\Website\Blackwell2009\Photos\IMGP0355.JPG"/>
          <p:cNvPicPr>
            <a:picLocks noChangeAspect="1" noChangeArrowheads="1"/>
          </p:cNvPicPr>
          <p:nvPr/>
        </p:nvPicPr>
        <p:blipFill>
          <a:blip r:embed="rId3" cstate="print"/>
          <a:srcRect/>
          <a:stretch>
            <a:fillRect/>
          </a:stretch>
        </p:blipFill>
        <p:spPr bwMode="auto">
          <a:xfrm>
            <a:off x="0" y="45720"/>
            <a:ext cx="9144000" cy="1197864"/>
          </a:xfrm>
          <a:prstGeom prst="rect">
            <a:avLst/>
          </a:prstGeom>
          <a:noFill/>
        </p:spPr>
      </p:pic>
      <p:sp>
        <p:nvSpPr>
          <p:cNvPr id="2" name="Title 1"/>
          <p:cNvSpPr>
            <a:spLocks noGrp="1"/>
          </p:cNvSpPr>
          <p:nvPr>
            <p:ph type="title"/>
          </p:nvPr>
        </p:nvSpPr>
        <p:spPr>
          <a:xfrm>
            <a:off x="182880" y="228600"/>
            <a:ext cx="8583168" cy="990600"/>
          </a:xfrm>
        </p:spPr>
        <p:txBody>
          <a:bodyPr/>
          <a:lstStyle/>
          <a:p>
            <a:r>
              <a:rPr lang="en-US" dirty="0" smtClean="0">
                <a:solidFill>
                  <a:schemeClr val="bg1"/>
                </a:solidFill>
                <a:effectLst>
                  <a:outerShdw blurRad="38100" dist="38100" dir="2700000" algn="tl">
                    <a:srgbClr val="000000">
                      <a:alpha val="43137"/>
                    </a:srgbClr>
                  </a:outerShdw>
                </a:effectLst>
              </a:rPr>
              <a:t>INTRODUCTION</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212429" y="1791478"/>
            <a:ext cx="7304652" cy="4646644"/>
          </a:xfrm>
        </p:spPr>
        <p:txBody>
          <a:bodyPr>
            <a:normAutofit lnSpcReduction="10000"/>
          </a:bodyPr>
          <a:lstStyle/>
          <a:p>
            <a:r>
              <a:rPr lang="en-US" sz="3200" dirty="0" smtClean="0"/>
              <a:t>Blackwell completed a forest health risk assessment for BC Hydro infrastructure</a:t>
            </a:r>
          </a:p>
          <a:p>
            <a:endParaRPr lang="en-US" sz="1000" dirty="0" smtClean="0"/>
          </a:p>
          <a:p>
            <a:r>
              <a:rPr lang="en-US" sz="3200" dirty="0" smtClean="0"/>
              <a:t>The diverse landscape of BC supports a variety of forest health factors (insects and diseases)</a:t>
            </a:r>
          </a:p>
          <a:p>
            <a:pPr lvl="1"/>
            <a:r>
              <a:rPr lang="en-US" sz="3000" dirty="0" smtClean="0"/>
              <a:t>Bark beetles</a:t>
            </a:r>
          </a:p>
          <a:p>
            <a:pPr lvl="1"/>
            <a:r>
              <a:rPr lang="en-US" sz="3000" dirty="0" smtClean="0"/>
              <a:t>Defoliators</a:t>
            </a:r>
          </a:p>
          <a:p>
            <a:pPr lvl="1"/>
            <a:r>
              <a:rPr lang="en-US" sz="3000" dirty="0" smtClean="0"/>
              <a:t>Fungal pathogens</a:t>
            </a:r>
            <a:endParaRPr lang="en-US" sz="3000" dirty="0"/>
          </a:p>
        </p:txBody>
      </p:sp>
      <p:sp>
        <p:nvSpPr>
          <p:cNvPr id="6" name="TextBox 5"/>
          <p:cNvSpPr txBox="1"/>
          <p:nvPr/>
        </p:nvSpPr>
        <p:spPr>
          <a:xfrm>
            <a:off x="853821" y="1265682"/>
            <a:ext cx="2328291" cy="261610"/>
          </a:xfrm>
          <a:prstGeom prst="rect">
            <a:avLst/>
          </a:prstGeom>
          <a:noFill/>
        </p:spPr>
        <p:txBody>
          <a:bodyPr wrap="square" rtlCol="0">
            <a:spAutoFit/>
          </a:bodyPr>
          <a:lstStyle/>
          <a:p>
            <a:r>
              <a:rPr lang="en-US" sz="1100" dirty="0" smtClean="0">
                <a:solidFill>
                  <a:schemeClr val="bg1"/>
                </a:solidFill>
                <a:latin typeface="Times New Roman" pitchFamily="18" charset="0"/>
                <a:cs typeface="Times New Roman" pitchFamily="18" charset="0"/>
              </a:rPr>
              <a:t>B.A. Blackwell &amp; Associates Ltd.</a:t>
            </a:r>
            <a:endParaRPr lang="en-US" sz="1100" dirty="0">
              <a:solidFill>
                <a:schemeClr val="bg1"/>
              </a:solidFill>
              <a:latin typeface="Times New Roman" pitchFamily="18" charset="0"/>
              <a:cs typeface="Times New Roman" pitchFamily="18" charset="0"/>
            </a:endParaRPr>
          </a:p>
        </p:txBody>
      </p:sp>
      <p:pic>
        <p:nvPicPr>
          <p:cNvPr id="7" name="Picture 6" descr="F:\Administration\Company\Logo\Blackwell\2011 GreenBlack Logos\BAB_Full_GreenBlack.png"/>
          <p:cNvPicPr>
            <a:picLocks noChangeAspect="1" noChangeArrowheads="1"/>
          </p:cNvPicPr>
          <p:nvPr/>
        </p:nvPicPr>
        <p:blipFill>
          <a:blip r:embed="rId4" cstate="print"/>
          <a:srcRect/>
          <a:stretch>
            <a:fillRect/>
          </a:stretch>
        </p:blipFill>
        <p:spPr bwMode="auto">
          <a:xfrm>
            <a:off x="630556" y="1286828"/>
            <a:ext cx="228181" cy="182880"/>
          </a:xfrm>
          <a:prstGeom prst="rect">
            <a:avLst/>
          </a:prstGeom>
          <a:noFill/>
        </p:spPr>
      </p:pic>
      <p:pic>
        <p:nvPicPr>
          <p:cNvPr id="3074" name="Picture 2"/>
          <p:cNvPicPr>
            <a:picLocks noChangeAspect="1" noChangeArrowheads="1"/>
          </p:cNvPicPr>
          <p:nvPr/>
        </p:nvPicPr>
        <p:blipFill>
          <a:blip r:embed="rId5" cstate="print"/>
          <a:srcRect/>
          <a:stretch>
            <a:fillRect/>
          </a:stretch>
        </p:blipFill>
        <p:spPr bwMode="auto">
          <a:xfrm>
            <a:off x="6195952" y="4542307"/>
            <a:ext cx="2724499" cy="2103120"/>
          </a:xfrm>
          <a:prstGeom prst="round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Administration\Website\Blackwell2009\Photos\IMGP0355.JPG"/>
          <p:cNvPicPr>
            <a:picLocks noChangeAspect="1" noChangeArrowheads="1"/>
          </p:cNvPicPr>
          <p:nvPr/>
        </p:nvPicPr>
        <p:blipFill>
          <a:blip r:embed="rId3" cstate="print"/>
          <a:srcRect/>
          <a:stretch>
            <a:fillRect/>
          </a:stretch>
        </p:blipFill>
        <p:spPr bwMode="auto">
          <a:xfrm>
            <a:off x="0" y="45720"/>
            <a:ext cx="9144000" cy="1197864"/>
          </a:xfrm>
          <a:prstGeom prst="rect">
            <a:avLst/>
          </a:prstGeom>
          <a:noFill/>
        </p:spPr>
      </p:pic>
      <p:sp>
        <p:nvSpPr>
          <p:cNvPr id="2" name="Title 1"/>
          <p:cNvSpPr>
            <a:spLocks noGrp="1"/>
          </p:cNvSpPr>
          <p:nvPr>
            <p:ph type="title"/>
          </p:nvPr>
        </p:nvSpPr>
        <p:spPr>
          <a:xfrm>
            <a:off x="182880" y="228600"/>
            <a:ext cx="8583168" cy="990600"/>
          </a:xfrm>
        </p:spPr>
        <p:txBody>
          <a:bodyPr/>
          <a:lstStyle/>
          <a:p>
            <a:r>
              <a:rPr lang="en-US" dirty="0" smtClean="0">
                <a:solidFill>
                  <a:schemeClr val="bg1"/>
                </a:solidFill>
                <a:effectLst>
                  <a:outerShdw blurRad="38100" dist="38100" dir="2700000" algn="tl">
                    <a:srgbClr val="000000">
                      <a:alpha val="43137"/>
                    </a:srgbClr>
                  </a:outerShdw>
                </a:effectLst>
              </a:rPr>
              <a:t>SUMMARY</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197188" y="1957728"/>
            <a:ext cx="5004204" cy="4883642"/>
          </a:xfrm>
        </p:spPr>
        <p:txBody>
          <a:bodyPr>
            <a:normAutofit/>
          </a:bodyPr>
          <a:lstStyle/>
          <a:p>
            <a:r>
              <a:rPr lang="en-US" sz="3200" dirty="0" smtClean="0"/>
              <a:t>To maintain system reliability, and public and worker safety, BC Hydro will need to maintain or improve funding and program execution for the hazard tree and edge tree programs</a:t>
            </a:r>
          </a:p>
        </p:txBody>
      </p:sp>
      <p:sp>
        <p:nvSpPr>
          <p:cNvPr id="6" name="TextBox 5"/>
          <p:cNvSpPr txBox="1"/>
          <p:nvPr/>
        </p:nvSpPr>
        <p:spPr>
          <a:xfrm>
            <a:off x="853821" y="1265682"/>
            <a:ext cx="2328291" cy="261610"/>
          </a:xfrm>
          <a:prstGeom prst="rect">
            <a:avLst/>
          </a:prstGeom>
          <a:noFill/>
        </p:spPr>
        <p:txBody>
          <a:bodyPr wrap="square" rtlCol="0">
            <a:spAutoFit/>
          </a:bodyPr>
          <a:lstStyle/>
          <a:p>
            <a:r>
              <a:rPr lang="en-US" sz="1100" dirty="0" smtClean="0">
                <a:solidFill>
                  <a:schemeClr val="bg1"/>
                </a:solidFill>
                <a:latin typeface="Times New Roman" pitchFamily="18" charset="0"/>
                <a:cs typeface="Times New Roman" pitchFamily="18" charset="0"/>
              </a:rPr>
              <a:t>B.A. Blackwell &amp; Associates Ltd.</a:t>
            </a:r>
            <a:endParaRPr lang="en-US" sz="1100" dirty="0">
              <a:solidFill>
                <a:schemeClr val="bg1"/>
              </a:solidFill>
              <a:latin typeface="Times New Roman" pitchFamily="18" charset="0"/>
              <a:cs typeface="Times New Roman" pitchFamily="18" charset="0"/>
            </a:endParaRPr>
          </a:p>
        </p:txBody>
      </p:sp>
      <p:pic>
        <p:nvPicPr>
          <p:cNvPr id="7" name="Picture 6" descr="F:\Administration\Company\Logo\Blackwell\2011 GreenBlack Logos\BAB_Full_GreenBlack.png"/>
          <p:cNvPicPr>
            <a:picLocks noChangeAspect="1" noChangeArrowheads="1"/>
          </p:cNvPicPr>
          <p:nvPr/>
        </p:nvPicPr>
        <p:blipFill>
          <a:blip r:embed="rId4" cstate="print"/>
          <a:srcRect/>
          <a:stretch>
            <a:fillRect/>
          </a:stretch>
        </p:blipFill>
        <p:spPr bwMode="auto">
          <a:xfrm>
            <a:off x="630556" y="1286828"/>
            <a:ext cx="228181" cy="182880"/>
          </a:xfrm>
          <a:prstGeom prst="rect">
            <a:avLst/>
          </a:prstGeom>
          <a:noFill/>
        </p:spPr>
      </p:pic>
      <p:pic>
        <p:nvPicPr>
          <p:cNvPr id="5122" name="Picture 2"/>
          <p:cNvPicPr>
            <a:picLocks noChangeAspect="1" noChangeArrowheads="1"/>
          </p:cNvPicPr>
          <p:nvPr/>
        </p:nvPicPr>
        <p:blipFill>
          <a:blip r:embed="rId5" cstate="print"/>
          <a:srcRect/>
          <a:stretch>
            <a:fillRect/>
          </a:stretch>
        </p:blipFill>
        <p:spPr bwMode="auto">
          <a:xfrm>
            <a:off x="5201393" y="1935675"/>
            <a:ext cx="3840480" cy="4480560"/>
          </a:xfrm>
          <a:prstGeom prst="roundRect">
            <a:avLst/>
          </a:prstGeom>
          <a:noFill/>
          <a:ln w="9525">
            <a:solidFill>
              <a:schemeClr val="tx1"/>
            </a:solidFill>
            <a:miter lim="800000"/>
            <a:headEnd/>
            <a:tailEnd/>
          </a:ln>
        </p:spPr>
      </p:pic>
    </p:spTree>
    <p:extLst>
      <p:ext uri="{BB962C8B-B14F-4D97-AF65-F5344CB8AC3E}">
        <p14:creationId xmlns:p14="http://schemas.microsoft.com/office/powerpoint/2010/main" val="34991328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Administration\Website\Blackwell2009\Photos\IMGP0355.JPG"/>
          <p:cNvPicPr>
            <a:picLocks noChangeAspect="1" noChangeArrowheads="1"/>
          </p:cNvPicPr>
          <p:nvPr/>
        </p:nvPicPr>
        <p:blipFill>
          <a:blip r:embed="rId3" cstate="print"/>
          <a:srcRect/>
          <a:stretch>
            <a:fillRect/>
          </a:stretch>
        </p:blipFill>
        <p:spPr bwMode="auto">
          <a:xfrm>
            <a:off x="0" y="45720"/>
            <a:ext cx="9144000" cy="1197864"/>
          </a:xfrm>
          <a:prstGeom prst="rect">
            <a:avLst/>
          </a:prstGeom>
          <a:noFill/>
        </p:spPr>
      </p:pic>
      <p:pic>
        <p:nvPicPr>
          <p:cNvPr id="13" name="Picture 2"/>
          <p:cNvPicPr>
            <a:picLocks noChangeAspect="1" noChangeArrowheads="1"/>
          </p:cNvPicPr>
          <p:nvPr/>
        </p:nvPicPr>
        <p:blipFill>
          <a:blip r:embed="rId4" cstate="print"/>
          <a:srcRect/>
          <a:stretch>
            <a:fillRect/>
          </a:stretch>
        </p:blipFill>
        <p:spPr bwMode="auto">
          <a:xfrm>
            <a:off x="4433578" y="1728241"/>
            <a:ext cx="4617685" cy="4937760"/>
          </a:xfrm>
          <a:prstGeom prst="rect">
            <a:avLst/>
          </a:prstGeom>
          <a:noFill/>
          <a:ln w="9525">
            <a:noFill/>
            <a:miter lim="800000"/>
            <a:headEnd/>
            <a:tailEnd/>
          </a:ln>
        </p:spPr>
      </p:pic>
      <p:pic>
        <p:nvPicPr>
          <p:cNvPr id="6148" name="Picture 4"/>
          <p:cNvPicPr>
            <a:picLocks noChangeAspect="1" noChangeArrowheads="1"/>
          </p:cNvPicPr>
          <p:nvPr/>
        </p:nvPicPr>
        <p:blipFill>
          <a:blip r:embed="rId5" cstate="print"/>
          <a:srcRect/>
          <a:stretch>
            <a:fillRect/>
          </a:stretch>
        </p:blipFill>
        <p:spPr bwMode="auto">
          <a:xfrm>
            <a:off x="63871" y="3069775"/>
            <a:ext cx="2676293" cy="3657600"/>
          </a:xfrm>
          <a:prstGeom prst="roundRect">
            <a:avLst/>
          </a:prstGeom>
          <a:noFill/>
          <a:ln w="9525">
            <a:solidFill>
              <a:schemeClr val="tx1"/>
            </a:solidFill>
            <a:miter lim="800000"/>
            <a:headEnd/>
            <a:tailEnd/>
          </a:ln>
        </p:spPr>
      </p:pic>
      <p:pic>
        <p:nvPicPr>
          <p:cNvPr id="6147" name="Picture 3"/>
          <p:cNvPicPr>
            <a:picLocks noChangeAspect="1" noChangeArrowheads="1"/>
          </p:cNvPicPr>
          <p:nvPr/>
        </p:nvPicPr>
        <p:blipFill>
          <a:blip r:embed="rId6" cstate="print"/>
          <a:srcRect/>
          <a:stretch>
            <a:fillRect/>
          </a:stretch>
        </p:blipFill>
        <p:spPr bwMode="auto">
          <a:xfrm>
            <a:off x="2315699" y="2185248"/>
            <a:ext cx="3336956" cy="3657600"/>
          </a:xfrm>
          <a:prstGeom prst="roundRect">
            <a:avLst/>
          </a:prstGeom>
          <a:noFill/>
          <a:ln w="9525">
            <a:solidFill>
              <a:schemeClr val="tx1"/>
            </a:solidFill>
            <a:miter lim="800000"/>
            <a:headEnd/>
            <a:tailEnd/>
          </a:ln>
        </p:spPr>
      </p:pic>
      <p:sp>
        <p:nvSpPr>
          <p:cNvPr id="2" name="Title 1"/>
          <p:cNvSpPr>
            <a:spLocks noGrp="1"/>
          </p:cNvSpPr>
          <p:nvPr>
            <p:ph type="title"/>
          </p:nvPr>
        </p:nvSpPr>
        <p:spPr>
          <a:xfrm>
            <a:off x="182880" y="228600"/>
            <a:ext cx="8583168" cy="990600"/>
          </a:xfrm>
        </p:spPr>
        <p:txBody>
          <a:bodyPr/>
          <a:lstStyle/>
          <a:p>
            <a:r>
              <a:rPr lang="en-US" dirty="0" smtClean="0">
                <a:solidFill>
                  <a:schemeClr val="bg1"/>
                </a:solidFill>
                <a:effectLst>
                  <a:outerShdw blurRad="38100" dist="38100" dir="2700000" algn="tl">
                    <a:srgbClr val="000000">
                      <a:alpha val="43137"/>
                    </a:srgbClr>
                  </a:outerShdw>
                </a:effectLst>
              </a:rPr>
              <a:t>QUESTIONS</a:t>
            </a:r>
            <a:endParaRPr lang="en-US" dirty="0">
              <a:solidFill>
                <a:schemeClr val="bg1"/>
              </a:solidFill>
              <a:effectLst>
                <a:outerShdw blurRad="38100" dist="38100" dir="2700000" algn="tl">
                  <a:srgbClr val="000000">
                    <a:alpha val="43137"/>
                  </a:srgbClr>
                </a:outerShdw>
              </a:effectLst>
            </a:endParaRPr>
          </a:p>
        </p:txBody>
      </p:sp>
      <p:sp>
        <p:nvSpPr>
          <p:cNvPr id="6" name="TextBox 5"/>
          <p:cNvSpPr txBox="1"/>
          <p:nvPr/>
        </p:nvSpPr>
        <p:spPr>
          <a:xfrm>
            <a:off x="853821" y="1265682"/>
            <a:ext cx="2328291" cy="261610"/>
          </a:xfrm>
          <a:prstGeom prst="rect">
            <a:avLst/>
          </a:prstGeom>
          <a:noFill/>
        </p:spPr>
        <p:txBody>
          <a:bodyPr wrap="square" rtlCol="0">
            <a:spAutoFit/>
          </a:bodyPr>
          <a:lstStyle/>
          <a:p>
            <a:r>
              <a:rPr lang="en-US" sz="1100" dirty="0" smtClean="0">
                <a:solidFill>
                  <a:schemeClr val="bg1"/>
                </a:solidFill>
                <a:latin typeface="Times New Roman" pitchFamily="18" charset="0"/>
                <a:cs typeface="Times New Roman" pitchFamily="18" charset="0"/>
              </a:rPr>
              <a:t>B.A. Blackwell &amp; Associates Ltd.</a:t>
            </a:r>
            <a:endParaRPr lang="en-US" sz="1100" dirty="0">
              <a:solidFill>
                <a:schemeClr val="bg1"/>
              </a:solidFill>
              <a:latin typeface="Times New Roman" pitchFamily="18" charset="0"/>
              <a:cs typeface="Times New Roman" pitchFamily="18" charset="0"/>
            </a:endParaRPr>
          </a:p>
        </p:txBody>
      </p:sp>
      <p:pic>
        <p:nvPicPr>
          <p:cNvPr id="7" name="Picture 6" descr="F:\Administration\Company\Logo\Blackwell\2011 GreenBlack Logos\BAB_Full_GreenBlack.png"/>
          <p:cNvPicPr>
            <a:picLocks noChangeAspect="1" noChangeArrowheads="1"/>
          </p:cNvPicPr>
          <p:nvPr/>
        </p:nvPicPr>
        <p:blipFill>
          <a:blip r:embed="rId7" cstate="print"/>
          <a:srcRect/>
          <a:stretch>
            <a:fillRect/>
          </a:stretch>
        </p:blipFill>
        <p:spPr bwMode="auto">
          <a:xfrm>
            <a:off x="630556" y="1286828"/>
            <a:ext cx="228181" cy="182880"/>
          </a:xfrm>
          <a:prstGeom prst="rect">
            <a:avLst/>
          </a:prstGeom>
          <a:noFill/>
        </p:spPr>
      </p:pic>
      <p:pic>
        <p:nvPicPr>
          <p:cNvPr id="6146" name="Picture 2"/>
          <p:cNvPicPr>
            <a:picLocks noChangeAspect="1" noChangeArrowheads="1"/>
          </p:cNvPicPr>
          <p:nvPr/>
        </p:nvPicPr>
        <p:blipFill>
          <a:blip r:embed="rId8" cstate="print"/>
          <a:srcRect/>
          <a:stretch>
            <a:fillRect/>
          </a:stretch>
        </p:blipFill>
        <p:spPr bwMode="auto">
          <a:xfrm>
            <a:off x="562975" y="1654137"/>
            <a:ext cx="2369127" cy="1828800"/>
          </a:xfrm>
          <a:prstGeom prst="round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Administration\Website\Blackwell2009\Photos\IMGP0355.JPG"/>
          <p:cNvPicPr>
            <a:picLocks noChangeAspect="1" noChangeArrowheads="1"/>
          </p:cNvPicPr>
          <p:nvPr/>
        </p:nvPicPr>
        <p:blipFill>
          <a:blip r:embed="rId3" cstate="print"/>
          <a:srcRect/>
          <a:stretch>
            <a:fillRect/>
          </a:stretch>
        </p:blipFill>
        <p:spPr bwMode="auto">
          <a:xfrm>
            <a:off x="0" y="45720"/>
            <a:ext cx="9144000" cy="1197864"/>
          </a:xfrm>
          <a:prstGeom prst="rect">
            <a:avLst/>
          </a:prstGeom>
          <a:noFill/>
        </p:spPr>
      </p:pic>
      <p:sp>
        <p:nvSpPr>
          <p:cNvPr id="2" name="Title 1"/>
          <p:cNvSpPr>
            <a:spLocks noGrp="1"/>
          </p:cNvSpPr>
          <p:nvPr>
            <p:ph type="title"/>
          </p:nvPr>
        </p:nvSpPr>
        <p:spPr>
          <a:xfrm>
            <a:off x="182880" y="228600"/>
            <a:ext cx="8583168" cy="990600"/>
          </a:xfrm>
        </p:spPr>
        <p:txBody>
          <a:bodyPr/>
          <a:lstStyle/>
          <a:p>
            <a:r>
              <a:rPr lang="en-US" dirty="0" smtClean="0">
                <a:solidFill>
                  <a:schemeClr val="bg1"/>
                </a:solidFill>
                <a:effectLst>
                  <a:outerShdw blurRad="38100" dist="38100" dir="2700000" algn="tl">
                    <a:srgbClr val="000000">
                      <a:alpha val="43137"/>
                    </a:srgbClr>
                  </a:outerShdw>
                </a:effectLst>
              </a:rPr>
              <a:t>INTRODUCTION</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197187" y="1745758"/>
            <a:ext cx="8733453" cy="4883642"/>
          </a:xfrm>
        </p:spPr>
        <p:txBody>
          <a:bodyPr>
            <a:normAutofit fontScale="92500" lnSpcReduction="10000"/>
          </a:bodyPr>
          <a:lstStyle/>
          <a:p>
            <a:r>
              <a:rPr lang="en-US" sz="3200" dirty="0" smtClean="0"/>
              <a:t>BC Hydro transmission, distribution and communication systems are extensively located in areas impacted by forest pest damage</a:t>
            </a:r>
          </a:p>
          <a:p>
            <a:endParaRPr lang="en-US" sz="500" dirty="0" smtClean="0"/>
          </a:p>
          <a:p>
            <a:r>
              <a:rPr lang="en-US" sz="3200" dirty="0" smtClean="0"/>
              <a:t>Attacked trees contribute to dead, dying and leaning trees adjacent to Hydro infrastructure</a:t>
            </a:r>
          </a:p>
          <a:p>
            <a:pPr lvl="1"/>
            <a:r>
              <a:rPr lang="en-US" sz="3000" dirty="0" smtClean="0"/>
              <a:t>Trees are one of the major causes of power outages to the distribution and transmission systems</a:t>
            </a:r>
          </a:p>
          <a:p>
            <a:pPr lvl="1"/>
            <a:r>
              <a:rPr lang="en-US" sz="3000" dirty="0" smtClean="0"/>
              <a:t>Dead and dying trees also become a significant fire risk</a:t>
            </a:r>
            <a:endParaRPr lang="en-US" sz="3000" dirty="0"/>
          </a:p>
        </p:txBody>
      </p:sp>
      <p:sp>
        <p:nvSpPr>
          <p:cNvPr id="6" name="TextBox 5"/>
          <p:cNvSpPr txBox="1"/>
          <p:nvPr/>
        </p:nvSpPr>
        <p:spPr>
          <a:xfrm>
            <a:off x="853821" y="1265682"/>
            <a:ext cx="2328291" cy="261610"/>
          </a:xfrm>
          <a:prstGeom prst="rect">
            <a:avLst/>
          </a:prstGeom>
          <a:noFill/>
        </p:spPr>
        <p:txBody>
          <a:bodyPr wrap="square" rtlCol="0">
            <a:spAutoFit/>
          </a:bodyPr>
          <a:lstStyle/>
          <a:p>
            <a:r>
              <a:rPr lang="en-US" sz="1100" dirty="0" smtClean="0">
                <a:solidFill>
                  <a:schemeClr val="bg1"/>
                </a:solidFill>
                <a:latin typeface="Times New Roman" pitchFamily="18" charset="0"/>
                <a:cs typeface="Times New Roman" pitchFamily="18" charset="0"/>
              </a:rPr>
              <a:t>B.A. Blackwell &amp; Associates Ltd.</a:t>
            </a:r>
            <a:endParaRPr lang="en-US" sz="1100" dirty="0">
              <a:solidFill>
                <a:schemeClr val="bg1"/>
              </a:solidFill>
              <a:latin typeface="Times New Roman" pitchFamily="18" charset="0"/>
              <a:cs typeface="Times New Roman" pitchFamily="18" charset="0"/>
            </a:endParaRPr>
          </a:p>
        </p:txBody>
      </p:sp>
      <p:pic>
        <p:nvPicPr>
          <p:cNvPr id="7" name="Picture 6" descr="F:\Administration\Company\Logo\Blackwell\2011 GreenBlack Logos\BAB_Full_GreenBlack.png"/>
          <p:cNvPicPr>
            <a:picLocks noChangeAspect="1" noChangeArrowheads="1"/>
          </p:cNvPicPr>
          <p:nvPr/>
        </p:nvPicPr>
        <p:blipFill>
          <a:blip r:embed="rId4" cstate="print"/>
          <a:srcRect/>
          <a:stretch>
            <a:fillRect/>
          </a:stretch>
        </p:blipFill>
        <p:spPr bwMode="auto">
          <a:xfrm>
            <a:off x="630556" y="1286828"/>
            <a:ext cx="228181" cy="182880"/>
          </a:xfrm>
          <a:prstGeom prst="rect">
            <a:avLst/>
          </a:prstGeom>
          <a:noFill/>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Administration\Website\Blackwell2009\Photos\IMGP0355.JPG"/>
          <p:cNvPicPr>
            <a:picLocks noChangeAspect="1" noChangeArrowheads="1"/>
          </p:cNvPicPr>
          <p:nvPr/>
        </p:nvPicPr>
        <p:blipFill>
          <a:blip r:embed="rId3" cstate="print"/>
          <a:srcRect/>
          <a:stretch>
            <a:fillRect/>
          </a:stretch>
        </p:blipFill>
        <p:spPr bwMode="auto">
          <a:xfrm>
            <a:off x="0" y="45720"/>
            <a:ext cx="9144000" cy="1197864"/>
          </a:xfrm>
          <a:prstGeom prst="rect">
            <a:avLst/>
          </a:prstGeom>
          <a:noFill/>
        </p:spPr>
      </p:pic>
      <p:sp>
        <p:nvSpPr>
          <p:cNvPr id="2" name="Title 1"/>
          <p:cNvSpPr>
            <a:spLocks noGrp="1"/>
          </p:cNvSpPr>
          <p:nvPr>
            <p:ph type="title"/>
          </p:nvPr>
        </p:nvSpPr>
        <p:spPr>
          <a:xfrm>
            <a:off x="182880" y="228600"/>
            <a:ext cx="8583168" cy="990600"/>
          </a:xfrm>
        </p:spPr>
        <p:txBody>
          <a:bodyPr/>
          <a:lstStyle/>
          <a:p>
            <a:r>
              <a:rPr lang="en-US" dirty="0" smtClean="0">
                <a:solidFill>
                  <a:schemeClr val="bg1"/>
                </a:solidFill>
                <a:effectLst>
                  <a:outerShdw blurRad="38100" dist="38100" dir="2700000" algn="tl">
                    <a:srgbClr val="000000">
                      <a:alpha val="43137"/>
                    </a:srgbClr>
                  </a:outerShdw>
                </a:effectLst>
              </a:rPr>
              <a:t>INTRODUCTION</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197187" y="1821958"/>
            <a:ext cx="8733453" cy="4883642"/>
          </a:xfrm>
        </p:spPr>
        <p:txBody>
          <a:bodyPr>
            <a:normAutofit/>
          </a:bodyPr>
          <a:lstStyle/>
          <a:p>
            <a:r>
              <a:rPr lang="en-US" sz="3200" dirty="0"/>
              <a:t>Results of tree death include:</a:t>
            </a:r>
          </a:p>
          <a:p>
            <a:pPr lvl="1"/>
            <a:r>
              <a:rPr lang="en-US" sz="3000" dirty="0"/>
              <a:t>Reduction in moisture content</a:t>
            </a:r>
          </a:p>
          <a:p>
            <a:pPr lvl="1"/>
            <a:r>
              <a:rPr lang="en-US" sz="3000" dirty="0"/>
              <a:t>Increase in downed woody fuels (coarse and fine fuels)</a:t>
            </a:r>
          </a:p>
          <a:p>
            <a:pPr lvl="1"/>
            <a:r>
              <a:rPr lang="en-US" sz="3000" dirty="0"/>
              <a:t>Increase in laddering of fuels (stratification)</a:t>
            </a:r>
          </a:p>
          <a:p>
            <a:endParaRPr lang="en-US" sz="1000" dirty="0" smtClean="0"/>
          </a:p>
          <a:p>
            <a:r>
              <a:rPr lang="en-US" sz="3200" dirty="0" smtClean="0"/>
              <a:t>Rates of fire spread increase in stands of dead trees and suppression can also become more challenging</a:t>
            </a:r>
          </a:p>
        </p:txBody>
      </p:sp>
      <p:sp>
        <p:nvSpPr>
          <p:cNvPr id="6" name="TextBox 5"/>
          <p:cNvSpPr txBox="1"/>
          <p:nvPr/>
        </p:nvSpPr>
        <p:spPr>
          <a:xfrm>
            <a:off x="853821" y="1265682"/>
            <a:ext cx="2328291" cy="261610"/>
          </a:xfrm>
          <a:prstGeom prst="rect">
            <a:avLst/>
          </a:prstGeom>
          <a:noFill/>
        </p:spPr>
        <p:txBody>
          <a:bodyPr wrap="square" rtlCol="0">
            <a:spAutoFit/>
          </a:bodyPr>
          <a:lstStyle/>
          <a:p>
            <a:r>
              <a:rPr lang="en-US" sz="1100" dirty="0" smtClean="0">
                <a:solidFill>
                  <a:schemeClr val="bg1"/>
                </a:solidFill>
                <a:latin typeface="Times New Roman" pitchFamily="18" charset="0"/>
                <a:cs typeface="Times New Roman" pitchFamily="18" charset="0"/>
              </a:rPr>
              <a:t>B.A. Blackwell &amp; Associates Ltd.</a:t>
            </a:r>
            <a:endParaRPr lang="en-US" sz="1100" dirty="0">
              <a:solidFill>
                <a:schemeClr val="bg1"/>
              </a:solidFill>
              <a:latin typeface="Times New Roman" pitchFamily="18" charset="0"/>
              <a:cs typeface="Times New Roman" pitchFamily="18" charset="0"/>
            </a:endParaRPr>
          </a:p>
        </p:txBody>
      </p:sp>
      <p:pic>
        <p:nvPicPr>
          <p:cNvPr id="7" name="Picture 6" descr="F:\Administration\Company\Logo\Blackwell\2011 GreenBlack Logos\BAB_Full_GreenBlack.png"/>
          <p:cNvPicPr>
            <a:picLocks noChangeAspect="1" noChangeArrowheads="1"/>
          </p:cNvPicPr>
          <p:nvPr/>
        </p:nvPicPr>
        <p:blipFill>
          <a:blip r:embed="rId4" cstate="print"/>
          <a:srcRect/>
          <a:stretch>
            <a:fillRect/>
          </a:stretch>
        </p:blipFill>
        <p:spPr bwMode="auto">
          <a:xfrm>
            <a:off x="630556" y="1286828"/>
            <a:ext cx="228181" cy="182880"/>
          </a:xfrm>
          <a:prstGeom prst="rect">
            <a:avLst/>
          </a:prstGeom>
          <a:noFill/>
        </p:spPr>
      </p:pic>
    </p:spTree>
    <p:extLst>
      <p:ext uri="{BB962C8B-B14F-4D97-AF65-F5344CB8AC3E}">
        <p14:creationId xmlns:p14="http://schemas.microsoft.com/office/powerpoint/2010/main" val="295387348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Administration\Website\Blackwell2009\Photos\IMGP0355.JPG"/>
          <p:cNvPicPr>
            <a:picLocks noChangeAspect="1" noChangeArrowheads="1"/>
          </p:cNvPicPr>
          <p:nvPr/>
        </p:nvPicPr>
        <p:blipFill>
          <a:blip r:embed="rId3" cstate="print"/>
          <a:srcRect/>
          <a:stretch>
            <a:fillRect/>
          </a:stretch>
        </p:blipFill>
        <p:spPr bwMode="auto">
          <a:xfrm>
            <a:off x="0" y="45720"/>
            <a:ext cx="9144000" cy="1197864"/>
          </a:xfrm>
          <a:prstGeom prst="rect">
            <a:avLst/>
          </a:prstGeom>
          <a:noFill/>
        </p:spPr>
      </p:pic>
      <p:sp>
        <p:nvSpPr>
          <p:cNvPr id="2" name="Title 1"/>
          <p:cNvSpPr>
            <a:spLocks noGrp="1"/>
          </p:cNvSpPr>
          <p:nvPr>
            <p:ph type="title"/>
          </p:nvPr>
        </p:nvSpPr>
        <p:spPr>
          <a:xfrm>
            <a:off x="182880" y="228600"/>
            <a:ext cx="8583168" cy="990600"/>
          </a:xfrm>
        </p:spPr>
        <p:txBody>
          <a:bodyPr/>
          <a:lstStyle/>
          <a:p>
            <a:r>
              <a:rPr lang="en-US" dirty="0" smtClean="0">
                <a:solidFill>
                  <a:schemeClr val="bg1"/>
                </a:solidFill>
                <a:effectLst>
                  <a:outerShdw blurRad="38100" dist="38100" dir="2700000" algn="tl">
                    <a:srgbClr val="000000">
                      <a:alpha val="43137"/>
                    </a:srgbClr>
                  </a:outerShdw>
                </a:effectLst>
              </a:rPr>
              <a:t>INTRODUCTION</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69928" y="1674421"/>
            <a:ext cx="5867733" cy="5171704"/>
          </a:xfrm>
        </p:spPr>
        <p:txBody>
          <a:bodyPr>
            <a:normAutofit lnSpcReduction="10000"/>
          </a:bodyPr>
          <a:lstStyle/>
          <a:p>
            <a:r>
              <a:rPr lang="en-US" sz="3200" dirty="0" smtClean="0"/>
              <a:t>An important objective for Hydro is to target areas that pose the highest forest health risk to their system</a:t>
            </a:r>
          </a:p>
          <a:p>
            <a:endParaRPr lang="en-US" sz="1000" dirty="0" smtClean="0"/>
          </a:p>
          <a:p>
            <a:r>
              <a:rPr lang="en-US" sz="3200" dirty="0" smtClean="0"/>
              <a:t>Targeting areas requires an understanding of:</a:t>
            </a:r>
          </a:p>
          <a:p>
            <a:pPr lvl="1"/>
            <a:r>
              <a:rPr lang="en-US" sz="3000" dirty="0" smtClean="0"/>
              <a:t>Hazards</a:t>
            </a:r>
          </a:p>
          <a:p>
            <a:pPr lvl="1"/>
            <a:r>
              <a:rPr lang="en-US" sz="3000" dirty="0" smtClean="0"/>
              <a:t>Location of hazards</a:t>
            </a:r>
          </a:p>
          <a:p>
            <a:pPr lvl="1"/>
            <a:r>
              <a:rPr lang="en-US" sz="3000" dirty="0" smtClean="0"/>
              <a:t>Anticipated mortality of impacted trees</a:t>
            </a:r>
            <a:endParaRPr lang="en-US" sz="3000" dirty="0"/>
          </a:p>
        </p:txBody>
      </p:sp>
      <p:sp>
        <p:nvSpPr>
          <p:cNvPr id="6" name="TextBox 5"/>
          <p:cNvSpPr txBox="1"/>
          <p:nvPr/>
        </p:nvSpPr>
        <p:spPr>
          <a:xfrm>
            <a:off x="853821" y="1265682"/>
            <a:ext cx="2328291" cy="261610"/>
          </a:xfrm>
          <a:prstGeom prst="rect">
            <a:avLst/>
          </a:prstGeom>
          <a:noFill/>
        </p:spPr>
        <p:txBody>
          <a:bodyPr wrap="square" rtlCol="0">
            <a:spAutoFit/>
          </a:bodyPr>
          <a:lstStyle/>
          <a:p>
            <a:r>
              <a:rPr lang="en-US" sz="1100" dirty="0" smtClean="0">
                <a:solidFill>
                  <a:schemeClr val="bg1"/>
                </a:solidFill>
                <a:latin typeface="Times New Roman" pitchFamily="18" charset="0"/>
                <a:cs typeface="Times New Roman" pitchFamily="18" charset="0"/>
              </a:rPr>
              <a:t>B.A. Blackwell &amp; Associates Ltd.</a:t>
            </a:r>
            <a:endParaRPr lang="en-US" sz="1100" dirty="0">
              <a:solidFill>
                <a:schemeClr val="bg1"/>
              </a:solidFill>
              <a:latin typeface="Times New Roman" pitchFamily="18" charset="0"/>
              <a:cs typeface="Times New Roman" pitchFamily="18" charset="0"/>
            </a:endParaRPr>
          </a:p>
        </p:txBody>
      </p:sp>
      <p:pic>
        <p:nvPicPr>
          <p:cNvPr id="7" name="Picture 6" descr="F:\Administration\Company\Logo\Blackwell\2011 GreenBlack Logos\BAB_Full_GreenBlack.png"/>
          <p:cNvPicPr>
            <a:picLocks noChangeAspect="1" noChangeArrowheads="1"/>
          </p:cNvPicPr>
          <p:nvPr/>
        </p:nvPicPr>
        <p:blipFill>
          <a:blip r:embed="rId4" cstate="print"/>
          <a:srcRect/>
          <a:stretch>
            <a:fillRect/>
          </a:stretch>
        </p:blipFill>
        <p:spPr bwMode="auto">
          <a:xfrm>
            <a:off x="630556" y="1286828"/>
            <a:ext cx="228181" cy="182880"/>
          </a:xfrm>
          <a:prstGeom prst="rect">
            <a:avLst/>
          </a:prstGeom>
          <a:noFill/>
        </p:spPr>
      </p:pic>
      <p:pic>
        <p:nvPicPr>
          <p:cNvPr id="8194" name="Picture 2"/>
          <p:cNvPicPr>
            <a:picLocks noChangeAspect="1" noChangeArrowheads="1"/>
          </p:cNvPicPr>
          <p:nvPr/>
        </p:nvPicPr>
        <p:blipFill>
          <a:blip r:embed="rId5" cstate="print"/>
          <a:srcRect/>
          <a:stretch>
            <a:fillRect/>
          </a:stretch>
        </p:blipFill>
        <p:spPr bwMode="auto">
          <a:xfrm>
            <a:off x="5847060" y="2322925"/>
            <a:ext cx="3172435" cy="3749040"/>
          </a:xfrm>
          <a:prstGeom prst="roundRect">
            <a:avLst/>
          </a:prstGeom>
          <a:noFill/>
          <a:ln w="9525">
            <a:solidFill>
              <a:schemeClr val="tx1"/>
            </a:solid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Administration\Website\Blackwell2009\Photos\IMGP0355.JPG"/>
          <p:cNvPicPr>
            <a:picLocks noChangeAspect="1" noChangeArrowheads="1"/>
          </p:cNvPicPr>
          <p:nvPr/>
        </p:nvPicPr>
        <p:blipFill>
          <a:blip r:embed="rId3" cstate="print"/>
          <a:srcRect/>
          <a:stretch>
            <a:fillRect/>
          </a:stretch>
        </p:blipFill>
        <p:spPr bwMode="auto">
          <a:xfrm>
            <a:off x="0" y="45720"/>
            <a:ext cx="9144000" cy="1197864"/>
          </a:xfrm>
          <a:prstGeom prst="rect">
            <a:avLst/>
          </a:prstGeom>
          <a:noFill/>
        </p:spPr>
      </p:pic>
      <p:sp>
        <p:nvSpPr>
          <p:cNvPr id="2" name="Title 1"/>
          <p:cNvSpPr>
            <a:spLocks noGrp="1"/>
          </p:cNvSpPr>
          <p:nvPr>
            <p:ph type="title"/>
          </p:nvPr>
        </p:nvSpPr>
        <p:spPr>
          <a:xfrm>
            <a:off x="182880" y="228600"/>
            <a:ext cx="8583168" cy="990600"/>
          </a:xfrm>
        </p:spPr>
        <p:txBody>
          <a:bodyPr/>
          <a:lstStyle/>
          <a:p>
            <a:r>
              <a:rPr lang="en-US" dirty="0" smtClean="0">
                <a:solidFill>
                  <a:schemeClr val="bg1"/>
                </a:solidFill>
                <a:effectLst>
                  <a:outerShdw blurRad="38100" dist="38100" dir="2700000" algn="tl">
                    <a:srgbClr val="000000">
                      <a:alpha val="43137"/>
                    </a:srgbClr>
                  </a:outerShdw>
                </a:effectLst>
              </a:rPr>
              <a:t>DELIVERABLES / OBJECTIVES</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152401" y="1753377"/>
            <a:ext cx="8766048" cy="4952223"/>
          </a:xfrm>
        </p:spPr>
        <p:txBody>
          <a:bodyPr>
            <a:normAutofit/>
          </a:bodyPr>
          <a:lstStyle/>
          <a:p>
            <a:pPr marL="0" indent="0">
              <a:buNone/>
            </a:pPr>
            <a:r>
              <a:rPr lang="en-US" sz="3000" dirty="0" smtClean="0"/>
              <a:t>The deliverables of this project included:</a:t>
            </a:r>
          </a:p>
          <a:p>
            <a:pPr marL="447675" lvl="1" indent="-358775">
              <a:buFont typeface="+mj-lt"/>
              <a:buAutoNum type="arabicPeriod"/>
            </a:pPr>
            <a:r>
              <a:rPr lang="en-US" sz="3000" dirty="0" smtClean="0"/>
              <a:t>Identification of the most detrimental forest health factors to BC Hydro infrastructure and the development of extension materials</a:t>
            </a:r>
          </a:p>
          <a:p>
            <a:pPr marL="447675" lvl="1" indent="-358775">
              <a:buFont typeface="+mj-lt"/>
              <a:buAutoNum type="arabicPeriod"/>
            </a:pPr>
            <a:r>
              <a:rPr lang="en-US" sz="3000" dirty="0" smtClean="0"/>
              <a:t>A review of transmission and distribution corridors across the Province including</a:t>
            </a:r>
          </a:p>
          <a:p>
            <a:pPr marL="715963" lvl="2"/>
            <a:r>
              <a:rPr lang="en-US" sz="2600" dirty="0" smtClean="0"/>
              <a:t>Development of maps to identify areas of risk </a:t>
            </a:r>
          </a:p>
          <a:p>
            <a:pPr marL="715963" lvl="2"/>
            <a:r>
              <a:rPr lang="en-US" sz="2600" dirty="0" smtClean="0"/>
              <a:t>Maps designed to assist operations and field staff in the ID of forest health factor incidence and the level of associated risk to Hydro infrastructure</a:t>
            </a:r>
            <a:endParaRPr lang="en-US" sz="2600" dirty="0"/>
          </a:p>
        </p:txBody>
      </p:sp>
      <p:sp>
        <p:nvSpPr>
          <p:cNvPr id="6" name="TextBox 5"/>
          <p:cNvSpPr txBox="1"/>
          <p:nvPr/>
        </p:nvSpPr>
        <p:spPr>
          <a:xfrm>
            <a:off x="853821" y="1265682"/>
            <a:ext cx="2328291" cy="261610"/>
          </a:xfrm>
          <a:prstGeom prst="rect">
            <a:avLst/>
          </a:prstGeom>
          <a:noFill/>
        </p:spPr>
        <p:txBody>
          <a:bodyPr wrap="square" rtlCol="0">
            <a:spAutoFit/>
          </a:bodyPr>
          <a:lstStyle/>
          <a:p>
            <a:r>
              <a:rPr lang="en-US" sz="1100" dirty="0" smtClean="0">
                <a:solidFill>
                  <a:schemeClr val="bg1"/>
                </a:solidFill>
                <a:latin typeface="Times New Roman" pitchFamily="18" charset="0"/>
                <a:cs typeface="Times New Roman" pitchFamily="18" charset="0"/>
              </a:rPr>
              <a:t>B.A. Blackwell &amp; Associates Ltd.</a:t>
            </a:r>
            <a:endParaRPr lang="en-US" sz="1100" dirty="0">
              <a:solidFill>
                <a:schemeClr val="bg1"/>
              </a:solidFill>
              <a:latin typeface="Times New Roman" pitchFamily="18" charset="0"/>
              <a:cs typeface="Times New Roman" pitchFamily="18" charset="0"/>
            </a:endParaRPr>
          </a:p>
        </p:txBody>
      </p:sp>
      <p:pic>
        <p:nvPicPr>
          <p:cNvPr id="7" name="Picture 6" descr="F:\Administration\Company\Logo\Blackwell\2011 GreenBlack Logos\BAB_Full_GreenBlack.png"/>
          <p:cNvPicPr>
            <a:picLocks noChangeAspect="1" noChangeArrowheads="1"/>
          </p:cNvPicPr>
          <p:nvPr/>
        </p:nvPicPr>
        <p:blipFill>
          <a:blip r:embed="rId4" cstate="print"/>
          <a:srcRect/>
          <a:stretch>
            <a:fillRect/>
          </a:stretch>
        </p:blipFill>
        <p:spPr bwMode="auto">
          <a:xfrm>
            <a:off x="630556" y="1286828"/>
            <a:ext cx="228181" cy="182880"/>
          </a:xfrm>
          <a:prstGeom prst="rect">
            <a:avLst/>
          </a:prstGeom>
          <a:noFill/>
        </p:spPr>
      </p:pic>
    </p:spTree>
    <p:extLst>
      <p:ext uri="{BB962C8B-B14F-4D97-AF65-F5344CB8AC3E}">
        <p14:creationId xmlns:p14="http://schemas.microsoft.com/office/powerpoint/2010/main" val="272778225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5" name="Picture 2" descr="F:\Administration\Website\Blackwell2009\Photos\IMGP0355.JPG"/>
          <p:cNvPicPr>
            <a:picLocks noChangeAspect="1" noChangeArrowheads="1"/>
          </p:cNvPicPr>
          <p:nvPr/>
        </p:nvPicPr>
        <p:blipFill>
          <a:blip r:embed="rId3" cstate="print"/>
          <a:srcRect/>
          <a:stretch>
            <a:fillRect/>
          </a:stretch>
        </p:blipFill>
        <p:spPr bwMode="auto">
          <a:xfrm>
            <a:off x="0" y="45720"/>
            <a:ext cx="9144000" cy="1197864"/>
          </a:xfrm>
          <a:prstGeom prst="rect">
            <a:avLst/>
          </a:prstGeom>
          <a:noFill/>
        </p:spPr>
      </p:pic>
      <p:pic>
        <p:nvPicPr>
          <p:cNvPr id="1027" name="Picture 3" descr="E:\ForestHealth_Extension 17.jpg"/>
          <p:cNvPicPr>
            <a:picLocks noChangeAspect="1" noChangeArrowheads="1"/>
          </p:cNvPicPr>
          <p:nvPr/>
        </p:nvPicPr>
        <p:blipFill>
          <a:blip r:embed="rId4" cstate="print"/>
          <a:srcRect l="4718" t="3125" r="4289" b="3646"/>
          <a:stretch>
            <a:fillRect/>
          </a:stretch>
        </p:blipFill>
        <p:spPr bwMode="auto">
          <a:xfrm>
            <a:off x="4507679" y="412675"/>
            <a:ext cx="4620531" cy="6126480"/>
          </a:xfrm>
          <a:prstGeom prst="rect">
            <a:avLst/>
          </a:prstGeom>
          <a:noFill/>
        </p:spPr>
      </p:pic>
      <p:pic>
        <p:nvPicPr>
          <p:cNvPr id="1026" name="Picture 2" descr="E:\ForestHealth_Extension 16.jpg"/>
          <p:cNvPicPr>
            <a:picLocks noChangeAspect="1" noChangeArrowheads="1"/>
          </p:cNvPicPr>
          <p:nvPr/>
        </p:nvPicPr>
        <p:blipFill>
          <a:blip r:embed="rId5" cstate="print"/>
          <a:srcRect l="4801" t="3253" r="4714" b="3425"/>
          <a:stretch>
            <a:fillRect/>
          </a:stretch>
        </p:blipFill>
        <p:spPr bwMode="auto">
          <a:xfrm>
            <a:off x="0" y="415625"/>
            <a:ext cx="4590176" cy="6126480"/>
          </a:xfrm>
          <a:prstGeom prst="rect">
            <a:avLst/>
          </a:prstGeom>
          <a:noFill/>
        </p:spPr>
      </p:pic>
    </p:spTree>
    <p:extLst>
      <p:ext uri="{BB962C8B-B14F-4D97-AF65-F5344CB8AC3E}">
        <p14:creationId xmlns:p14="http://schemas.microsoft.com/office/powerpoint/2010/main" val="279056854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Administration\Website\Blackwell2009\Photos\IMGP0355.JPG"/>
          <p:cNvPicPr>
            <a:picLocks noChangeAspect="1" noChangeArrowheads="1"/>
          </p:cNvPicPr>
          <p:nvPr/>
        </p:nvPicPr>
        <p:blipFill>
          <a:blip r:embed="rId3" cstate="print"/>
          <a:srcRect/>
          <a:stretch>
            <a:fillRect/>
          </a:stretch>
        </p:blipFill>
        <p:spPr bwMode="auto">
          <a:xfrm>
            <a:off x="0" y="45720"/>
            <a:ext cx="9144000" cy="1197864"/>
          </a:xfrm>
          <a:prstGeom prst="rect">
            <a:avLst/>
          </a:prstGeom>
          <a:noFill/>
        </p:spPr>
      </p:pic>
      <p:sp>
        <p:nvSpPr>
          <p:cNvPr id="3" name="Content Placeholder 2"/>
          <p:cNvSpPr>
            <a:spLocks noGrp="1"/>
          </p:cNvSpPr>
          <p:nvPr>
            <p:ph sz="quarter" idx="1"/>
          </p:nvPr>
        </p:nvSpPr>
        <p:spPr>
          <a:xfrm>
            <a:off x="152401" y="1753377"/>
            <a:ext cx="8766048" cy="4780773"/>
          </a:xfrm>
        </p:spPr>
        <p:txBody>
          <a:bodyPr>
            <a:normAutofit/>
          </a:bodyPr>
          <a:lstStyle/>
          <a:p>
            <a:pPr marL="0" indent="0">
              <a:buNone/>
            </a:pPr>
            <a:r>
              <a:rPr lang="en-US" sz="3000" dirty="0" smtClean="0"/>
              <a:t>The deliverables of this project included:</a:t>
            </a:r>
          </a:p>
          <a:p>
            <a:pPr marL="447675" lvl="1" indent="-358775">
              <a:buFont typeface="+mj-lt"/>
              <a:buAutoNum type="arabicPeriod"/>
            </a:pPr>
            <a:r>
              <a:rPr lang="en-US" sz="3000" dirty="0" smtClean="0"/>
              <a:t>Identification of the most detrimental forest health factors to BC Hydro infrastructure and the development of information sheets</a:t>
            </a:r>
          </a:p>
          <a:p>
            <a:pPr marL="447675" lvl="1" indent="-358775">
              <a:buFont typeface="+mj-lt"/>
              <a:buAutoNum type="arabicPeriod"/>
            </a:pPr>
            <a:r>
              <a:rPr lang="en-US" sz="3000" dirty="0" smtClean="0"/>
              <a:t>A review of transmission and distribution corridors across the Province including</a:t>
            </a:r>
          </a:p>
          <a:p>
            <a:pPr marL="715963" lvl="2"/>
            <a:r>
              <a:rPr lang="en-US" sz="2600" dirty="0" smtClean="0"/>
              <a:t>Development of maps to identify areas of risk </a:t>
            </a:r>
          </a:p>
          <a:p>
            <a:pPr marL="715963" lvl="2"/>
            <a:r>
              <a:rPr lang="en-US" sz="2600" dirty="0" smtClean="0"/>
              <a:t>Maps designed to assist operations and field staff in the ID of forest health factor incidence and the level of associated risk to Hydro infrastructure</a:t>
            </a:r>
            <a:endParaRPr lang="en-US" sz="2600" dirty="0"/>
          </a:p>
        </p:txBody>
      </p:sp>
      <p:sp>
        <p:nvSpPr>
          <p:cNvPr id="6" name="TextBox 5"/>
          <p:cNvSpPr txBox="1"/>
          <p:nvPr/>
        </p:nvSpPr>
        <p:spPr>
          <a:xfrm>
            <a:off x="853821" y="1265682"/>
            <a:ext cx="2328291" cy="261610"/>
          </a:xfrm>
          <a:prstGeom prst="rect">
            <a:avLst/>
          </a:prstGeom>
          <a:noFill/>
        </p:spPr>
        <p:txBody>
          <a:bodyPr wrap="square" rtlCol="0">
            <a:spAutoFit/>
          </a:bodyPr>
          <a:lstStyle/>
          <a:p>
            <a:r>
              <a:rPr lang="en-US" sz="1100" dirty="0" smtClean="0">
                <a:solidFill>
                  <a:schemeClr val="bg1"/>
                </a:solidFill>
                <a:latin typeface="Times New Roman" pitchFamily="18" charset="0"/>
                <a:cs typeface="Times New Roman" pitchFamily="18" charset="0"/>
              </a:rPr>
              <a:t>B.A. Blackwell &amp; Associates Ltd.</a:t>
            </a:r>
            <a:endParaRPr lang="en-US" sz="1100" dirty="0">
              <a:solidFill>
                <a:schemeClr val="bg1"/>
              </a:solidFill>
              <a:latin typeface="Times New Roman" pitchFamily="18" charset="0"/>
              <a:cs typeface="Times New Roman" pitchFamily="18" charset="0"/>
            </a:endParaRPr>
          </a:p>
        </p:txBody>
      </p:sp>
      <p:pic>
        <p:nvPicPr>
          <p:cNvPr id="7" name="Picture 6" descr="F:\Administration\Company\Logo\Blackwell\2011 GreenBlack Logos\BAB_Full_GreenBlack.png"/>
          <p:cNvPicPr>
            <a:picLocks noChangeAspect="1" noChangeArrowheads="1"/>
          </p:cNvPicPr>
          <p:nvPr/>
        </p:nvPicPr>
        <p:blipFill>
          <a:blip r:embed="rId4" cstate="print"/>
          <a:srcRect/>
          <a:stretch>
            <a:fillRect/>
          </a:stretch>
        </p:blipFill>
        <p:spPr bwMode="auto">
          <a:xfrm>
            <a:off x="630556" y="1286828"/>
            <a:ext cx="228181" cy="182880"/>
          </a:xfrm>
          <a:prstGeom prst="rect">
            <a:avLst/>
          </a:prstGeom>
          <a:noFill/>
        </p:spPr>
      </p:pic>
      <p:sp>
        <p:nvSpPr>
          <p:cNvPr id="8" name="Title 7"/>
          <p:cNvSpPr>
            <a:spLocks noGrp="1"/>
          </p:cNvSpPr>
          <p:nvPr>
            <p:ph type="title"/>
          </p:nvPr>
        </p:nvSpPr>
        <p:spPr/>
        <p:txBody>
          <a:bodyPr/>
          <a:lstStyle/>
          <a:p>
            <a:endParaRPr lang="en-US"/>
          </a:p>
        </p:txBody>
      </p:sp>
      <p:sp>
        <p:nvSpPr>
          <p:cNvPr id="10" name="Title 1"/>
          <p:cNvSpPr txBox="1">
            <a:spLocks/>
          </p:cNvSpPr>
          <p:nvPr/>
        </p:nvSpPr>
        <p:spPr>
          <a:xfrm>
            <a:off x="182880" y="228600"/>
            <a:ext cx="8583168" cy="990600"/>
          </a:xfrm>
          <a:prstGeom prst="rect">
            <a:avLst/>
          </a:prstGeom>
        </p:spPr>
        <p:txBody>
          <a:bodyPr vert="horz" anchor="ctr">
            <a:norm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4400" b="0" i="0" u="none" strike="noStrike" kern="1200" cap="none" spc="0" normalizeH="0" baseline="0" noProof="0" smtClean="0">
                <a:ln>
                  <a:noFill/>
                </a:ln>
                <a:solidFill>
                  <a:schemeClr val="bg1"/>
                </a:solidFill>
                <a:effectLst>
                  <a:outerShdw blurRad="38100" dist="38100" dir="2700000" algn="tl">
                    <a:srgbClr val="000000">
                      <a:alpha val="43137"/>
                    </a:srgbClr>
                  </a:outerShdw>
                </a:effectLst>
                <a:uLnTx/>
                <a:uFillTx/>
                <a:latin typeface="+mj-lt"/>
                <a:ea typeface="+mj-ea"/>
                <a:cs typeface="+mj-cs"/>
              </a:rPr>
              <a:t>DELIVERABLES / OBJECTIVES</a:t>
            </a:r>
            <a:endParaRPr kumimoji="0" lang="en-US" sz="4400" b="0" i="0" u="none" strike="noStrike" kern="1200" cap="none" spc="0" normalizeH="0" baseline="0" noProof="0" dirty="0">
              <a:ln>
                <a:noFill/>
              </a:ln>
              <a:solidFill>
                <a:schemeClr val="bg1"/>
              </a:solidFill>
              <a:effectLst>
                <a:outerShdw blurRad="38100" dist="38100" dir="2700000" algn="tl">
                  <a:srgbClr val="000000">
                    <a:alpha val="43137"/>
                  </a:srgbClr>
                </a:outerShdw>
              </a:effectLst>
              <a:uLnTx/>
              <a:uFillTx/>
              <a:latin typeface="+mj-lt"/>
              <a:ea typeface="+mj-ea"/>
              <a:cs typeface="+mj-cs"/>
            </a:endParaRPr>
          </a:p>
        </p:txBody>
      </p:sp>
    </p:spTree>
    <p:extLst>
      <p:ext uri="{BB962C8B-B14F-4D97-AF65-F5344CB8AC3E}">
        <p14:creationId xmlns:p14="http://schemas.microsoft.com/office/powerpoint/2010/main" val="245611591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F:\Administration\Website\Blackwell2009\Photos\IMGP0355.JPG"/>
          <p:cNvPicPr>
            <a:picLocks noChangeAspect="1" noChangeArrowheads="1"/>
          </p:cNvPicPr>
          <p:nvPr/>
        </p:nvPicPr>
        <p:blipFill>
          <a:blip r:embed="rId3" cstate="print"/>
          <a:srcRect/>
          <a:stretch>
            <a:fillRect/>
          </a:stretch>
        </p:blipFill>
        <p:spPr bwMode="auto">
          <a:xfrm>
            <a:off x="0" y="45720"/>
            <a:ext cx="9144000" cy="1197864"/>
          </a:xfrm>
          <a:prstGeom prst="rect">
            <a:avLst/>
          </a:prstGeom>
          <a:noFill/>
        </p:spPr>
      </p:pic>
      <p:sp>
        <p:nvSpPr>
          <p:cNvPr id="2" name="Title 1"/>
          <p:cNvSpPr>
            <a:spLocks noGrp="1"/>
          </p:cNvSpPr>
          <p:nvPr>
            <p:ph type="title"/>
          </p:nvPr>
        </p:nvSpPr>
        <p:spPr>
          <a:xfrm>
            <a:off x="182880" y="228600"/>
            <a:ext cx="8583168" cy="990600"/>
          </a:xfrm>
        </p:spPr>
        <p:txBody>
          <a:bodyPr/>
          <a:lstStyle/>
          <a:p>
            <a:r>
              <a:rPr lang="en-US" dirty="0" smtClean="0">
                <a:solidFill>
                  <a:schemeClr val="bg1"/>
                </a:solidFill>
                <a:effectLst>
                  <a:outerShdw blurRad="38100" dist="38100" dir="2700000" algn="tl">
                    <a:srgbClr val="000000">
                      <a:alpha val="43137"/>
                    </a:srgbClr>
                  </a:outerShdw>
                </a:effectLst>
              </a:rPr>
              <a:t>METHODS</a:t>
            </a:r>
            <a:endParaRPr lang="en-US" dirty="0">
              <a:solidFill>
                <a:schemeClr val="bg1"/>
              </a:solidFill>
              <a:effectLst>
                <a:outerShdw blurRad="38100" dist="38100" dir="2700000" algn="tl">
                  <a:srgbClr val="000000">
                    <a:alpha val="43137"/>
                  </a:srgbClr>
                </a:outerShdw>
              </a:effectLst>
            </a:endParaRPr>
          </a:p>
        </p:txBody>
      </p:sp>
      <p:sp>
        <p:nvSpPr>
          <p:cNvPr id="3" name="Content Placeholder 2"/>
          <p:cNvSpPr>
            <a:spLocks noGrp="1"/>
          </p:cNvSpPr>
          <p:nvPr>
            <p:ph sz="quarter" idx="1"/>
          </p:nvPr>
        </p:nvSpPr>
        <p:spPr>
          <a:xfrm>
            <a:off x="126558" y="1761660"/>
            <a:ext cx="8895522" cy="4882980"/>
          </a:xfrm>
        </p:spPr>
        <p:txBody>
          <a:bodyPr>
            <a:normAutofit/>
          </a:bodyPr>
          <a:lstStyle/>
          <a:p>
            <a:r>
              <a:rPr lang="en-US" sz="3200" dirty="0" smtClean="0"/>
              <a:t>A spatial analysis was completed to identify the location of forest health infestations adjacent to Hydro infrastructure</a:t>
            </a:r>
          </a:p>
          <a:p>
            <a:pPr lvl="1"/>
            <a:r>
              <a:rPr lang="en-US" sz="3000" dirty="0" smtClean="0"/>
              <a:t>50 m buffer on each side of the ROW / </a:t>
            </a:r>
            <a:r>
              <a:rPr lang="en-US" sz="3000" dirty="0" err="1" smtClean="0"/>
              <a:t>powerline</a:t>
            </a:r>
            <a:r>
              <a:rPr lang="en-US" sz="3000" dirty="0" smtClean="0"/>
              <a:t> corridor</a:t>
            </a:r>
          </a:p>
          <a:p>
            <a:pPr lvl="1"/>
            <a:r>
              <a:rPr lang="en-US" sz="3000" dirty="0" smtClean="0"/>
              <a:t>Spatial data</a:t>
            </a:r>
          </a:p>
          <a:p>
            <a:pPr lvl="2"/>
            <a:r>
              <a:rPr lang="en-US" sz="2700" dirty="0" smtClean="0"/>
              <a:t>Hydro distribution and transmission systems</a:t>
            </a:r>
          </a:p>
          <a:p>
            <a:pPr lvl="2"/>
            <a:r>
              <a:rPr lang="en-US" sz="2700" dirty="0" smtClean="0"/>
              <a:t>Vegetation Resource Inventory (LRDW)</a:t>
            </a:r>
          </a:p>
          <a:p>
            <a:pPr lvl="2"/>
            <a:r>
              <a:rPr lang="en-US" sz="2700" dirty="0" smtClean="0"/>
              <a:t>Annual MFLNRO forest health data (2001 – 2013)</a:t>
            </a:r>
          </a:p>
        </p:txBody>
      </p:sp>
      <p:sp>
        <p:nvSpPr>
          <p:cNvPr id="6" name="TextBox 5"/>
          <p:cNvSpPr txBox="1"/>
          <p:nvPr/>
        </p:nvSpPr>
        <p:spPr>
          <a:xfrm>
            <a:off x="853821" y="1265682"/>
            <a:ext cx="2328291" cy="261610"/>
          </a:xfrm>
          <a:prstGeom prst="rect">
            <a:avLst/>
          </a:prstGeom>
          <a:noFill/>
        </p:spPr>
        <p:txBody>
          <a:bodyPr wrap="square" rtlCol="0">
            <a:spAutoFit/>
          </a:bodyPr>
          <a:lstStyle/>
          <a:p>
            <a:r>
              <a:rPr lang="en-US" sz="1100" dirty="0" smtClean="0">
                <a:solidFill>
                  <a:schemeClr val="bg1"/>
                </a:solidFill>
                <a:latin typeface="Times New Roman" pitchFamily="18" charset="0"/>
                <a:cs typeface="Times New Roman" pitchFamily="18" charset="0"/>
              </a:rPr>
              <a:t>B.A. Blackwell &amp; Associates Ltd.</a:t>
            </a:r>
            <a:endParaRPr lang="en-US" sz="1100" dirty="0">
              <a:solidFill>
                <a:schemeClr val="bg1"/>
              </a:solidFill>
              <a:latin typeface="Times New Roman" pitchFamily="18" charset="0"/>
              <a:cs typeface="Times New Roman" pitchFamily="18" charset="0"/>
            </a:endParaRPr>
          </a:p>
        </p:txBody>
      </p:sp>
      <p:pic>
        <p:nvPicPr>
          <p:cNvPr id="7" name="Picture 6" descr="F:\Administration\Company\Logo\Blackwell\2011 GreenBlack Logos\BAB_Full_GreenBlack.png"/>
          <p:cNvPicPr>
            <a:picLocks noChangeAspect="1" noChangeArrowheads="1"/>
          </p:cNvPicPr>
          <p:nvPr/>
        </p:nvPicPr>
        <p:blipFill>
          <a:blip r:embed="rId4" cstate="print"/>
          <a:srcRect/>
          <a:stretch>
            <a:fillRect/>
          </a:stretch>
        </p:blipFill>
        <p:spPr bwMode="auto">
          <a:xfrm>
            <a:off x="630556" y="1286828"/>
            <a:ext cx="228181" cy="182880"/>
          </a:xfrm>
          <a:prstGeom prst="rect">
            <a:avLst/>
          </a:prstGeom>
          <a:noFill/>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Theme1">
  <a:themeElements>
    <a:clrScheme name="Custom 20">
      <a:dk1>
        <a:sysClr val="windowText" lastClr="000000"/>
      </a:dk1>
      <a:lt1>
        <a:sysClr val="window" lastClr="FFFFFF"/>
      </a:lt1>
      <a:dk2>
        <a:srgbClr val="000000"/>
      </a:dk2>
      <a:lt2>
        <a:srgbClr val="FFFFFF"/>
      </a:lt2>
      <a:accent1>
        <a:srgbClr val="22802D"/>
      </a:accent1>
      <a:accent2>
        <a:srgbClr val="3A9A2A"/>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Theme1</Template>
  <TotalTime>865</TotalTime>
  <Words>2643</Words>
  <Application>Microsoft Office PowerPoint</Application>
  <PresentationFormat>On-screen Show (4:3)</PresentationFormat>
  <Paragraphs>179</Paragraphs>
  <Slides>21</Slides>
  <Notes>21</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Theme1</vt:lpstr>
      <vt:lpstr>Bc hydro forest health risk assessment</vt:lpstr>
      <vt:lpstr>INTRODUCTION</vt:lpstr>
      <vt:lpstr>INTRODUCTION</vt:lpstr>
      <vt:lpstr>INTRODUCTION</vt:lpstr>
      <vt:lpstr>INTRODUCTION</vt:lpstr>
      <vt:lpstr>DELIVERABLES / OBJECTIVES</vt:lpstr>
      <vt:lpstr>PowerPoint Presentation</vt:lpstr>
      <vt:lpstr>PowerPoint Presentation</vt:lpstr>
      <vt:lpstr>METHODS</vt:lpstr>
      <vt:lpstr>METHODS</vt:lpstr>
      <vt:lpstr>METHODS</vt:lpstr>
      <vt:lpstr>INTERACTIVE MAPS</vt:lpstr>
      <vt:lpstr>INTERACTIVE MAPS</vt:lpstr>
      <vt:lpstr>Mountain</vt:lpstr>
      <vt:lpstr>PowerPoint Presentation</vt:lpstr>
      <vt:lpstr>Cumulative</vt:lpstr>
      <vt:lpstr>SUMMARY</vt:lpstr>
      <vt:lpstr>SUMMARY</vt:lpstr>
      <vt:lpstr>SUMMARY</vt:lpstr>
      <vt:lpstr>SUMMARY</vt:lpstr>
      <vt:lpstr>QUESTIONS</vt:lpstr>
    </vt:vector>
  </TitlesOfParts>
  <Company>Blackwell</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b_bains</dc:creator>
  <cp:lastModifiedBy>Darrell Chambers</cp:lastModifiedBy>
  <cp:revision>89</cp:revision>
  <dcterms:created xsi:type="dcterms:W3CDTF">2012-08-08T21:13:18Z</dcterms:created>
  <dcterms:modified xsi:type="dcterms:W3CDTF">2014-10-28T21:55:06Z</dcterms:modified>
</cp:coreProperties>
</file>