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43"/>
  </p:notesMasterIdLst>
  <p:sldIdLst>
    <p:sldId id="259" r:id="rId4"/>
    <p:sldId id="298" r:id="rId5"/>
    <p:sldId id="297" r:id="rId6"/>
    <p:sldId id="299" r:id="rId7"/>
    <p:sldId id="300" r:id="rId8"/>
    <p:sldId id="301" r:id="rId9"/>
    <p:sldId id="308" r:id="rId10"/>
    <p:sldId id="302" r:id="rId11"/>
    <p:sldId id="303" r:id="rId12"/>
    <p:sldId id="311" r:id="rId13"/>
    <p:sldId id="313" r:id="rId14"/>
    <p:sldId id="305" r:id="rId15"/>
    <p:sldId id="309" r:id="rId16"/>
    <p:sldId id="261" r:id="rId17"/>
    <p:sldId id="262" r:id="rId18"/>
    <p:sldId id="307" r:id="rId19"/>
    <p:sldId id="296" r:id="rId20"/>
    <p:sldId id="264" r:id="rId21"/>
    <p:sldId id="265" r:id="rId22"/>
    <p:sldId id="266" r:id="rId23"/>
    <p:sldId id="268" r:id="rId24"/>
    <p:sldId id="269" r:id="rId25"/>
    <p:sldId id="270" r:id="rId26"/>
    <p:sldId id="310" r:id="rId27"/>
    <p:sldId id="272" r:id="rId28"/>
    <p:sldId id="273" r:id="rId29"/>
    <p:sldId id="274" r:id="rId30"/>
    <p:sldId id="275" r:id="rId31"/>
    <p:sldId id="276" r:id="rId32"/>
    <p:sldId id="277" r:id="rId33"/>
    <p:sldId id="278" r:id="rId34"/>
    <p:sldId id="279" r:id="rId35"/>
    <p:sldId id="280" r:id="rId36"/>
    <p:sldId id="284" r:id="rId37"/>
    <p:sldId id="285" r:id="rId38"/>
    <p:sldId id="286" r:id="rId39"/>
    <p:sldId id="289" r:id="rId40"/>
    <p:sldId id="314" r:id="rId41"/>
    <p:sldId id="294"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olidFill>
          </c:spPr>
          <c:invertIfNegative val="0"/>
          <c:cat>
            <c:strRef>
              <c:f>Sheet1!$A$2:$A$3</c:f>
              <c:strCache>
                <c:ptCount val="2"/>
                <c:pt idx="0">
                  <c:v>2000-2005</c:v>
                </c:pt>
                <c:pt idx="1">
                  <c:v>Currently</c:v>
                </c:pt>
              </c:strCache>
            </c:strRef>
          </c:cat>
          <c:val>
            <c:numRef>
              <c:f>Sheet1!$B$2:$B$3</c:f>
              <c:numCache>
                <c:formatCode>#,##0</c:formatCode>
                <c:ptCount val="2"/>
                <c:pt idx="0">
                  <c:v>1000000</c:v>
                </c:pt>
                <c:pt idx="1">
                  <c:v>280000</c:v>
                </c:pt>
              </c:numCache>
            </c:numRef>
          </c:val>
        </c:ser>
        <c:dLbls>
          <c:showLegendKey val="0"/>
          <c:showVal val="0"/>
          <c:showCatName val="0"/>
          <c:showSerName val="0"/>
          <c:showPercent val="0"/>
          <c:showBubbleSize val="0"/>
        </c:dLbls>
        <c:gapWidth val="150"/>
        <c:axId val="42411904"/>
        <c:axId val="42413440"/>
      </c:barChart>
      <c:catAx>
        <c:axId val="42411904"/>
        <c:scaling>
          <c:orientation val="minMax"/>
        </c:scaling>
        <c:delete val="0"/>
        <c:axPos val="b"/>
        <c:majorTickMark val="out"/>
        <c:minorTickMark val="none"/>
        <c:tickLblPos val="nextTo"/>
        <c:crossAx val="42413440"/>
        <c:crosses val="autoZero"/>
        <c:auto val="1"/>
        <c:lblAlgn val="ctr"/>
        <c:lblOffset val="100"/>
        <c:noMultiLvlLbl val="0"/>
      </c:catAx>
      <c:valAx>
        <c:axId val="42413440"/>
        <c:scaling>
          <c:orientation val="minMax"/>
          <c:max val="1000000"/>
          <c:min val="0"/>
        </c:scaling>
        <c:delete val="0"/>
        <c:axPos val="l"/>
        <c:numFmt formatCode="#,##0" sourceLinked="1"/>
        <c:majorTickMark val="out"/>
        <c:minorTickMark val="none"/>
        <c:tickLblPos val="nextTo"/>
        <c:crossAx val="42411904"/>
        <c:crosses val="autoZero"/>
        <c:crossBetween val="between"/>
      </c:valAx>
    </c:plotArea>
    <c:plotVisOnly val="1"/>
    <c:dispBlanksAs val="gap"/>
    <c:showDLblsOverMax val="0"/>
  </c:chart>
  <c:spPr>
    <a:solidFill>
      <a:schemeClr val="bg1"/>
    </a:solidFill>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579AD1-2B9A-4223-BF48-359D367ED2CE}" type="datetimeFigureOut">
              <a:rPr lang="en-CA" smtClean="0"/>
              <a:t>2016-11-01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495FE-F561-4E93-8757-5297E1AAB322}" type="slidenum">
              <a:rPr lang="en-CA" smtClean="0"/>
              <a:t>‹#›</a:t>
            </a:fld>
            <a:endParaRPr lang="en-CA"/>
          </a:p>
        </p:txBody>
      </p:sp>
    </p:spTree>
    <p:extLst>
      <p:ext uri="{BB962C8B-B14F-4D97-AF65-F5344CB8AC3E}">
        <p14:creationId xmlns:p14="http://schemas.microsoft.com/office/powerpoint/2010/main" val="276411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8495FE-F561-4E93-8757-5297E1AAB322}" type="slidenum">
              <a:rPr lang="en-CA" smtClean="0"/>
              <a:t>2</a:t>
            </a:fld>
            <a:endParaRPr lang="en-CA"/>
          </a:p>
        </p:txBody>
      </p:sp>
    </p:spTree>
    <p:extLst>
      <p:ext uri="{BB962C8B-B14F-4D97-AF65-F5344CB8AC3E}">
        <p14:creationId xmlns:p14="http://schemas.microsoft.com/office/powerpoint/2010/main" val="181690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graph presents the chronological increase in resistance to 5 herbicide sites of action.</a:t>
            </a:r>
            <a:r>
              <a:rPr lang="en-US" baseline="0" dirty="0" smtClean="0"/>
              <a:t>  The letters refer to the Weed Science Society of America code (WSSA) to identify herbicide sites of action. Different herbicide sites of action have different propensities to select resistance.  PSII inhibitor (Group 5, 6, 7) herbicides, primarily atrazine resistant weeds in corn, dominated in the USA and Europe in the 1970’s and 80’s. ALS inhibitor (Group 2) herbicides are the most prone to resistance.  Note that the Y axis is the number of species (because a species is only plotted once per site of action). </a:t>
            </a:r>
            <a:endParaRPr lang="en-US" dirty="0"/>
          </a:p>
        </p:txBody>
      </p:sp>
      <p:sp>
        <p:nvSpPr>
          <p:cNvPr id="4" name="Slide Number Placeholder 3"/>
          <p:cNvSpPr>
            <a:spLocks noGrp="1"/>
          </p:cNvSpPr>
          <p:nvPr>
            <p:ph type="sldNum" sz="quarter" idx="10"/>
          </p:nvPr>
        </p:nvSpPr>
        <p:spPr/>
        <p:txBody>
          <a:bodyPr/>
          <a:lstStyle/>
          <a:p>
            <a:fld id="{68E439AC-B3FD-4805-976A-C68F14FE4C2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1902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1EA2309-626F-4022-B5EE-E0EE592FE0E1}" type="slidenum">
              <a:rPr lang="en-US" smtClean="0"/>
              <a:pPr/>
              <a:t>25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CA"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7D71DD-C84C-4FA9-8892-C8C1F37FF87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886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804CF6-0E2D-4CD6-A7AC-CF1B5F06C7E7}" type="slidenum">
              <a:rPr lang="en-US"/>
              <a:pPr>
                <a:defRPr/>
              </a:pPr>
              <a:t>‹#›</a:t>
            </a:fld>
            <a:endParaRPr lang="en-US"/>
          </a:p>
        </p:txBody>
      </p:sp>
    </p:spTree>
    <p:extLst>
      <p:ext uri="{BB962C8B-B14F-4D97-AF65-F5344CB8AC3E}">
        <p14:creationId xmlns:p14="http://schemas.microsoft.com/office/powerpoint/2010/main" val="319555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665E1-AF4A-40E4-9C24-7921FAC3CFF8}" type="slidenum">
              <a:rPr lang="en-US"/>
              <a:pPr>
                <a:defRPr/>
              </a:pPr>
              <a:t>‹#›</a:t>
            </a:fld>
            <a:endParaRPr lang="en-US"/>
          </a:p>
        </p:txBody>
      </p:sp>
    </p:spTree>
    <p:extLst>
      <p:ext uri="{BB962C8B-B14F-4D97-AF65-F5344CB8AC3E}">
        <p14:creationId xmlns:p14="http://schemas.microsoft.com/office/powerpoint/2010/main" val="74269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7884E4-6E86-4483-B924-9504059D3EA7}" type="slidenum">
              <a:rPr lang="en-US"/>
              <a:pPr>
                <a:defRPr/>
              </a:pPr>
              <a:t>‹#›</a:t>
            </a:fld>
            <a:endParaRPr lang="en-US"/>
          </a:p>
        </p:txBody>
      </p:sp>
    </p:spTree>
    <p:extLst>
      <p:ext uri="{BB962C8B-B14F-4D97-AF65-F5344CB8AC3E}">
        <p14:creationId xmlns:p14="http://schemas.microsoft.com/office/powerpoint/2010/main" val="51586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39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829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541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23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71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56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566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96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FEE442-7CA9-4A38-8D3A-E414212E335C}" type="slidenum">
              <a:rPr lang="en-US"/>
              <a:pPr>
                <a:defRPr/>
              </a:pPr>
              <a:t>‹#›</a:t>
            </a:fld>
            <a:endParaRPr lang="en-US"/>
          </a:p>
        </p:txBody>
      </p:sp>
    </p:spTree>
    <p:extLst>
      <p:ext uri="{BB962C8B-B14F-4D97-AF65-F5344CB8AC3E}">
        <p14:creationId xmlns:p14="http://schemas.microsoft.com/office/powerpoint/2010/main" val="2032059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61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134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1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982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93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53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216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249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1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96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95CADC-662E-4814-AB89-EBEC215859BB}" type="slidenum">
              <a:rPr lang="en-US"/>
              <a:pPr>
                <a:defRPr/>
              </a:pPr>
              <a:t>‹#›</a:t>
            </a:fld>
            <a:endParaRPr lang="en-US"/>
          </a:p>
        </p:txBody>
      </p:sp>
    </p:spTree>
    <p:extLst>
      <p:ext uri="{BB962C8B-B14F-4D97-AF65-F5344CB8AC3E}">
        <p14:creationId xmlns:p14="http://schemas.microsoft.com/office/powerpoint/2010/main" val="127838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95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78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76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2145B4-6362-4827-92B0-3407C6F5DA42}" type="datetimeFigureOut">
              <a:rPr lang="en-US" smtClean="0">
                <a:solidFill>
                  <a:prstClr val="black">
                    <a:tint val="75000"/>
                  </a:prstClr>
                </a:solidFill>
              </a:rPr>
              <a:pPr/>
              <a:t>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31B45-411B-492F-A093-A71C49579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9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C0234-ABEB-4367-B97D-A209E2B684CC}" type="slidenum">
              <a:rPr lang="en-US"/>
              <a:pPr>
                <a:defRPr/>
              </a:pPr>
              <a:t>‹#›</a:t>
            </a:fld>
            <a:endParaRPr lang="en-US"/>
          </a:p>
        </p:txBody>
      </p:sp>
    </p:spTree>
    <p:extLst>
      <p:ext uri="{BB962C8B-B14F-4D97-AF65-F5344CB8AC3E}">
        <p14:creationId xmlns:p14="http://schemas.microsoft.com/office/powerpoint/2010/main" val="62657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D492C3-3EF0-4D40-9416-CCC8DDA20F20}" type="slidenum">
              <a:rPr lang="en-US"/>
              <a:pPr>
                <a:defRPr/>
              </a:pPr>
              <a:t>‹#›</a:t>
            </a:fld>
            <a:endParaRPr lang="en-US"/>
          </a:p>
        </p:txBody>
      </p:sp>
    </p:spTree>
    <p:extLst>
      <p:ext uri="{BB962C8B-B14F-4D97-AF65-F5344CB8AC3E}">
        <p14:creationId xmlns:p14="http://schemas.microsoft.com/office/powerpoint/2010/main" val="169400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4791D6-D86F-4B4F-A391-92D0FBBE69F8}" type="slidenum">
              <a:rPr lang="en-US"/>
              <a:pPr>
                <a:defRPr/>
              </a:pPr>
              <a:t>‹#›</a:t>
            </a:fld>
            <a:endParaRPr lang="en-US"/>
          </a:p>
        </p:txBody>
      </p:sp>
    </p:spTree>
    <p:extLst>
      <p:ext uri="{BB962C8B-B14F-4D97-AF65-F5344CB8AC3E}">
        <p14:creationId xmlns:p14="http://schemas.microsoft.com/office/powerpoint/2010/main" val="416716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3F4F33-053A-4399-BC98-870BDC6BB8EB}" type="slidenum">
              <a:rPr lang="en-US"/>
              <a:pPr>
                <a:defRPr/>
              </a:pPr>
              <a:t>‹#›</a:t>
            </a:fld>
            <a:endParaRPr lang="en-US"/>
          </a:p>
        </p:txBody>
      </p:sp>
    </p:spTree>
    <p:extLst>
      <p:ext uri="{BB962C8B-B14F-4D97-AF65-F5344CB8AC3E}">
        <p14:creationId xmlns:p14="http://schemas.microsoft.com/office/powerpoint/2010/main" val="39653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CEB81D-0291-4343-A257-5D3A7F1B12AF}" type="slidenum">
              <a:rPr lang="en-US"/>
              <a:pPr>
                <a:defRPr/>
              </a:pPr>
              <a:t>‹#›</a:t>
            </a:fld>
            <a:endParaRPr lang="en-US"/>
          </a:p>
        </p:txBody>
      </p:sp>
    </p:spTree>
    <p:extLst>
      <p:ext uri="{BB962C8B-B14F-4D97-AF65-F5344CB8AC3E}">
        <p14:creationId xmlns:p14="http://schemas.microsoft.com/office/powerpoint/2010/main" val="112524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1DED8D-B4B1-4C1B-8B47-A985330ACB51}" type="slidenum">
              <a:rPr lang="en-US"/>
              <a:pPr>
                <a:defRPr/>
              </a:pPr>
              <a:t>‹#›</a:t>
            </a:fld>
            <a:endParaRPr lang="en-US"/>
          </a:p>
        </p:txBody>
      </p:sp>
    </p:spTree>
    <p:extLst>
      <p:ext uri="{BB962C8B-B14F-4D97-AF65-F5344CB8AC3E}">
        <p14:creationId xmlns:p14="http://schemas.microsoft.com/office/powerpoint/2010/main" val="2529579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8F98F34-C62A-4AD5-A93C-C1C5EB0916A5}" type="slidenum">
              <a:rPr lang="en-US"/>
              <a:pPr>
                <a:defRPr/>
              </a:pPr>
              <a:t>‹#›</a:t>
            </a:fld>
            <a:endParaRPr lang="en-US"/>
          </a:p>
        </p:txBody>
      </p:sp>
      <p:pic>
        <p:nvPicPr>
          <p:cNvPr id="1031" name="Picture 9" descr="AGRI_banner.g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F2145B4-6362-4827-92B0-3407C6F5DA42}" type="datetimeFigureOut">
              <a:rPr lang="en-US" smtClean="0">
                <a:solidFill>
                  <a:prstClr val="black">
                    <a:tint val="75000"/>
                  </a:prstClr>
                </a:solidFill>
                <a:latin typeface="Calibri" panose="020F0502020204030204"/>
                <a:cs typeface="+mn-cs"/>
              </a:rPr>
              <a:pPr fontAlgn="auto">
                <a:spcBef>
                  <a:spcPts val="0"/>
                </a:spcBef>
                <a:spcAft>
                  <a:spcPts val="0"/>
                </a:spcAft>
              </a:pPr>
              <a:t>11/1/2016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F31B45-411B-492F-A093-A71C49579AA0}"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928775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F2145B4-6362-4827-92B0-3407C6F5DA42}" type="datetimeFigureOut">
              <a:rPr lang="en-US" smtClean="0">
                <a:solidFill>
                  <a:prstClr val="black">
                    <a:tint val="75000"/>
                  </a:prstClr>
                </a:solidFill>
                <a:latin typeface="Calibri" panose="020F0502020204030204"/>
                <a:cs typeface="+mn-cs"/>
              </a:rPr>
              <a:pPr fontAlgn="auto">
                <a:spcBef>
                  <a:spcPts val="0"/>
                </a:spcBef>
                <a:spcAft>
                  <a:spcPts val="0"/>
                </a:spcAft>
              </a:pPr>
              <a:t>11/1/2016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F31B45-411B-492F-A093-A71C49579AA0}"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8560222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990600" y="3962400"/>
            <a:ext cx="7791400" cy="2133600"/>
          </a:xfrm>
        </p:spPr>
        <p:txBody>
          <a:bodyPr>
            <a:noAutofit/>
          </a:bodyPr>
          <a:lstStyle/>
          <a:p>
            <a:pPr algn="l"/>
            <a:r>
              <a:rPr lang="en-US" dirty="0" smtClean="0"/>
              <a:t>Improving Herbicide Efficacy and Reducing Herbicide Resistance</a:t>
            </a:r>
            <a:endParaRPr lang="en-US" dirty="0"/>
          </a:p>
        </p:txBody>
      </p:sp>
      <p:sp>
        <p:nvSpPr>
          <p:cNvPr id="17" name="Subtitle 16"/>
          <p:cNvSpPr>
            <a:spLocks noGrp="1"/>
          </p:cNvSpPr>
          <p:nvPr>
            <p:ph type="subTitle" idx="1"/>
          </p:nvPr>
        </p:nvSpPr>
        <p:spPr>
          <a:xfrm>
            <a:off x="1066800" y="5638800"/>
            <a:ext cx="6400800" cy="838200"/>
          </a:xfrm>
        </p:spPr>
        <p:txBody>
          <a:bodyPr>
            <a:normAutofit/>
          </a:bodyPr>
          <a:lstStyle/>
          <a:p>
            <a:pPr algn="l"/>
            <a:r>
              <a:rPr lang="en-US" sz="2400" b="1" dirty="0" smtClean="0">
                <a:solidFill>
                  <a:srgbClr val="0070C0"/>
                </a:solidFill>
              </a:rPr>
              <a:t>Ken Sapsford </a:t>
            </a:r>
            <a:r>
              <a:rPr lang="en-US" sz="2400" b="1" dirty="0" err="1" smtClean="0">
                <a:solidFill>
                  <a:srgbClr val="0070C0"/>
                </a:solidFill>
              </a:rPr>
              <a:t>P.Ag</a:t>
            </a:r>
            <a:r>
              <a:rPr lang="en-US" sz="2400" b="1" dirty="0" smtClean="0">
                <a:solidFill>
                  <a:srgbClr val="0070C0"/>
                </a:solidFill>
              </a:rPr>
              <a:t>.</a:t>
            </a:r>
          </a:p>
          <a:p>
            <a:pPr algn="l"/>
            <a:r>
              <a:rPr lang="en-US" sz="2000" dirty="0" smtClean="0">
                <a:solidFill>
                  <a:srgbClr val="0070C0"/>
                </a:solidFill>
              </a:rPr>
              <a:t>Pesticide Specialist, </a:t>
            </a:r>
            <a:r>
              <a:rPr lang="en-US" sz="2000" b="1" dirty="0" smtClean="0">
                <a:solidFill>
                  <a:srgbClr val="0070C0"/>
                </a:solidFill>
              </a:rPr>
              <a:t> </a:t>
            </a:r>
            <a:r>
              <a:rPr lang="en-US" sz="2000" dirty="0" smtClean="0">
                <a:solidFill>
                  <a:srgbClr val="0070C0"/>
                </a:solidFill>
              </a:rPr>
              <a:t>BC</a:t>
            </a:r>
            <a:r>
              <a:rPr lang="en-US" sz="2000" b="1" dirty="0" smtClean="0">
                <a:solidFill>
                  <a:srgbClr val="0070C0"/>
                </a:solidFill>
              </a:rPr>
              <a:t>  </a:t>
            </a:r>
            <a:r>
              <a:rPr lang="en-US" sz="2000" dirty="0" smtClean="0">
                <a:solidFill>
                  <a:srgbClr val="0070C0"/>
                </a:solidFill>
              </a:rPr>
              <a:t>Ministry of Ag</a:t>
            </a:r>
            <a:endParaRPr lang="en-US" sz="2000" dirty="0">
              <a:solidFill>
                <a:srgbClr val="0070C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2454"/>
          <a:stretch/>
        </p:blipFill>
        <p:spPr>
          <a:xfrm>
            <a:off x="1431798" y="1066800"/>
            <a:ext cx="6242304" cy="3162300"/>
          </a:xfrm>
          <a:prstGeom prst="rect">
            <a:avLst/>
          </a:prstGeom>
        </p:spPr>
      </p:pic>
    </p:spTree>
    <p:extLst>
      <p:ext uri="{BB962C8B-B14F-4D97-AF65-F5344CB8AC3E}">
        <p14:creationId xmlns:p14="http://schemas.microsoft.com/office/powerpoint/2010/main" val="3252002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Proper Application</a:t>
            </a:r>
            <a:endParaRPr lang="en-CA" dirty="0"/>
          </a:p>
        </p:txBody>
      </p:sp>
      <p:sp>
        <p:nvSpPr>
          <p:cNvPr id="3" name="Content Placeholder 2"/>
          <p:cNvSpPr>
            <a:spLocks noGrp="1"/>
          </p:cNvSpPr>
          <p:nvPr>
            <p:ph idx="1"/>
          </p:nvPr>
        </p:nvSpPr>
        <p:spPr>
          <a:xfrm>
            <a:off x="457200" y="1828800"/>
            <a:ext cx="8229600" cy="4876800"/>
          </a:xfrm>
        </p:spPr>
        <p:txBody>
          <a:bodyPr/>
          <a:lstStyle/>
          <a:p>
            <a:r>
              <a:rPr lang="en-CA" sz="2400" dirty="0"/>
              <a:t>Soil residual herbicides:</a:t>
            </a:r>
          </a:p>
          <a:p>
            <a:pPr lvl="1"/>
            <a:r>
              <a:rPr lang="en-CA" sz="2000" dirty="0" smtClean="0"/>
              <a:t>Too high of application rate will increase length of residual control and may injure tolerant plants</a:t>
            </a:r>
          </a:p>
          <a:p>
            <a:pPr lvl="1"/>
            <a:r>
              <a:rPr lang="en-CA" sz="2000" dirty="0" smtClean="0"/>
              <a:t>Some products require herbicide to reach the ground and not be intercepted by foliage </a:t>
            </a:r>
            <a:endParaRPr lang="en-CA" sz="2000" dirty="0"/>
          </a:p>
          <a:p>
            <a:r>
              <a:rPr lang="en-CA" sz="2400" dirty="0" smtClean="0"/>
              <a:t>Foliar applied herbicides:</a:t>
            </a:r>
          </a:p>
          <a:p>
            <a:pPr lvl="1"/>
            <a:r>
              <a:rPr lang="en-CA" sz="2000" dirty="0" smtClean="0"/>
              <a:t>Too high of application rate may injure tolerant plants</a:t>
            </a:r>
          </a:p>
          <a:p>
            <a:pPr lvl="1"/>
            <a:r>
              <a:rPr lang="en-CA" sz="2000" dirty="0" smtClean="0"/>
              <a:t>Too high application rate may destroy cells in leaves before herbicide can translocate to the roots (glyphosate)</a:t>
            </a:r>
          </a:p>
          <a:p>
            <a:r>
              <a:rPr lang="en-CA" sz="2400" dirty="0" smtClean="0"/>
              <a:t>Faster dieback of plants does not mean better control</a:t>
            </a:r>
          </a:p>
        </p:txBody>
      </p:sp>
    </p:spTree>
    <p:extLst>
      <p:ext uri="{BB962C8B-B14F-4D97-AF65-F5344CB8AC3E}">
        <p14:creationId xmlns:p14="http://schemas.microsoft.com/office/powerpoint/2010/main" val="37268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normAutofit fontScale="90000"/>
          </a:bodyPr>
          <a:lstStyle/>
          <a:p>
            <a:r>
              <a:rPr lang="en-US" b="1" dirty="0" smtClean="0"/>
              <a:t>Herbicide Resistance and </a:t>
            </a:r>
            <a:br>
              <a:rPr lang="en-US" b="1" dirty="0" smtClean="0"/>
            </a:br>
            <a:r>
              <a:rPr lang="en-US" b="1" dirty="0" smtClean="0"/>
              <a:t>Herbicide Tolerance Definitions</a:t>
            </a:r>
            <a:endParaRPr lang="en-US" dirty="0"/>
          </a:p>
        </p:txBody>
      </p:sp>
      <p:sp>
        <p:nvSpPr>
          <p:cNvPr id="3" name="Content Placeholder 2"/>
          <p:cNvSpPr>
            <a:spLocks noGrp="1"/>
          </p:cNvSpPr>
          <p:nvPr>
            <p:ph sz="quarter" idx="1"/>
          </p:nvPr>
        </p:nvSpPr>
        <p:spPr>
          <a:xfrm>
            <a:off x="457200" y="2362200"/>
            <a:ext cx="8229600" cy="4297363"/>
          </a:xfrm>
        </p:spPr>
        <p:txBody>
          <a:bodyPr>
            <a:noAutofit/>
          </a:bodyPr>
          <a:lstStyle/>
          <a:p>
            <a:r>
              <a:rPr lang="en-US" sz="2400" b="1" dirty="0" smtClean="0"/>
              <a:t>Herbicide resistance: </a:t>
            </a:r>
            <a:r>
              <a:rPr lang="en-US" sz="2400" dirty="0" smtClean="0"/>
              <a:t>the inherited ability of a plant to survive and reproduce following exposure to </a:t>
            </a:r>
            <a:r>
              <a:rPr lang="en-US" sz="2400" u="sng" dirty="0" smtClean="0"/>
              <a:t>a dose of herbicide normally lethal to the wild type</a:t>
            </a:r>
            <a:r>
              <a:rPr lang="en-US" sz="2400" dirty="0" smtClean="0"/>
              <a:t>.</a:t>
            </a:r>
            <a:endParaRPr lang="en-US" sz="2400" b="1" dirty="0" smtClean="0"/>
          </a:p>
          <a:p>
            <a:endParaRPr lang="en-US" sz="2400" b="1" dirty="0" smtClean="0"/>
          </a:p>
          <a:p>
            <a:r>
              <a:rPr lang="en-US" sz="2400" b="1" dirty="0" smtClean="0"/>
              <a:t>Herbicide tolerance: </a:t>
            </a:r>
            <a:r>
              <a:rPr lang="en-US" sz="2400" dirty="0" smtClean="0"/>
              <a:t>the inherent ability of a species to survive and reproduce after herbicide treatment. This implies that there was </a:t>
            </a:r>
            <a:r>
              <a:rPr lang="en-US" sz="2400" u="sng" dirty="0" smtClean="0"/>
              <a:t>no selection or genetic manipulation</a:t>
            </a:r>
            <a:r>
              <a:rPr lang="en-US" sz="2400" dirty="0" smtClean="0"/>
              <a:t> to make the plant tolerant; it is naturally tolerant.</a:t>
            </a:r>
          </a:p>
          <a:p>
            <a:pPr lvl="1"/>
            <a:endParaRPr lang="en-US" sz="2000" dirty="0" smtClean="0"/>
          </a:p>
          <a:p>
            <a:endParaRPr lang="en-US" sz="1600" dirty="0" smtClean="0"/>
          </a:p>
          <a:p>
            <a:r>
              <a:rPr lang="en-US" sz="1600" dirty="0" smtClean="0"/>
              <a:t>Source: </a:t>
            </a:r>
            <a:r>
              <a:rPr lang="en-US" sz="1600" i="1" dirty="0" smtClean="0"/>
              <a:t>Weed Technology</a:t>
            </a:r>
            <a:r>
              <a:rPr lang="en-US" sz="1600" dirty="0" smtClean="0"/>
              <a:t> Volume 12, Issue 4 (October-December) 1998. p. 789.</a:t>
            </a:r>
          </a:p>
          <a:p>
            <a:endParaRPr lang="en-US" sz="2400" dirty="0"/>
          </a:p>
        </p:txBody>
      </p:sp>
    </p:spTree>
    <p:extLst>
      <p:ext uri="{BB962C8B-B14F-4D97-AF65-F5344CB8AC3E}">
        <p14:creationId xmlns:p14="http://schemas.microsoft.com/office/powerpoint/2010/main" val="221163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686" y="0"/>
            <a:ext cx="9181372" cy="6858000"/>
          </a:xfrm>
          <a:prstGeom prst="rect">
            <a:avLst/>
          </a:prstGeom>
        </p:spPr>
      </p:pic>
    </p:spTree>
    <p:extLst>
      <p:ext uri="{BB962C8B-B14F-4D97-AF65-F5344CB8AC3E}">
        <p14:creationId xmlns:p14="http://schemas.microsoft.com/office/powerpoint/2010/main" val="1530844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CA" sz="3600" dirty="0"/>
              <a:t>First report: spotted knapweed </a:t>
            </a:r>
            <a:r>
              <a:rPr lang="en-CA" sz="3600" dirty="0" smtClean="0"/>
              <a:t> </a:t>
            </a:r>
            <a:r>
              <a:rPr lang="en-CA" sz="3600" dirty="0"/>
              <a:t>resistance to </a:t>
            </a:r>
            <a:r>
              <a:rPr lang="en-CA" sz="3600" dirty="0" err="1"/>
              <a:t>auxinic</a:t>
            </a:r>
            <a:r>
              <a:rPr lang="en-CA" sz="3600" dirty="0"/>
              <a:t> </a:t>
            </a:r>
            <a:r>
              <a:rPr lang="en-CA" sz="3600" dirty="0" smtClean="0"/>
              <a:t>herbicides (group 4)</a:t>
            </a:r>
            <a:endParaRPr lang="en-CA" sz="3600" dirty="0"/>
          </a:p>
        </p:txBody>
      </p:sp>
      <p:sp>
        <p:nvSpPr>
          <p:cNvPr id="3" name="Content Placeholder 2"/>
          <p:cNvSpPr>
            <a:spLocks noGrp="1"/>
          </p:cNvSpPr>
          <p:nvPr>
            <p:ph idx="1"/>
          </p:nvPr>
        </p:nvSpPr>
        <p:spPr>
          <a:xfrm>
            <a:off x="457200" y="2590800"/>
            <a:ext cx="8229600" cy="3535363"/>
          </a:xfrm>
        </p:spPr>
        <p:txBody>
          <a:bodyPr/>
          <a:lstStyle/>
          <a:p>
            <a:r>
              <a:rPr lang="en-CA" sz="2800" dirty="0" smtClean="0"/>
              <a:t>Spotted </a:t>
            </a:r>
            <a:r>
              <a:rPr lang="en-CA" sz="2800" dirty="0"/>
              <a:t>knapweed is a prohibited noxious weed that is primarily controlled with </a:t>
            </a:r>
            <a:r>
              <a:rPr lang="en-CA" sz="2800" dirty="0" err="1"/>
              <a:t>auxinic</a:t>
            </a:r>
            <a:r>
              <a:rPr lang="en-CA" sz="2800" dirty="0"/>
              <a:t> herbicides. A population collected from a managed rangeland in East Kootenay, BC, was highly resistant to both </a:t>
            </a:r>
            <a:r>
              <a:rPr lang="en-CA" sz="2800" dirty="0" err="1"/>
              <a:t>clopyralid</a:t>
            </a:r>
            <a:r>
              <a:rPr lang="en-CA" sz="2800" dirty="0"/>
              <a:t> </a:t>
            </a:r>
            <a:r>
              <a:rPr lang="en-CA" sz="2800" dirty="0" smtClean="0"/>
              <a:t>(</a:t>
            </a:r>
            <a:r>
              <a:rPr lang="en-CA" sz="2800" dirty="0" err="1" smtClean="0"/>
              <a:t>Lontrel</a:t>
            </a:r>
            <a:r>
              <a:rPr lang="en-CA" sz="2800" dirty="0" smtClean="0"/>
              <a:t>) and </a:t>
            </a:r>
            <a:r>
              <a:rPr lang="en-CA" sz="2800" dirty="0" err="1" smtClean="0"/>
              <a:t>picloram</a:t>
            </a:r>
            <a:r>
              <a:rPr lang="en-CA" sz="2800" dirty="0" smtClean="0"/>
              <a:t> (</a:t>
            </a:r>
            <a:r>
              <a:rPr lang="en-CA" sz="2800" dirty="0" err="1" smtClean="0"/>
              <a:t>Tordon</a:t>
            </a:r>
            <a:r>
              <a:rPr lang="en-CA" sz="2800" dirty="0" smtClean="0"/>
              <a:t>). </a:t>
            </a:r>
            <a:r>
              <a:rPr lang="en-CA" sz="2800" dirty="0"/>
              <a:t>This is the first report of resistance in spotted knapweed.</a:t>
            </a:r>
          </a:p>
          <a:p>
            <a:endParaRPr lang="en-CA" sz="2800" dirty="0"/>
          </a:p>
        </p:txBody>
      </p:sp>
      <p:sp>
        <p:nvSpPr>
          <p:cNvPr id="4" name="TextBox 3"/>
          <p:cNvSpPr txBox="1"/>
          <p:nvPr/>
        </p:nvSpPr>
        <p:spPr>
          <a:xfrm>
            <a:off x="990600" y="6248400"/>
            <a:ext cx="6323078" cy="369332"/>
          </a:xfrm>
          <a:prstGeom prst="rect">
            <a:avLst/>
          </a:prstGeom>
          <a:noFill/>
        </p:spPr>
        <p:txBody>
          <a:bodyPr wrap="none" rtlCol="0">
            <a:spAutoFit/>
          </a:bodyPr>
          <a:lstStyle/>
          <a:p>
            <a:r>
              <a:rPr lang="en-CA" dirty="0"/>
              <a:t>Canadian Journal of Plant Science, 10.1139/cjps-2016-0008</a:t>
            </a:r>
          </a:p>
        </p:txBody>
      </p:sp>
    </p:spTree>
    <p:extLst>
      <p:ext uri="{BB962C8B-B14F-4D97-AF65-F5344CB8AC3E}">
        <p14:creationId xmlns:p14="http://schemas.microsoft.com/office/powerpoint/2010/main" val="4187841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1003" t="14300" r="18204" b="4851"/>
          <a:stretch>
            <a:fillRect/>
          </a:stretch>
        </p:blipFill>
        <p:spPr bwMode="auto">
          <a:xfrm>
            <a:off x="380999" y="914400"/>
            <a:ext cx="8382001" cy="5943599"/>
          </a:xfrm>
          <a:prstGeom prst="rect">
            <a:avLst/>
          </a:prstGeom>
          <a:noFill/>
          <a:ln w="9525">
            <a:noFill/>
            <a:miter lim="800000"/>
            <a:headEnd/>
            <a:tailEnd/>
          </a:ln>
        </p:spPr>
      </p:pic>
      <p:sp>
        <p:nvSpPr>
          <p:cNvPr id="2" name="Title 1"/>
          <p:cNvSpPr>
            <a:spLocks noGrp="1"/>
          </p:cNvSpPr>
          <p:nvPr>
            <p:ph type="title"/>
          </p:nvPr>
        </p:nvSpPr>
        <p:spPr>
          <a:xfrm>
            <a:off x="628650" y="365127"/>
            <a:ext cx="7886700" cy="625474"/>
          </a:xfrm>
        </p:spPr>
        <p:txBody>
          <a:bodyPr>
            <a:normAutofit fontScale="90000"/>
          </a:bodyPr>
          <a:lstStyle/>
          <a:p>
            <a:r>
              <a:rPr lang="en-CA" dirty="0" smtClean="0"/>
              <a:t>Glyphosate Resistance</a:t>
            </a:r>
            <a:endParaRPr lang="en-CA" dirty="0"/>
          </a:p>
        </p:txBody>
      </p:sp>
    </p:spTree>
    <p:extLst>
      <p:ext uri="{BB962C8B-B14F-4D97-AF65-F5344CB8AC3E}">
        <p14:creationId xmlns:p14="http://schemas.microsoft.com/office/powerpoint/2010/main" val="1262503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600200"/>
            <a:ext cx="3962400" cy="4876800"/>
          </a:xfrm>
        </p:spPr>
        <p:txBody>
          <a:bodyPr>
            <a:normAutofit/>
          </a:bodyPr>
          <a:lstStyle/>
          <a:p>
            <a:pPr marL="514350" indent="-514350">
              <a:buFont typeface="+mj-lt"/>
              <a:buAutoNum type="arabicPeriod"/>
            </a:pPr>
            <a:r>
              <a:rPr lang="en-US" sz="2400" dirty="0" err="1" smtClean="0"/>
              <a:t>Cheminova</a:t>
            </a:r>
            <a:r>
              <a:rPr lang="en-US" sz="2400" dirty="0" smtClean="0"/>
              <a:t> </a:t>
            </a:r>
            <a:r>
              <a:rPr lang="en-US" sz="2400" dirty="0" err="1" smtClean="0"/>
              <a:t>Glyphosate</a:t>
            </a:r>
            <a:endParaRPr lang="en-US" sz="2400" dirty="0" smtClean="0"/>
          </a:p>
          <a:p>
            <a:pPr marL="514350" indent="-514350">
              <a:buFont typeface="+mj-lt"/>
              <a:buAutoNum type="arabicPeriod"/>
            </a:pPr>
            <a:r>
              <a:rPr lang="en-US" sz="2400" dirty="0" err="1" smtClean="0"/>
              <a:t>ClearOut</a:t>
            </a:r>
            <a:r>
              <a:rPr lang="en-US" sz="2400" dirty="0" smtClean="0"/>
              <a:t> 41 plus</a:t>
            </a:r>
          </a:p>
          <a:p>
            <a:pPr marL="514350" indent="-514350">
              <a:buFont typeface="+mj-lt"/>
              <a:buAutoNum type="arabicPeriod"/>
            </a:pPr>
            <a:r>
              <a:rPr lang="en-US" sz="2400" dirty="0" smtClean="0"/>
              <a:t>Credit 45</a:t>
            </a:r>
          </a:p>
          <a:p>
            <a:pPr marL="514350" indent="-514350">
              <a:buFont typeface="+mj-lt"/>
              <a:buAutoNum type="arabicPeriod"/>
            </a:pPr>
            <a:r>
              <a:rPr lang="en-US" sz="2400" dirty="0" err="1" smtClean="0"/>
              <a:t>Crush’R</a:t>
            </a:r>
            <a:r>
              <a:rPr lang="en-US" sz="2400" dirty="0" smtClean="0"/>
              <a:t> Plus</a:t>
            </a:r>
          </a:p>
          <a:p>
            <a:pPr marL="514350" indent="-514350">
              <a:buFont typeface="+mj-lt"/>
              <a:buAutoNum type="arabicPeriod"/>
            </a:pPr>
            <a:r>
              <a:rPr lang="en-US" sz="2400" dirty="0" err="1" smtClean="0"/>
              <a:t>Glyfos</a:t>
            </a:r>
            <a:endParaRPr lang="en-US" sz="2400" dirty="0" smtClean="0"/>
          </a:p>
          <a:p>
            <a:pPr marL="514350" indent="-514350">
              <a:buFont typeface="+mj-lt"/>
              <a:buAutoNum type="arabicPeriod"/>
            </a:pPr>
            <a:r>
              <a:rPr lang="en-US" sz="2400" dirty="0" smtClean="0"/>
              <a:t>Knockout Extra</a:t>
            </a:r>
          </a:p>
          <a:p>
            <a:pPr marL="514350" indent="-514350">
              <a:buFont typeface="+mj-lt"/>
              <a:buAutoNum type="arabicPeriod"/>
            </a:pPr>
            <a:r>
              <a:rPr lang="en-US" sz="2400" dirty="0" err="1" smtClean="0"/>
              <a:t>Lajj</a:t>
            </a:r>
            <a:r>
              <a:rPr lang="en-US" sz="2400" dirty="0" smtClean="0"/>
              <a:t> Plus</a:t>
            </a:r>
          </a:p>
          <a:p>
            <a:pPr marL="514350" indent="-514350">
              <a:buFont typeface="+mj-lt"/>
              <a:buAutoNum type="arabicPeriod"/>
            </a:pPr>
            <a:r>
              <a:rPr lang="en-US" sz="2400" dirty="0" smtClean="0"/>
              <a:t>Matrix</a:t>
            </a:r>
          </a:p>
          <a:p>
            <a:pPr marL="514350" indent="-514350">
              <a:buFont typeface="+mj-lt"/>
              <a:buAutoNum type="arabicPeriod"/>
            </a:pPr>
            <a:r>
              <a:rPr lang="en-US" sz="2400" dirty="0" smtClean="0"/>
              <a:t>Maverick</a:t>
            </a:r>
          </a:p>
          <a:p>
            <a:pPr marL="514350" indent="-514350">
              <a:buFont typeface="+mj-lt"/>
              <a:buAutoNum type="arabicPeriod"/>
            </a:pPr>
            <a:r>
              <a:rPr lang="en-US" sz="2400" dirty="0" err="1" smtClean="0"/>
              <a:t>Mpower</a:t>
            </a:r>
            <a:endParaRPr lang="en-US" sz="2400" dirty="0" smtClean="0"/>
          </a:p>
          <a:p>
            <a:pPr marL="514350" indent="-514350">
              <a:buFont typeface="+mj-lt"/>
              <a:buAutoNum type="arabicPeriod"/>
            </a:pPr>
            <a:r>
              <a:rPr lang="en-US" sz="2400" dirty="0" err="1" smtClean="0"/>
              <a:t>NuGlo</a:t>
            </a:r>
            <a:endParaRPr lang="en-US" sz="2400" dirty="0"/>
          </a:p>
        </p:txBody>
      </p:sp>
      <p:sp>
        <p:nvSpPr>
          <p:cNvPr id="5" name="Content Placeholder 4"/>
          <p:cNvSpPr>
            <a:spLocks noGrp="1"/>
          </p:cNvSpPr>
          <p:nvPr>
            <p:ph sz="half" idx="2"/>
          </p:nvPr>
        </p:nvSpPr>
        <p:spPr>
          <a:xfrm>
            <a:off x="4495800" y="1600200"/>
            <a:ext cx="4419600" cy="4495800"/>
          </a:xfrm>
        </p:spPr>
        <p:txBody>
          <a:bodyPr>
            <a:noAutofit/>
          </a:bodyPr>
          <a:lstStyle/>
          <a:p>
            <a:pPr marL="514350" indent="-514350">
              <a:buFont typeface="+mj-lt"/>
              <a:buAutoNum type="arabicPeriod" startAt="12"/>
            </a:pPr>
            <a:r>
              <a:rPr lang="en-US" sz="2400" dirty="0" smtClean="0"/>
              <a:t>Roundup </a:t>
            </a:r>
            <a:r>
              <a:rPr lang="en-US" sz="2400" dirty="0" err="1" smtClean="0"/>
              <a:t>Transorb</a:t>
            </a:r>
            <a:endParaRPr lang="en-US" sz="2400" dirty="0" smtClean="0"/>
          </a:p>
          <a:p>
            <a:pPr marL="514350" indent="-514350">
              <a:buFont typeface="+mj-lt"/>
              <a:buAutoNum type="arabicPeriod" startAt="12"/>
            </a:pPr>
            <a:r>
              <a:rPr lang="en-US" sz="2400" dirty="0" smtClean="0"/>
              <a:t>Roundup Ultra 2</a:t>
            </a:r>
          </a:p>
          <a:p>
            <a:pPr marL="514350" indent="-514350">
              <a:buFont typeface="+mj-lt"/>
              <a:buAutoNum type="arabicPeriod" startAt="12"/>
            </a:pPr>
            <a:r>
              <a:rPr lang="en-US" sz="2400" dirty="0" smtClean="0"/>
              <a:t>Roundup </a:t>
            </a:r>
            <a:r>
              <a:rPr lang="en-US" sz="2400" dirty="0" err="1" smtClean="0"/>
              <a:t>Weathermax</a:t>
            </a:r>
            <a:endParaRPr lang="en-US" sz="2400" dirty="0" smtClean="0"/>
          </a:p>
          <a:p>
            <a:pPr marL="514350" indent="-514350">
              <a:buFont typeface="+mj-lt"/>
              <a:buAutoNum type="arabicPeriod" startAt="12"/>
            </a:pPr>
            <a:r>
              <a:rPr lang="en-US" sz="2400" dirty="0" smtClean="0"/>
              <a:t>R/T 540</a:t>
            </a:r>
          </a:p>
          <a:p>
            <a:pPr marL="514350" indent="-514350">
              <a:buFont typeface="+mj-lt"/>
              <a:buAutoNum type="arabicPeriod" startAt="12"/>
            </a:pPr>
            <a:r>
              <a:rPr lang="en-US" sz="2400" dirty="0" smtClean="0"/>
              <a:t>Sharpshooter</a:t>
            </a:r>
          </a:p>
          <a:p>
            <a:pPr marL="514350" indent="-514350">
              <a:buFont typeface="+mj-lt"/>
              <a:buAutoNum type="arabicPeriod" startAt="12"/>
            </a:pPr>
            <a:r>
              <a:rPr lang="en-US" sz="2400" dirty="0" smtClean="0"/>
              <a:t>Sharpshooter Plus</a:t>
            </a:r>
          </a:p>
          <a:p>
            <a:pPr marL="514350" indent="-514350">
              <a:buFont typeface="+mj-lt"/>
              <a:buAutoNum type="arabicPeriod" startAt="12"/>
            </a:pPr>
            <a:r>
              <a:rPr lang="en-US" sz="2400" dirty="0" err="1" smtClean="0"/>
              <a:t>StartUp</a:t>
            </a:r>
            <a:endParaRPr lang="en-US" sz="2400" dirty="0" smtClean="0"/>
          </a:p>
          <a:p>
            <a:pPr marL="514350" indent="-514350">
              <a:buFont typeface="+mj-lt"/>
              <a:buAutoNum type="arabicPeriod" startAt="12"/>
            </a:pPr>
            <a:r>
              <a:rPr lang="en-US" sz="2400" dirty="0" smtClean="0"/>
              <a:t>Touchdown</a:t>
            </a:r>
          </a:p>
          <a:p>
            <a:pPr marL="514350" indent="-514350">
              <a:buFont typeface="+mj-lt"/>
              <a:buAutoNum type="arabicPeriod" startAt="12"/>
            </a:pPr>
            <a:r>
              <a:rPr lang="en-US" sz="2400" dirty="0" err="1" smtClean="0"/>
              <a:t>Traxion</a:t>
            </a:r>
            <a:endParaRPr lang="en-US" sz="2400" dirty="0" smtClean="0"/>
          </a:p>
          <a:p>
            <a:pPr marL="514350" indent="-514350">
              <a:buFont typeface="+mj-lt"/>
              <a:buAutoNum type="arabicPeriod" startAt="12"/>
            </a:pPr>
            <a:r>
              <a:rPr lang="en-US" sz="2400" dirty="0" smtClean="0"/>
              <a:t>Vantage Plus Max II</a:t>
            </a:r>
          </a:p>
          <a:p>
            <a:pPr marL="514350" indent="-514350">
              <a:buFont typeface="+mj-lt"/>
              <a:buAutoNum type="arabicPeriod" startAt="12"/>
            </a:pPr>
            <a:r>
              <a:rPr lang="en-US" sz="2400" dirty="0" smtClean="0"/>
              <a:t>Vector</a:t>
            </a:r>
          </a:p>
          <a:p>
            <a:pPr marL="514350" indent="-514350">
              <a:buFont typeface="+mj-lt"/>
              <a:buAutoNum type="arabicPeriod" startAt="12"/>
            </a:pPr>
            <a:r>
              <a:rPr lang="en-US" sz="2400" dirty="0" smtClean="0"/>
              <a:t>Wise-up</a:t>
            </a:r>
          </a:p>
          <a:p>
            <a:pPr marL="514350" indent="-514350">
              <a:buFont typeface="+mj-lt"/>
              <a:buAutoNum type="arabicPeriod" startAt="12"/>
            </a:pPr>
            <a:endParaRPr lang="en-US" sz="2400" dirty="0"/>
          </a:p>
        </p:txBody>
      </p:sp>
      <p:sp>
        <p:nvSpPr>
          <p:cNvPr id="2" name="Title 1"/>
          <p:cNvSpPr>
            <a:spLocks noGrp="1"/>
          </p:cNvSpPr>
          <p:nvPr>
            <p:ph type="title"/>
          </p:nvPr>
        </p:nvSpPr>
        <p:spPr>
          <a:xfrm>
            <a:off x="457200" y="990600"/>
            <a:ext cx="8229600" cy="685800"/>
          </a:xfrm>
        </p:spPr>
        <p:txBody>
          <a:bodyPr/>
          <a:lstStyle/>
          <a:p>
            <a:r>
              <a:rPr lang="en-US" dirty="0" smtClean="0"/>
              <a:t>23 Trade Names for </a:t>
            </a:r>
            <a:r>
              <a:rPr lang="en-US" dirty="0" err="1" smtClean="0"/>
              <a:t>glyphosate</a:t>
            </a:r>
            <a:endParaRPr lang="en-US" dirty="0"/>
          </a:p>
        </p:txBody>
      </p:sp>
    </p:spTree>
    <p:extLst>
      <p:ext uri="{BB962C8B-B14F-4D97-AF65-F5344CB8AC3E}">
        <p14:creationId xmlns:p14="http://schemas.microsoft.com/office/powerpoint/2010/main" val="3070865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79" y="-32197"/>
            <a:ext cx="9205758" cy="6858000"/>
          </a:xfrm>
          <a:prstGeom prst="rect">
            <a:avLst/>
          </a:prstGeom>
        </p:spPr>
      </p:pic>
      <p:grpSp>
        <p:nvGrpSpPr>
          <p:cNvPr id="2" name="Group 1"/>
          <p:cNvGrpSpPr/>
          <p:nvPr/>
        </p:nvGrpSpPr>
        <p:grpSpPr>
          <a:xfrm>
            <a:off x="3048000" y="3505200"/>
            <a:ext cx="4707160" cy="2350532"/>
            <a:chOff x="3048000" y="3505200"/>
            <a:chExt cx="4707160" cy="2350532"/>
          </a:xfrm>
        </p:grpSpPr>
        <p:sp>
          <p:nvSpPr>
            <p:cNvPr id="18" name="Rectangle 17"/>
            <p:cNvSpPr/>
            <p:nvPr/>
          </p:nvSpPr>
          <p:spPr bwMode="auto">
            <a:xfrm>
              <a:off x="3048000" y="4724400"/>
              <a:ext cx="1905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08" charset="0"/>
              </a:endParaRPr>
            </a:p>
          </p:txBody>
        </p:sp>
        <p:sp>
          <p:nvSpPr>
            <p:cNvPr id="16" name="Rectangle 15"/>
            <p:cNvSpPr/>
            <p:nvPr/>
          </p:nvSpPr>
          <p:spPr bwMode="auto">
            <a:xfrm>
              <a:off x="5638800" y="4572000"/>
              <a:ext cx="1905000" cy="3429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08" charset="0"/>
              </a:endParaRPr>
            </a:p>
          </p:txBody>
        </p:sp>
        <p:grpSp>
          <p:nvGrpSpPr>
            <p:cNvPr id="7" name="Group 13"/>
            <p:cNvGrpSpPr/>
            <p:nvPr/>
          </p:nvGrpSpPr>
          <p:grpSpPr>
            <a:xfrm>
              <a:off x="4154761" y="5486400"/>
              <a:ext cx="3600399" cy="369332"/>
              <a:chOff x="5724101" y="4526885"/>
              <a:chExt cx="3821185" cy="369332"/>
            </a:xfrm>
          </p:grpSpPr>
          <p:sp>
            <p:nvSpPr>
              <p:cNvPr id="14" name="Rectangle 13"/>
              <p:cNvSpPr/>
              <p:nvPr/>
            </p:nvSpPr>
            <p:spPr bwMode="auto">
              <a:xfrm>
                <a:off x="5724101" y="4533900"/>
                <a:ext cx="1415254" cy="3429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08" charset="0"/>
                </a:endParaRPr>
              </a:p>
            </p:txBody>
          </p:sp>
          <p:sp>
            <p:nvSpPr>
              <p:cNvPr id="15" name="TextBox 14"/>
              <p:cNvSpPr txBox="1"/>
              <p:nvPr/>
            </p:nvSpPr>
            <p:spPr>
              <a:xfrm>
                <a:off x="7280879" y="4526885"/>
                <a:ext cx="2264407" cy="369332"/>
              </a:xfrm>
              <a:prstGeom prst="rect">
                <a:avLst/>
              </a:prstGeom>
              <a:noFill/>
            </p:spPr>
            <p:txBody>
              <a:bodyPr wrap="square" rtlCol="0">
                <a:spAutoFit/>
              </a:bodyPr>
              <a:lstStyle/>
              <a:p>
                <a:r>
                  <a:rPr lang="en-US" sz="1800" b="1" dirty="0" smtClean="0"/>
                  <a:t>Canada </a:t>
                </a:r>
                <a:r>
                  <a:rPr lang="en-US" sz="1800" b="1" dirty="0" err="1" smtClean="0"/>
                  <a:t>Fleabain</a:t>
                </a:r>
                <a:endParaRPr lang="en-US" sz="1800" b="1" dirty="0"/>
              </a:p>
            </p:txBody>
          </p:sp>
        </p:grpSp>
        <p:sp>
          <p:nvSpPr>
            <p:cNvPr id="12" name="Rectangle 11"/>
            <p:cNvSpPr/>
            <p:nvPr/>
          </p:nvSpPr>
          <p:spPr bwMode="auto">
            <a:xfrm>
              <a:off x="4154761" y="3505200"/>
              <a:ext cx="1632912" cy="27996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08" charset="0"/>
              </a:endParaRPr>
            </a:p>
          </p:txBody>
        </p:sp>
        <p:sp>
          <p:nvSpPr>
            <p:cNvPr id="10" name="Rectangle 9"/>
            <p:cNvSpPr/>
            <p:nvPr/>
          </p:nvSpPr>
          <p:spPr bwMode="auto">
            <a:xfrm>
              <a:off x="5621589" y="4191000"/>
              <a:ext cx="1905000" cy="3429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08" charset="0"/>
              </a:endParaRPr>
            </a:p>
          </p:txBody>
        </p:sp>
      </p:grpSp>
      <p:grpSp>
        <p:nvGrpSpPr>
          <p:cNvPr id="6" name="Group 5"/>
          <p:cNvGrpSpPr/>
          <p:nvPr/>
        </p:nvGrpSpPr>
        <p:grpSpPr>
          <a:xfrm>
            <a:off x="5776940" y="381000"/>
            <a:ext cx="909401" cy="553792"/>
            <a:chOff x="5776940" y="381000"/>
            <a:chExt cx="909401" cy="553792"/>
          </a:xfrm>
        </p:grpSpPr>
        <p:sp>
          <p:nvSpPr>
            <p:cNvPr id="20" name="Right Arrow 19"/>
            <p:cNvSpPr/>
            <p:nvPr/>
          </p:nvSpPr>
          <p:spPr>
            <a:xfrm>
              <a:off x="5776940" y="782392"/>
              <a:ext cx="651227"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a:off x="6035114" y="381000"/>
              <a:ext cx="651227"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57979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CA" dirty="0" smtClean="0"/>
              <a:t>Glyphosate Resistant Giant Ragweed in Corn</a:t>
            </a:r>
            <a:endParaRPr lang="en-CA" dirty="0"/>
          </a:p>
        </p:txBody>
      </p:sp>
      <p:pic>
        <p:nvPicPr>
          <p:cNvPr id="4" name="Picture 2" descr="http://www.weedscience.org/Images/GiantRagwe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7409" r="7409"/>
          <a:stretch>
            <a:fillRect/>
          </a:stretch>
        </p:blipFill>
        <p:spPr bwMode="auto">
          <a:xfrm>
            <a:off x="457200" y="3276600"/>
            <a:ext cx="8229600" cy="315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4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CA" dirty="0" smtClean="0">
                <a:latin typeface="Arial" panose="020B0604020202020204" pitchFamily="34" charset="0"/>
                <a:cs typeface="Arial" panose="020B0604020202020204" pitchFamily="34" charset="0"/>
              </a:rPr>
              <a:t>Cotton Crop?</a:t>
            </a:r>
            <a:endParaRPr lang="en-CA"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00" b="14166"/>
          <a:stretch/>
        </p:blipFill>
        <p:spPr bwMode="auto">
          <a:xfrm>
            <a:off x="133350" y="1817370"/>
            <a:ext cx="8877300" cy="489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91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1143000"/>
          </a:xfrm>
        </p:spPr>
        <p:txBody>
          <a:bodyPr/>
          <a:lstStyle/>
          <a:p>
            <a:r>
              <a:rPr lang="en-CA" dirty="0" smtClean="0">
                <a:latin typeface="Arial" panose="020B0604020202020204" pitchFamily="34" charset="0"/>
                <a:cs typeface="Arial" panose="020B0604020202020204" pitchFamily="34" charset="0"/>
              </a:rPr>
              <a:t>Soybean Crop?</a:t>
            </a:r>
            <a:endParaRPr lang="en-CA"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263" y="1791653"/>
            <a:ext cx="875347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66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CA" dirty="0" smtClean="0"/>
              <a:t>How Herbicides Work</a:t>
            </a:r>
            <a:endParaRPr lang="en-CA" dirty="0"/>
          </a:p>
        </p:txBody>
      </p:sp>
      <p:sp>
        <p:nvSpPr>
          <p:cNvPr id="3" name="Content Placeholder 2"/>
          <p:cNvSpPr>
            <a:spLocks noGrp="1"/>
          </p:cNvSpPr>
          <p:nvPr>
            <p:ph idx="1"/>
          </p:nvPr>
        </p:nvSpPr>
        <p:spPr>
          <a:xfrm>
            <a:off x="381000" y="2209800"/>
            <a:ext cx="8229600" cy="4343400"/>
          </a:xfrm>
        </p:spPr>
        <p:txBody>
          <a:bodyPr/>
          <a:lstStyle/>
          <a:p>
            <a:r>
              <a:rPr lang="en-CA" sz="2400" dirty="0" smtClean="0"/>
              <a:t>Understanding the different ways herbicides affects a plant helps to know the best time and conditions to apply a pesticide </a:t>
            </a:r>
          </a:p>
          <a:p>
            <a:r>
              <a:rPr lang="en-CA" sz="2400" dirty="0" smtClean="0"/>
              <a:t>Not all pesticides kill the plants in the same fashion</a:t>
            </a:r>
          </a:p>
          <a:p>
            <a:r>
              <a:rPr lang="en-CA" sz="2400" dirty="0" smtClean="0"/>
              <a:t>There are 28 modes of action (MOA) that herbicides will control a plant</a:t>
            </a:r>
          </a:p>
          <a:p>
            <a:r>
              <a:rPr lang="en-CA" sz="2400" dirty="0" smtClean="0"/>
              <a:t>Only 14 MOA are registered in Canada</a:t>
            </a:r>
          </a:p>
          <a:p>
            <a:r>
              <a:rPr lang="en-CA" sz="2400" dirty="0" smtClean="0"/>
              <a:t>Only 7 MOA are listed as herbicides commonly used for Industrial/Noxious weed management</a:t>
            </a:r>
          </a:p>
          <a:p>
            <a:endParaRPr lang="en-CA" sz="2400" dirty="0"/>
          </a:p>
        </p:txBody>
      </p:sp>
    </p:spTree>
    <p:extLst>
      <p:ext uri="{BB962C8B-B14F-4D97-AF65-F5344CB8AC3E}">
        <p14:creationId xmlns:p14="http://schemas.microsoft.com/office/powerpoint/2010/main" val="390887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CA" sz="3600" dirty="0" smtClean="0">
                <a:latin typeface="Arial" panose="020B0604020202020204" pitchFamily="34" charset="0"/>
                <a:cs typeface="Arial" panose="020B0604020202020204" pitchFamily="34" charset="0"/>
              </a:rPr>
              <a:t>Southern USA Cotton Production </a:t>
            </a:r>
            <a:endParaRPr lang="en-CA" sz="36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 y="1838325"/>
            <a:ext cx="872490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8"/>
          <p:cNvGrpSpPr/>
          <p:nvPr/>
        </p:nvGrpSpPr>
        <p:grpSpPr>
          <a:xfrm>
            <a:off x="195902" y="1838325"/>
            <a:ext cx="8898339" cy="4943475"/>
            <a:chOff x="195902" y="1688782"/>
            <a:chExt cx="8898339" cy="4943475"/>
          </a:xfrm>
        </p:grpSpPr>
        <p:pic>
          <p:nvPicPr>
            <p:cNvPr id="10" name="Picture 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2" r="-86"/>
            <a:stretch/>
          </p:blipFill>
          <p:spPr bwMode="auto">
            <a:xfrm>
              <a:off x="195902" y="1688782"/>
              <a:ext cx="8898339"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09550" y="5922535"/>
              <a:ext cx="4325552" cy="709722"/>
            </a:xfrm>
            <a:prstGeom prst="rect">
              <a:avLst/>
            </a:prstGeom>
            <a:solidFill>
              <a:schemeClr val="bg1"/>
            </a:solidFill>
          </p:spPr>
          <p:txBody>
            <a:bodyPr wrap="square" rtlCol="0">
              <a:spAutoFit/>
            </a:bodyPr>
            <a:lstStyle/>
            <a:p>
              <a:pPr algn="ctr"/>
              <a:r>
                <a:rPr lang="en-CA" dirty="0" smtClean="0"/>
                <a:t>2011 Photo: Jason </a:t>
              </a:r>
              <a:r>
                <a:rPr lang="en-CA" dirty="0" err="1" smtClean="0"/>
                <a:t>Norsworthy</a:t>
              </a:r>
              <a:endParaRPr lang="en-CA" dirty="0" smtClean="0"/>
            </a:p>
            <a:p>
              <a:pPr algn="ctr"/>
              <a:r>
                <a:rPr lang="en-CA" dirty="0" smtClean="0"/>
                <a:t>University of Arkansas</a:t>
              </a:r>
              <a:endParaRPr lang="en-CA" dirty="0"/>
            </a:p>
          </p:txBody>
        </p:sp>
      </p:grpSp>
    </p:spTree>
    <p:extLst>
      <p:ext uri="{BB962C8B-B14F-4D97-AF65-F5344CB8AC3E}">
        <p14:creationId xmlns:p14="http://schemas.microsoft.com/office/powerpoint/2010/main" val="684825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295400"/>
            <a:ext cx="3008313" cy="1162050"/>
          </a:xfrm>
        </p:spPr>
        <p:txBody>
          <a:bodyPr/>
          <a:lstStyle/>
          <a:p>
            <a:r>
              <a:rPr lang="en-CA" sz="2800" dirty="0" smtClean="0">
                <a:latin typeface="Arial" panose="020B0604020202020204" pitchFamily="34" charset="0"/>
                <a:cs typeface="Arial" panose="020B0604020202020204" pitchFamily="34" charset="0"/>
              </a:rPr>
              <a:t>Australia</a:t>
            </a:r>
            <a:r>
              <a:rPr lang="en-CA" dirty="0" smtClean="0">
                <a:latin typeface="Arial" panose="020B0604020202020204" pitchFamily="34" charset="0"/>
                <a:cs typeface="Arial" panose="020B0604020202020204" pitchFamily="34" charset="0"/>
              </a:rPr>
              <a:t/>
            </a:r>
            <a:br>
              <a:rPr lang="en-CA" dirty="0" smtClean="0">
                <a:latin typeface="Arial" panose="020B0604020202020204" pitchFamily="34" charset="0"/>
                <a:cs typeface="Arial" panose="020B0604020202020204" pitchFamily="34" charset="0"/>
              </a:rPr>
            </a:br>
            <a:r>
              <a:rPr lang="en-CA" dirty="0" smtClean="0">
                <a:latin typeface="Arial" panose="020B0604020202020204" pitchFamily="34" charset="0"/>
                <a:cs typeface="Arial" panose="020B0604020202020204" pitchFamily="34" charset="0"/>
              </a:rPr>
              <a:t>Annual </a:t>
            </a:r>
            <a:r>
              <a:rPr lang="en-CA" dirty="0">
                <a:latin typeface="Arial" panose="020B0604020202020204" pitchFamily="34" charset="0"/>
                <a:cs typeface="Arial" panose="020B0604020202020204" pitchFamily="34" charset="0"/>
              </a:rPr>
              <a:t>Ryegrass</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a:t>
            </a:r>
            <a:r>
              <a:rPr lang="en-CA" i="1" dirty="0" err="1">
                <a:latin typeface="Arial" panose="020B0604020202020204" pitchFamily="34" charset="0"/>
                <a:cs typeface="Arial" panose="020B0604020202020204" pitchFamily="34" charset="0"/>
              </a:rPr>
              <a:t>Lolium</a:t>
            </a:r>
            <a:r>
              <a:rPr lang="en-CA" i="1" dirty="0">
                <a:latin typeface="Arial" panose="020B0604020202020204" pitchFamily="34" charset="0"/>
                <a:cs typeface="Arial" panose="020B0604020202020204" pitchFamily="34" charset="0"/>
              </a:rPr>
              <a:t> </a:t>
            </a:r>
            <a:r>
              <a:rPr lang="en-CA" i="1" dirty="0" err="1">
                <a:latin typeface="Arial" panose="020B0604020202020204" pitchFamily="34" charset="0"/>
                <a:cs typeface="Arial" panose="020B0604020202020204" pitchFamily="34" charset="0"/>
              </a:rPr>
              <a:t>rigidum</a:t>
            </a:r>
            <a:r>
              <a:rPr lang="en-CA" dirty="0" smtClean="0">
                <a:latin typeface="Arial" panose="020B0604020202020204" pitchFamily="34" charset="0"/>
                <a:cs typeface="Arial" panose="020B0604020202020204" pitchFamily="34" charset="0"/>
              </a:rPr>
              <a:t>)</a:t>
            </a:r>
            <a:endParaRPr lang="en-C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2927" y="2749352"/>
            <a:ext cx="6048673" cy="4032448"/>
          </a:xfrm>
        </p:spPr>
      </p:pic>
      <p:sp>
        <p:nvSpPr>
          <p:cNvPr id="6" name="Text Placeholder 5"/>
          <p:cNvSpPr>
            <a:spLocks noGrp="1"/>
          </p:cNvSpPr>
          <p:nvPr>
            <p:ph type="body" sz="half" idx="2"/>
          </p:nvPr>
        </p:nvSpPr>
        <p:spPr>
          <a:xfrm>
            <a:off x="457201" y="2590800"/>
            <a:ext cx="2438400" cy="3535363"/>
          </a:xfrm>
        </p:spPr>
        <p:txBody>
          <a:bodyPr/>
          <a:lstStyle/>
          <a:p>
            <a:pPr marL="285750"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Biotypes with resistance to Groups 1, 2, 3, 5, 9, 11, 15</a:t>
            </a:r>
          </a:p>
          <a:p>
            <a:pPr marL="285750"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Some biotypes with multiple resistance (up to 7 modes of action)</a:t>
            </a:r>
            <a:endParaRPr lang="en-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“Ryegrass control drives our cropping decisions”</a:t>
            </a:r>
          </a:p>
          <a:p>
            <a:pPr marL="285750" indent="-285750">
              <a:buFont typeface="Arial" panose="020B0604020202020204" pitchFamily="34" charset="0"/>
              <a:buChar char="•"/>
            </a:pPr>
            <a:endParaRPr lang="en-C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15520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6826" y="3499884"/>
            <a:ext cx="5037174" cy="3358116"/>
          </a:xfrm>
          <a:prstGeom prst="rect">
            <a:avLst/>
          </a:prstGeom>
        </p:spPr>
      </p:pic>
      <p:sp>
        <p:nvSpPr>
          <p:cNvPr id="2" name="Title 1"/>
          <p:cNvSpPr>
            <a:spLocks noGrp="1"/>
          </p:cNvSpPr>
          <p:nvPr>
            <p:ph type="title"/>
          </p:nvPr>
        </p:nvSpPr>
        <p:spPr>
          <a:xfrm>
            <a:off x="457200" y="1200150"/>
            <a:ext cx="3008313" cy="1162050"/>
          </a:xfrm>
        </p:spPr>
        <p:txBody>
          <a:bodyPr/>
          <a:lstStyle/>
          <a:p>
            <a:r>
              <a:rPr lang="en-CA" dirty="0" smtClean="0">
                <a:latin typeface="Arial" panose="020B0604020202020204" pitchFamily="34" charset="0"/>
                <a:cs typeface="Arial" panose="020B0604020202020204" pitchFamily="34" charset="0"/>
              </a:rPr>
              <a:t>Glyphosate resistant ryegrass in South Australia</a:t>
            </a:r>
            <a:endParaRPr lang="en-CA"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504" r="4630"/>
          <a:stretch/>
        </p:blipFill>
        <p:spPr>
          <a:xfrm>
            <a:off x="33439" y="2737884"/>
            <a:ext cx="4073387" cy="335811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6826" y="0"/>
            <a:ext cx="5037174" cy="3358116"/>
          </a:xfrm>
          <a:prstGeom prst="rect">
            <a:avLst/>
          </a:prstGeom>
        </p:spPr>
      </p:pic>
    </p:spTree>
    <p:extLst>
      <p:ext uri="{BB962C8B-B14F-4D97-AF65-F5344CB8AC3E}">
        <p14:creationId xmlns:p14="http://schemas.microsoft.com/office/powerpoint/2010/main" val="64591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8550275" cy="609600"/>
          </a:xfrm>
        </p:spPr>
        <p:txBody>
          <a:bodyPr>
            <a:normAutofit fontScale="90000"/>
          </a:bodyPr>
          <a:lstStyle/>
          <a:p>
            <a:r>
              <a:rPr lang="en-CA" sz="3600" b="1" dirty="0" smtClean="0"/>
              <a:t>10 Ways Australian Farmers can fight Herbicide Resistance</a:t>
            </a:r>
            <a:br>
              <a:rPr lang="en-CA" sz="3600" b="1" dirty="0" smtClean="0"/>
            </a:br>
            <a:endParaRPr lang="en-US" sz="3600" b="1" dirty="0"/>
          </a:p>
        </p:txBody>
      </p:sp>
      <p:sp>
        <p:nvSpPr>
          <p:cNvPr id="3" name="Content Placeholder 2"/>
          <p:cNvSpPr>
            <a:spLocks noGrp="1"/>
          </p:cNvSpPr>
          <p:nvPr>
            <p:ph idx="1"/>
          </p:nvPr>
        </p:nvSpPr>
        <p:spPr>
          <a:xfrm>
            <a:off x="457200" y="2103437"/>
            <a:ext cx="8229600" cy="4525963"/>
          </a:xfrm>
        </p:spPr>
        <p:txBody>
          <a:bodyPr/>
          <a:lstStyle/>
          <a:p>
            <a:pPr marL="971550" lvl="1" indent="-514350">
              <a:buFont typeface="+mj-lt"/>
              <a:buAutoNum type="arabicPeriod"/>
            </a:pPr>
            <a:r>
              <a:rPr lang="en-CA" sz="2400" dirty="0" smtClean="0"/>
              <a:t>Act now to stop weed seed set</a:t>
            </a:r>
          </a:p>
          <a:p>
            <a:pPr marL="971550" lvl="1" indent="-514350">
              <a:buFont typeface="+mj-lt"/>
              <a:buAutoNum type="arabicPeriod"/>
            </a:pPr>
            <a:r>
              <a:rPr lang="en-CA" sz="2400" dirty="0" smtClean="0"/>
              <a:t>Capture weed seeds at harvest</a:t>
            </a:r>
          </a:p>
          <a:p>
            <a:pPr marL="971550" lvl="1" indent="-514350">
              <a:buFont typeface="+mj-lt"/>
              <a:buAutoNum type="arabicPeriod"/>
            </a:pPr>
            <a:r>
              <a:rPr lang="en-CA" sz="2400" dirty="0" smtClean="0"/>
              <a:t>Rotate crops and herbicide mode of action</a:t>
            </a:r>
          </a:p>
          <a:p>
            <a:pPr marL="971550" lvl="1" indent="-514350">
              <a:buFont typeface="+mj-lt"/>
              <a:buAutoNum type="arabicPeriod"/>
            </a:pPr>
            <a:r>
              <a:rPr lang="en-CA" sz="2400" dirty="0" smtClean="0"/>
              <a:t>Test for resistance</a:t>
            </a:r>
          </a:p>
          <a:p>
            <a:pPr marL="971550" lvl="1" indent="-514350">
              <a:buFont typeface="+mj-lt"/>
              <a:buAutoNum type="arabicPeriod"/>
            </a:pPr>
            <a:r>
              <a:rPr lang="en-CA" sz="2400" dirty="0" smtClean="0"/>
              <a:t>Aim for 100% control and monitor every spray event</a:t>
            </a:r>
          </a:p>
          <a:p>
            <a:pPr marL="971550" lvl="1" indent="-514350">
              <a:buFont typeface="+mj-lt"/>
              <a:buAutoNum type="arabicPeriod"/>
            </a:pPr>
            <a:r>
              <a:rPr lang="en-CA" sz="2400" dirty="0" smtClean="0"/>
              <a:t>Don’t automatically reach for glyphosate</a:t>
            </a:r>
          </a:p>
          <a:p>
            <a:pPr marL="971550" lvl="1" indent="-514350">
              <a:buFont typeface="+mj-lt"/>
              <a:buAutoNum type="arabicPeriod"/>
            </a:pPr>
            <a:r>
              <a:rPr lang="en-CA" sz="2400" dirty="0" smtClean="0"/>
              <a:t>Never cut on-label herbicide rate</a:t>
            </a:r>
          </a:p>
          <a:p>
            <a:pPr marL="971550" lvl="1" indent="-514350">
              <a:buFont typeface="+mj-lt"/>
              <a:buAutoNum type="arabicPeriod"/>
            </a:pPr>
            <a:r>
              <a:rPr lang="en-CA" sz="2400" dirty="0" smtClean="0"/>
              <a:t>Plant clean seed into clean fields</a:t>
            </a:r>
          </a:p>
          <a:p>
            <a:pPr marL="971550" lvl="1" indent="-514350">
              <a:buFont typeface="+mj-lt"/>
              <a:buAutoNum type="arabicPeriod"/>
            </a:pPr>
            <a:r>
              <a:rPr lang="en-CA" sz="2400" dirty="0" smtClean="0"/>
              <a:t>Use the double knock technique</a:t>
            </a:r>
          </a:p>
          <a:p>
            <a:pPr marL="971550" lvl="1" indent="-514350">
              <a:buFont typeface="+mj-lt"/>
              <a:buAutoNum type="arabicPeriod"/>
            </a:pPr>
            <a:r>
              <a:rPr lang="en-CA" sz="2400" dirty="0" smtClean="0"/>
              <a:t>Employ crop competitiveness to combat weeds</a:t>
            </a:r>
            <a:endParaRPr lang="en-US" sz="2400" dirty="0"/>
          </a:p>
        </p:txBody>
      </p:sp>
    </p:spTree>
    <p:extLst>
      <p:ext uri="{BB962C8B-B14F-4D97-AF65-F5344CB8AC3E}">
        <p14:creationId xmlns:p14="http://schemas.microsoft.com/office/powerpoint/2010/main" val="3112601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8550275" cy="609600"/>
          </a:xfrm>
        </p:spPr>
        <p:txBody>
          <a:bodyPr>
            <a:normAutofit fontScale="90000"/>
          </a:bodyPr>
          <a:lstStyle/>
          <a:p>
            <a:r>
              <a:rPr lang="en-CA" sz="3600" b="1" dirty="0" smtClean="0"/>
              <a:t>How We  can fight Herbicide Resistance</a:t>
            </a:r>
            <a:br>
              <a:rPr lang="en-CA" sz="3600" b="1" dirty="0" smtClean="0"/>
            </a:br>
            <a:endParaRPr lang="en-US" sz="3600" b="1" dirty="0"/>
          </a:p>
        </p:txBody>
      </p:sp>
      <p:sp>
        <p:nvSpPr>
          <p:cNvPr id="3" name="Content Placeholder 2"/>
          <p:cNvSpPr>
            <a:spLocks noGrp="1"/>
          </p:cNvSpPr>
          <p:nvPr>
            <p:ph idx="1"/>
          </p:nvPr>
        </p:nvSpPr>
        <p:spPr>
          <a:xfrm>
            <a:off x="457200" y="2103437"/>
            <a:ext cx="8229600" cy="4525963"/>
          </a:xfrm>
        </p:spPr>
        <p:txBody>
          <a:bodyPr/>
          <a:lstStyle/>
          <a:p>
            <a:pPr marL="971550" lvl="1" indent="-514350">
              <a:buFont typeface="+mj-lt"/>
              <a:buAutoNum type="arabicPeriod"/>
            </a:pPr>
            <a:r>
              <a:rPr lang="en-CA" sz="2400" b="1" dirty="0" smtClean="0"/>
              <a:t>Act now to stop weed seed set</a:t>
            </a:r>
          </a:p>
          <a:p>
            <a:pPr marL="971550" lvl="1" indent="-514350">
              <a:buFont typeface="+mj-lt"/>
              <a:buAutoNum type="arabicPeriod"/>
            </a:pPr>
            <a:r>
              <a:rPr lang="en-CA" sz="2400" dirty="0" smtClean="0">
                <a:solidFill>
                  <a:schemeClr val="bg1">
                    <a:lumMod val="75000"/>
                  </a:schemeClr>
                </a:solidFill>
              </a:rPr>
              <a:t>Capture weed seeds at harvest</a:t>
            </a:r>
          </a:p>
          <a:p>
            <a:pPr marL="971550" lvl="1" indent="-514350">
              <a:buFont typeface="+mj-lt"/>
              <a:buAutoNum type="arabicPeriod"/>
            </a:pPr>
            <a:r>
              <a:rPr lang="en-CA" sz="2400" b="1" dirty="0" smtClean="0"/>
              <a:t>Rotate</a:t>
            </a:r>
            <a:r>
              <a:rPr lang="en-CA" sz="2400" dirty="0" smtClean="0"/>
              <a:t> </a:t>
            </a:r>
            <a:r>
              <a:rPr lang="en-CA" sz="2400" dirty="0" smtClean="0">
                <a:solidFill>
                  <a:schemeClr val="bg1">
                    <a:lumMod val="75000"/>
                  </a:schemeClr>
                </a:solidFill>
              </a:rPr>
              <a:t>crops and </a:t>
            </a:r>
            <a:r>
              <a:rPr lang="en-CA" sz="2400" b="1" dirty="0" smtClean="0"/>
              <a:t>herbicide mode of action</a:t>
            </a:r>
          </a:p>
          <a:p>
            <a:pPr marL="971550" lvl="1" indent="-514350">
              <a:buFont typeface="+mj-lt"/>
              <a:buAutoNum type="arabicPeriod"/>
            </a:pPr>
            <a:r>
              <a:rPr lang="en-CA" sz="2400" dirty="0" smtClean="0">
                <a:solidFill>
                  <a:schemeClr val="bg1">
                    <a:lumMod val="75000"/>
                  </a:schemeClr>
                </a:solidFill>
              </a:rPr>
              <a:t>Test for resistance</a:t>
            </a:r>
          </a:p>
          <a:p>
            <a:pPr marL="971550" lvl="1" indent="-514350">
              <a:buFont typeface="+mj-lt"/>
              <a:buAutoNum type="arabicPeriod"/>
            </a:pPr>
            <a:r>
              <a:rPr lang="en-CA" sz="2400" dirty="0" smtClean="0">
                <a:solidFill>
                  <a:schemeClr val="bg1">
                    <a:lumMod val="75000"/>
                  </a:schemeClr>
                </a:solidFill>
              </a:rPr>
              <a:t>Aim for 100% control and </a:t>
            </a:r>
            <a:r>
              <a:rPr lang="en-CA" sz="2400" b="1" dirty="0" smtClean="0"/>
              <a:t>monitor every spray event</a:t>
            </a:r>
          </a:p>
          <a:p>
            <a:pPr marL="971550" lvl="1" indent="-514350">
              <a:buFont typeface="+mj-lt"/>
              <a:buAutoNum type="arabicPeriod"/>
            </a:pPr>
            <a:r>
              <a:rPr lang="en-CA" sz="2400" b="1" dirty="0" smtClean="0"/>
              <a:t>Don’t automatically reach for glyphosate</a:t>
            </a:r>
          </a:p>
          <a:p>
            <a:pPr marL="971550" lvl="1" indent="-514350">
              <a:buFont typeface="+mj-lt"/>
              <a:buAutoNum type="arabicPeriod"/>
            </a:pPr>
            <a:r>
              <a:rPr lang="en-CA" sz="2400" b="1" dirty="0" smtClean="0"/>
              <a:t>Never cut on-label herbicide rate</a:t>
            </a:r>
          </a:p>
          <a:p>
            <a:pPr marL="971550" lvl="1" indent="-514350">
              <a:buFont typeface="+mj-lt"/>
              <a:buAutoNum type="arabicPeriod"/>
            </a:pPr>
            <a:r>
              <a:rPr lang="en-CA" sz="2400" dirty="0" smtClean="0">
                <a:solidFill>
                  <a:schemeClr val="bg1">
                    <a:lumMod val="75000"/>
                  </a:schemeClr>
                </a:solidFill>
              </a:rPr>
              <a:t>Plant clean seed into clean fields</a:t>
            </a:r>
          </a:p>
          <a:p>
            <a:pPr marL="971550" lvl="1" indent="-514350">
              <a:buFont typeface="+mj-lt"/>
              <a:buAutoNum type="arabicPeriod"/>
            </a:pPr>
            <a:r>
              <a:rPr lang="en-CA" sz="2400" b="1" dirty="0" smtClean="0"/>
              <a:t>Use the double knock technique</a:t>
            </a:r>
          </a:p>
          <a:p>
            <a:pPr marL="971550" lvl="1" indent="-514350">
              <a:buFont typeface="+mj-lt"/>
              <a:buAutoNum type="arabicPeriod"/>
            </a:pPr>
            <a:r>
              <a:rPr lang="en-CA" sz="2400" b="1" dirty="0" smtClean="0"/>
              <a:t>Employ crop competitiveness to combat weeds</a:t>
            </a:r>
            <a:endParaRPr lang="en-US" sz="2400" b="1" dirty="0"/>
          </a:p>
        </p:txBody>
      </p:sp>
    </p:spTree>
    <p:extLst>
      <p:ext uri="{BB962C8B-B14F-4D97-AF65-F5344CB8AC3E}">
        <p14:creationId xmlns:p14="http://schemas.microsoft.com/office/powerpoint/2010/main" val="573552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20130222_113310.jpg"/>
          <p:cNvPicPr>
            <a:picLocks noGrp="1" noChangeAspect="1"/>
          </p:cNvPicPr>
          <p:nvPr>
            <p:ph sz="half" idx="1"/>
          </p:nvPr>
        </p:nvPicPr>
        <p:blipFill>
          <a:blip r:embed="rId3" cstate="print"/>
          <a:stretch>
            <a:fillRect/>
          </a:stretch>
        </p:blipFill>
        <p:spPr>
          <a:xfrm>
            <a:off x="228600" y="2190750"/>
            <a:ext cx="4572000" cy="3429000"/>
          </a:xfrm>
        </p:spPr>
      </p:pic>
      <p:pic>
        <p:nvPicPr>
          <p:cNvPr id="9" name="Content Placeholder 8" descr="20130222_124801.jpg"/>
          <p:cNvPicPr>
            <a:picLocks noGrp="1" noChangeAspect="1"/>
          </p:cNvPicPr>
          <p:nvPr>
            <p:ph sz="half" idx="2"/>
          </p:nvPr>
        </p:nvPicPr>
        <p:blipFill>
          <a:blip r:embed="rId4" cstate="print"/>
          <a:stretch>
            <a:fillRect/>
          </a:stretch>
        </p:blipFill>
        <p:spPr>
          <a:xfrm>
            <a:off x="4495800" y="3086100"/>
            <a:ext cx="3810000" cy="2857500"/>
          </a:xfrm>
        </p:spPr>
      </p:pic>
      <p:sp>
        <p:nvSpPr>
          <p:cNvPr id="5" name="Title 4"/>
          <p:cNvSpPr>
            <a:spLocks noGrp="1"/>
          </p:cNvSpPr>
          <p:nvPr>
            <p:ph type="title"/>
          </p:nvPr>
        </p:nvSpPr>
        <p:spPr>
          <a:xfrm>
            <a:off x="457200" y="1017588"/>
            <a:ext cx="8229600" cy="1143000"/>
          </a:xfrm>
        </p:spPr>
        <p:txBody>
          <a:bodyPr/>
          <a:lstStyle/>
          <a:p>
            <a:r>
              <a:rPr lang="en-US" b="1" dirty="0" smtClean="0">
                <a:solidFill>
                  <a:srgbClr val="A87626"/>
                </a:solidFill>
              </a:rPr>
              <a:t>Harrington Seed Destructor</a:t>
            </a:r>
            <a:endParaRPr lang="en-US" dirty="0"/>
          </a:p>
        </p:txBody>
      </p:sp>
    </p:spTree>
    <p:extLst>
      <p:ext uri="{BB962C8B-B14F-4D97-AF65-F5344CB8AC3E}">
        <p14:creationId xmlns:p14="http://schemas.microsoft.com/office/powerpoint/2010/main" val="327296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Arial" panose="020B0604020202020204" pitchFamily="34" charset="0"/>
                <a:cs typeface="Arial" panose="020B0604020202020204" pitchFamily="34" charset="0"/>
              </a:rPr>
              <a:t>Cotton Acres in Arkansas</a:t>
            </a:r>
            <a:endParaRPr lang="en-CA" dirty="0">
              <a:latin typeface="Arial" panose="020B0604020202020204" pitchFamily="34" charset="0"/>
              <a:cs typeface="Arial" panose="020B0604020202020204" pitchFamily="34" charset="0"/>
            </a:endParaRPr>
          </a:p>
        </p:txBody>
      </p:sp>
      <p:graphicFrame>
        <p:nvGraphicFramePr>
          <p:cNvPr id="3" name="Chart 2"/>
          <p:cNvGraphicFramePr/>
          <p:nvPr>
            <p:extLst>
              <p:ext uri="{D42A27DB-BD31-4B8C-83A1-F6EECF244321}">
                <p14:modId xmlns:p14="http://schemas.microsoft.com/office/powerpoint/2010/main" val="455448748"/>
              </p:ext>
            </p:extLst>
          </p:nvPr>
        </p:nvGraphicFramePr>
        <p:xfrm>
          <a:off x="1200150" y="1454150"/>
          <a:ext cx="6694170" cy="485521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Kochia trail.jpg"/>
          <p:cNvPicPr>
            <a:picLocks noChangeAspect="1"/>
          </p:cNvPicPr>
          <p:nvPr/>
        </p:nvPicPr>
        <p:blipFill>
          <a:blip r:embed="rId3" cstate="print">
            <a:lum contrast="10000"/>
            <a:extLst>
              <a:ext uri="{28A0092B-C50C-407E-A947-70E740481C1C}">
                <a14:useLocalDpi xmlns:a14="http://schemas.microsoft.com/office/drawing/2010/main"/>
              </a:ext>
            </a:extLst>
          </a:blip>
          <a:srcRect/>
          <a:stretch>
            <a:fillRect/>
          </a:stretch>
        </p:blipFill>
        <p:spPr>
          <a:xfrm>
            <a:off x="0" y="0"/>
            <a:ext cx="9144000" cy="6823334"/>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bwMode="auto">
          <a:xfrm>
            <a:off x="3581400" y="4765934"/>
            <a:ext cx="5562600" cy="2057400"/>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b="1" kern="0" dirty="0" smtClean="0">
                <a:solidFill>
                  <a:schemeClr val="bg1"/>
                </a:solidFill>
                <a:latin typeface="Arial" panose="020B0604020202020204" pitchFamily="34" charset="0"/>
                <a:cs typeface="Arial" panose="020B0604020202020204" pitchFamily="34" charset="0"/>
              </a:rPr>
              <a:t>Kansas: Confirmed Glyphosate resistance in </a:t>
            </a:r>
            <a:r>
              <a:rPr lang="en-US" sz="2800" b="1" kern="0" dirty="0" err="1" smtClean="0">
                <a:solidFill>
                  <a:schemeClr val="bg1"/>
                </a:solidFill>
                <a:latin typeface="Arial" panose="020B0604020202020204" pitchFamily="34" charset="0"/>
                <a:cs typeface="Arial" panose="020B0604020202020204" pitchFamily="34" charset="0"/>
              </a:rPr>
              <a:t>kochia</a:t>
            </a:r>
            <a:r>
              <a:rPr lang="en-US" sz="2800" b="1" kern="0" dirty="0" smtClean="0">
                <a:solidFill>
                  <a:schemeClr val="bg1"/>
                </a:solidFill>
                <a:latin typeface="Arial" panose="020B0604020202020204" pitchFamily="34" charset="0"/>
                <a:cs typeface="Arial" panose="020B0604020202020204" pitchFamily="34" charset="0"/>
              </a:rPr>
              <a:t> in 2007.</a:t>
            </a:r>
            <a:br>
              <a:rPr lang="en-US" sz="2800" b="1" kern="0" dirty="0" smtClean="0">
                <a:solidFill>
                  <a:schemeClr val="bg1"/>
                </a:solidFill>
                <a:latin typeface="Arial" panose="020B0604020202020204" pitchFamily="34" charset="0"/>
                <a:cs typeface="Arial" panose="020B0604020202020204" pitchFamily="34" charset="0"/>
              </a:rPr>
            </a:br>
            <a:r>
              <a:rPr lang="en-US" sz="2000" b="1" kern="0" dirty="0" smtClean="0">
                <a:solidFill>
                  <a:schemeClr val="bg1"/>
                </a:solidFill>
                <a:latin typeface="Arial" panose="020B0604020202020204" pitchFamily="34" charset="0"/>
                <a:cs typeface="Arial" panose="020B0604020202020204" pitchFamily="34" charset="0"/>
              </a:rPr>
              <a:t>Source: Dr. Phil </a:t>
            </a:r>
            <a:r>
              <a:rPr lang="en-US" sz="2000" b="1" kern="0" dirty="0" err="1" smtClean="0">
                <a:solidFill>
                  <a:schemeClr val="bg1"/>
                </a:solidFill>
                <a:latin typeface="Arial" panose="020B0604020202020204" pitchFamily="34" charset="0"/>
                <a:cs typeface="Arial" panose="020B0604020202020204" pitchFamily="34" charset="0"/>
              </a:rPr>
              <a:t>Stalhman</a:t>
            </a:r>
            <a:r>
              <a:rPr lang="en-US" sz="2000" b="1" kern="0" dirty="0" smtClean="0">
                <a:solidFill>
                  <a:schemeClr val="bg1"/>
                </a:solidFill>
                <a:latin typeface="Arial" panose="020B0604020202020204" pitchFamily="34" charset="0"/>
                <a:cs typeface="Arial" panose="020B0604020202020204" pitchFamily="34" charset="0"/>
              </a:rPr>
              <a:t>, Kansas State University; Dr. Phil </a:t>
            </a:r>
            <a:r>
              <a:rPr lang="en-US" sz="2000" b="1" kern="0" dirty="0" err="1" smtClean="0">
                <a:solidFill>
                  <a:schemeClr val="bg1"/>
                </a:solidFill>
                <a:latin typeface="Arial" panose="020B0604020202020204" pitchFamily="34" charset="0"/>
                <a:cs typeface="Arial" panose="020B0604020202020204" pitchFamily="34" charset="0"/>
              </a:rPr>
              <a:t>Westra</a:t>
            </a:r>
            <a:r>
              <a:rPr lang="en-US" sz="2000" b="1" kern="0" dirty="0" smtClean="0">
                <a:solidFill>
                  <a:schemeClr val="bg1"/>
                </a:solidFill>
                <a:latin typeface="Arial" panose="020B0604020202020204" pitchFamily="34" charset="0"/>
                <a:cs typeface="Arial" panose="020B0604020202020204" pitchFamily="34" charset="0"/>
              </a:rPr>
              <a:t>, Colorado State University </a:t>
            </a:r>
            <a:endParaRPr lang="en-US" sz="20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638" t="39845" r="44742" b="11672"/>
          <a:stretch/>
        </p:blipFill>
        <p:spPr>
          <a:xfrm>
            <a:off x="0" y="121101"/>
            <a:ext cx="2255763" cy="1694051"/>
          </a:xfrm>
          <a:prstGeom prst="rect">
            <a:avLst/>
          </a:prstGeom>
        </p:spPr>
      </p:pic>
    </p:spTree>
    <p:extLst>
      <p:ext uri="{BB962C8B-B14F-4D97-AF65-F5344CB8AC3E}">
        <p14:creationId xmlns:p14="http://schemas.microsoft.com/office/powerpoint/2010/main" val="294456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771" y="0"/>
            <a:ext cx="9206202" cy="613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4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CA" sz="3600" b="1" dirty="0" smtClean="0">
                <a:latin typeface="Arial" panose="020B0604020202020204" pitchFamily="34" charset="0"/>
                <a:cs typeface="Arial" panose="020B0604020202020204" pitchFamily="34" charset="0"/>
              </a:rPr>
              <a:t>Mechanisms of Glyphosate Resistance</a:t>
            </a:r>
            <a:endParaRPr lang="en-CA" sz="3600" b="1" dirty="0">
              <a:latin typeface="Arial" panose="020B0604020202020204" pitchFamily="34" charset="0"/>
              <a:cs typeface="Arial" panose="020B0604020202020204" pitchFamily="34" charset="0"/>
            </a:endParaRPr>
          </a:p>
        </p:txBody>
      </p:sp>
      <p:grpSp>
        <p:nvGrpSpPr>
          <p:cNvPr id="5" name="Group 4"/>
          <p:cNvGrpSpPr/>
          <p:nvPr/>
        </p:nvGrpSpPr>
        <p:grpSpPr>
          <a:xfrm>
            <a:off x="1085002" y="1801504"/>
            <a:ext cx="3077569" cy="1351129"/>
            <a:chOff x="457200" y="1801504"/>
            <a:chExt cx="3077569" cy="1351129"/>
          </a:xfrm>
        </p:grpSpPr>
        <p:sp>
          <p:nvSpPr>
            <p:cNvPr id="4" name="Rectangle 3"/>
            <p:cNvSpPr/>
            <p:nvPr/>
          </p:nvSpPr>
          <p:spPr>
            <a:xfrm>
              <a:off x="457200" y="1801504"/>
              <a:ext cx="2845558" cy="1351129"/>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586852" y="2154043"/>
              <a:ext cx="2947917" cy="523220"/>
            </a:xfrm>
            <a:prstGeom prst="rect">
              <a:avLst/>
            </a:prstGeom>
            <a:noFill/>
          </p:spPr>
          <p:txBody>
            <a:bodyPr wrap="square" rtlCol="0">
              <a:spAutoFit/>
            </a:bodyPr>
            <a:lstStyle/>
            <a:p>
              <a:r>
                <a:rPr lang="en-CA" sz="2800" b="1" dirty="0" smtClean="0">
                  <a:latin typeface="Arial" panose="020B0604020202020204" pitchFamily="34" charset="0"/>
                  <a:cs typeface="Arial" panose="020B0604020202020204" pitchFamily="34" charset="0"/>
                </a:rPr>
                <a:t>Translocation</a:t>
              </a:r>
              <a:endParaRPr lang="en-CA" sz="2800" b="1" dirty="0">
                <a:latin typeface="Arial" panose="020B0604020202020204" pitchFamily="34" charset="0"/>
                <a:cs typeface="Arial" panose="020B0604020202020204" pitchFamily="34" charset="0"/>
              </a:endParaRPr>
            </a:p>
          </p:txBody>
        </p:sp>
      </p:grpSp>
      <p:grpSp>
        <p:nvGrpSpPr>
          <p:cNvPr id="6" name="Group 5"/>
          <p:cNvGrpSpPr/>
          <p:nvPr/>
        </p:nvGrpSpPr>
        <p:grpSpPr>
          <a:xfrm>
            <a:off x="1067939" y="3659874"/>
            <a:ext cx="3077569" cy="1351129"/>
            <a:chOff x="457200" y="1801504"/>
            <a:chExt cx="3077569" cy="1351129"/>
          </a:xfrm>
        </p:grpSpPr>
        <p:sp>
          <p:nvSpPr>
            <p:cNvPr id="7" name="Rectangle 6"/>
            <p:cNvSpPr/>
            <p:nvPr/>
          </p:nvSpPr>
          <p:spPr>
            <a:xfrm>
              <a:off x="457200" y="1801504"/>
              <a:ext cx="2845558" cy="1351129"/>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586852" y="2154043"/>
              <a:ext cx="2947917" cy="523220"/>
            </a:xfrm>
            <a:prstGeom prst="rect">
              <a:avLst/>
            </a:prstGeom>
            <a:noFill/>
          </p:spPr>
          <p:txBody>
            <a:bodyPr wrap="square" rtlCol="0">
              <a:spAutoFit/>
            </a:bodyPr>
            <a:lstStyle/>
            <a:p>
              <a:r>
                <a:rPr lang="en-CA" sz="2800" b="1" dirty="0" smtClean="0">
                  <a:latin typeface="Arial" panose="020B0604020202020204" pitchFamily="34" charset="0"/>
                  <a:cs typeface="Arial" panose="020B0604020202020204" pitchFamily="34" charset="0"/>
                </a:rPr>
                <a:t>Sequestration</a:t>
              </a:r>
              <a:endParaRPr lang="en-CA" sz="2800" b="1" dirty="0">
                <a:latin typeface="Arial" panose="020B0604020202020204" pitchFamily="34" charset="0"/>
                <a:cs typeface="Arial" panose="020B0604020202020204" pitchFamily="34" charset="0"/>
              </a:endParaRPr>
            </a:p>
          </p:txBody>
        </p:sp>
      </p:grpSp>
      <p:grpSp>
        <p:nvGrpSpPr>
          <p:cNvPr id="9" name="Group 18"/>
          <p:cNvGrpSpPr/>
          <p:nvPr/>
        </p:nvGrpSpPr>
        <p:grpSpPr>
          <a:xfrm>
            <a:off x="4949594" y="3659873"/>
            <a:ext cx="2947917" cy="1351129"/>
            <a:chOff x="4649338" y="3659873"/>
            <a:chExt cx="2947917" cy="1351129"/>
          </a:xfrm>
        </p:grpSpPr>
        <p:sp>
          <p:nvSpPr>
            <p:cNvPr id="13" name="Rectangle 12"/>
            <p:cNvSpPr/>
            <p:nvPr/>
          </p:nvSpPr>
          <p:spPr>
            <a:xfrm>
              <a:off x="4703930" y="3659873"/>
              <a:ext cx="2845558" cy="1351129"/>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649338" y="3817439"/>
              <a:ext cx="2947917" cy="954107"/>
            </a:xfrm>
            <a:prstGeom prst="rect">
              <a:avLst/>
            </a:prstGeom>
            <a:noFill/>
          </p:spPr>
          <p:txBody>
            <a:bodyPr wrap="square" rtlCol="0">
              <a:spAutoFit/>
            </a:bodyPr>
            <a:lstStyle/>
            <a:p>
              <a:pPr algn="ctr"/>
              <a:r>
                <a:rPr lang="en-CA" sz="2800" b="1" dirty="0" smtClean="0">
                  <a:latin typeface="Arial" panose="020B0604020202020204" pitchFamily="34" charset="0"/>
                  <a:cs typeface="Arial" panose="020B0604020202020204" pitchFamily="34" charset="0"/>
                </a:rPr>
                <a:t>Gene Amplification</a:t>
              </a:r>
              <a:endParaRPr lang="en-CA" sz="2800" b="1" dirty="0">
                <a:latin typeface="Arial" panose="020B0604020202020204" pitchFamily="34" charset="0"/>
                <a:cs typeface="Arial" panose="020B0604020202020204" pitchFamily="34" charset="0"/>
              </a:endParaRPr>
            </a:p>
          </p:txBody>
        </p:sp>
      </p:grpSp>
      <p:grpSp>
        <p:nvGrpSpPr>
          <p:cNvPr id="10" name="Group 17"/>
          <p:cNvGrpSpPr/>
          <p:nvPr/>
        </p:nvGrpSpPr>
        <p:grpSpPr>
          <a:xfrm>
            <a:off x="4915469" y="1801504"/>
            <a:ext cx="2947917" cy="1396340"/>
            <a:chOff x="4615213" y="1828800"/>
            <a:chExt cx="2947917" cy="1396340"/>
          </a:xfrm>
        </p:grpSpPr>
        <p:sp>
          <p:nvSpPr>
            <p:cNvPr id="16" name="Rectangle 15"/>
            <p:cNvSpPr/>
            <p:nvPr/>
          </p:nvSpPr>
          <p:spPr>
            <a:xfrm>
              <a:off x="4706203" y="1828800"/>
              <a:ext cx="2845558" cy="1351129"/>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4615213" y="1840145"/>
              <a:ext cx="2947917" cy="1384995"/>
            </a:xfrm>
            <a:prstGeom prst="rect">
              <a:avLst/>
            </a:prstGeom>
            <a:noFill/>
          </p:spPr>
          <p:txBody>
            <a:bodyPr wrap="square" rtlCol="0">
              <a:spAutoFit/>
            </a:bodyPr>
            <a:lstStyle/>
            <a:p>
              <a:pPr algn="ctr"/>
              <a:r>
                <a:rPr lang="en-CA" sz="2800" b="1" dirty="0" smtClean="0">
                  <a:latin typeface="Arial" panose="020B0604020202020204" pitchFamily="34" charset="0"/>
                  <a:cs typeface="Arial" panose="020B0604020202020204" pitchFamily="34" charset="0"/>
                </a:rPr>
                <a:t>Target Site Mutation (</a:t>
              </a:r>
              <a:r>
                <a:rPr lang="en-CA" sz="2800" b="1" dirty="0" err="1" smtClean="0">
                  <a:latin typeface="Arial" panose="020B0604020202020204" pitchFamily="34" charset="0"/>
                  <a:cs typeface="Arial" panose="020B0604020202020204" pitchFamily="34" charset="0"/>
                </a:rPr>
                <a:t>Proline</a:t>
              </a:r>
              <a:r>
                <a:rPr lang="en-CA" sz="2800" b="1" dirty="0" smtClean="0">
                  <a:latin typeface="Arial" panose="020B0604020202020204" pitchFamily="34" charset="0"/>
                  <a:cs typeface="Arial" panose="020B0604020202020204" pitchFamily="34" charset="0"/>
                </a:rPr>
                <a:t> 106)</a:t>
              </a:r>
              <a:endParaRPr lang="en-CA" sz="2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497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81327"/>
            <a:ext cx="8229600" cy="1143000"/>
          </a:xfrm>
        </p:spPr>
        <p:txBody>
          <a:bodyPr/>
          <a:lstStyle/>
          <a:p>
            <a:r>
              <a:rPr lang="en-CA" b="1" dirty="0" smtClean="0">
                <a:latin typeface="Arial" panose="020B0604020202020204" pitchFamily="34" charset="0"/>
                <a:cs typeface="Arial" panose="020B0604020202020204" pitchFamily="34" charset="0"/>
              </a:rPr>
              <a:t>Target Site Mutation</a:t>
            </a:r>
            <a:endParaRPr lang="en-CA" b="1" dirty="0">
              <a:latin typeface="Arial" panose="020B0604020202020204" pitchFamily="34" charset="0"/>
              <a:cs typeface="Arial" panose="020B0604020202020204" pitchFamily="34" charset="0"/>
            </a:endParaRPr>
          </a:p>
        </p:txBody>
      </p:sp>
      <p:grpSp>
        <p:nvGrpSpPr>
          <p:cNvPr id="3" name="Group 16"/>
          <p:cNvGrpSpPr/>
          <p:nvPr/>
        </p:nvGrpSpPr>
        <p:grpSpPr>
          <a:xfrm>
            <a:off x="1435290" y="3316406"/>
            <a:ext cx="2126776" cy="1842450"/>
            <a:chOff x="1435290" y="3316406"/>
            <a:chExt cx="2126776" cy="1842450"/>
          </a:xfrm>
        </p:grpSpPr>
        <p:sp>
          <p:nvSpPr>
            <p:cNvPr id="7" name="Rectangle 6"/>
            <p:cNvSpPr/>
            <p:nvPr/>
          </p:nvSpPr>
          <p:spPr>
            <a:xfrm>
              <a:off x="3043450" y="3316406"/>
              <a:ext cx="518616" cy="1828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435290" y="3316406"/>
              <a:ext cx="518616" cy="1828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435290" y="4565180"/>
              <a:ext cx="2126776" cy="5936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p:cNvSpPr/>
            <p:nvPr/>
          </p:nvSpPr>
          <p:spPr>
            <a:xfrm rot="826663">
              <a:off x="2578771" y="4050695"/>
              <a:ext cx="764969" cy="63831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Isosceles Triangle 10"/>
            <p:cNvSpPr/>
            <p:nvPr/>
          </p:nvSpPr>
          <p:spPr>
            <a:xfrm rot="20921124">
              <a:off x="1619542" y="4071584"/>
              <a:ext cx="833221" cy="608543"/>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TextBox 12"/>
          <p:cNvSpPr txBox="1"/>
          <p:nvPr/>
        </p:nvSpPr>
        <p:spPr>
          <a:xfrm>
            <a:off x="1570423" y="5348237"/>
            <a:ext cx="1911101"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Susceptible</a:t>
            </a:r>
            <a:endParaRPr lang="en-CA" sz="2400" b="1" dirty="0">
              <a:latin typeface="Arial" panose="020B0604020202020204" pitchFamily="34" charset="0"/>
              <a:cs typeface="Arial" panose="020B0604020202020204" pitchFamily="34" charset="0"/>
            </a:endParaRPr>
          </a:p>
        </p:txBody>
      </p:sp>
      <p:sp>
        <p:nvSpPr>
          <p:cNvPr id="14" name="TextBox 13"/>
          <p:cNvSpPr txBox="1"/>
          <p:nvPr/>
        </p:nvSpPr>
        <p:spPr>
          <a:xfrm>
            <a:off x="1843786" y="4656245"/>
            <a:ext cx="1348446"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Enzyme</a:t>
            </a:r>
            <a:endParaRPr lang="en-CA" sz="2400" b="1" dirty="0">
              <a:latin typeface="Arial" panose="020B0604020202020204" pitchFamily="34" charset="0"/>
              <a:cs typeface="Arial" panose="020B0604020202020204" pitchFamily="34" charset="0"/>
            </a:endParaRPr>
          </a:p>
        </p:txBody>
      </p:sp>
      <p:grpSp>
        <p:nvGrpSpPr>
          <p:cNvPr id="6" name="Group 15"/>
          <p:cNvGrpSpPr/>
          <p:nvPr/>
        </p:nvGrpSpPr>
        <p:grpSpPr>
          <a:xfrm>
            <a:off x="1433011" y="1417638"/>
            <a:ext cx="2142699" cy="1746915"/>
            <a:chOff x="1419365" y="1218058"/>
            <a:chExt cx="2142699" cy="1746915"/>
          </a:xfrm>
        </p:grpSpPr>
        <p:grpSp>
          <p:nvGrpSpPr>
            <p:cNvPr id="12" name="Group 5"/>
            <p:cNvGrpSpPr/>
            <p:nvPr/>
          </p:nvGrpSpPr>
          <p:grpSpPr>
            <a:xfrm>
              <a:off x="1419365" y="1218058"/>
              <a:ext cx="2142699" cy="1746915"/>
              <a:chOff x="1419367" y="2790968"/>
              <a:chExt cx="2142699" cy="1746915"/>
            </a:xfrm>
          </p:grpSpPr>
          <p:sp>
            <p:nvSpPr>
              <p:cNvPr id="4" name="Pentagon 3"/>
              <p:cNvSpPr/>
              <p:nvPr/>
            </p:nvSpPr>
            <p:spPr>
              <a:xfrm rot="5400000">
                <a:off x="1617258" y="3111691"/>
                <a:ext cx="1746914" cy="1105469"/>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419367" y="2790968"/>
                <a:ext cx="2142699" cy="4981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5" name="TextBox 14"/>
            <p:cNvSpPr txBox="1"/>
            <p:nvPr/>
          </p:nvSpPr>
          <p:spPr>
            <a:xfrm>
              <a:off x="1748252" y="1218058"/>
              <a:ext cx="1587294"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Herbicide</a:t>
              </a:r>
              <a:endParaRPr lang="en-CA" sz="2400" b="1" dirty="0">
                <a:latin typeface="Arial" panose="020B0604020202020204" pitchFamily="34" charset="0"/>
                <a:cs typeface="Arial" panose="020B0604020202020204" pitchFamily="34" charset="0"/>
              </a:endParaRPr>
            </a:p>
          </p:txBody>
        </p:sp>
      </p:grpSp>
      <p:sp>
        <p:nvSpPr>
          <p:cNvPr id="18" name="TextBox 17"/>
          <p:cNvSpPr txBox="1"/>
          <p:nvPr/>
        </p:nvSpPr>
        <p:spPr>
          <a:xfrm>
            <a:off x="5939979" y="5405100"/>
            <a:ext cx="1571264"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Resistant</a:t>
            </a:r>
            <a:endParaRPr lang="en-CA" sz="2400" b="1" dirty="0">
              <a:latin typeface="Arial" panose="020B0604020202020204" pitchFamily="34" charset="0"/>
              <a:cs typeface="Arial" panose="020B0604020202020204" pitchFamily="34" charset="0"/>
            </a:endParaRPr>
          </a:p>
        </p:txBody>
      </p:sp>
      <p:grpSp>
        <p:nvGrpSpPr>
          <p:cNvPr id="16" name="Group 46"/>
          <p:cNvGrpSpPr/>
          <p:nvPr/>
        </p:nvGrpSpPr>
        <p:grpSpPr>
          <a:xfrm>
            <a:off x="5656540" y="3314715"/>
            <a:ext cx="2126776" cy="1842450"/>
            <a:chOff x="5656540" y="3314715"/>
            <a:chExt cx="2126776" cy="1842450"/>
          </a:xfrm>
        </p:grpSpPr>
        <p:sp>
          <p:nvSpPr>
            <p:cNvPr id="20" name="Rectangle 19"/>
            <p:cNvSpPr/>
            <p:nvPr/>
          </p:nvSpPr>
          <p:spPr>
            <a:xfrm>
              <a:off x="7264700" y="3314715"/>
              <a:ext cx="518616" cy="1828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656540" y="3314715"/>
              <a:ext cx="518616" cy="1828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5656540" y="4563489"/>
              <a:ext cx="2126776" cy="5936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5" name="TextBox 24"/>
          <p:cNvSpPr txBox="1"/>
          <p:nvPr/>
        </p:nvSpPr>
        <p:spPr>
          <a:xfrm>
            <a:off x="6065036" y="4654554"/>
            <a:ext cx="1348446"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Enzyme</a:t>
            </a:r>
            <a:endParaRPr lang="en-CA" sz="2400" b="1" dirty="0">
              <a:latin typeface="Arial" panose="020B0604020202020204" pitchFamily="34" charset="0"/>
              <a:cs typeface="Arial" panose="020B0604020202020204" pitchFamily="34" charset="0"/>
            </a:endParaRPr>
          </a:p>
        </p:txBody>
      </p:sp>
      <p:grpSp>
        <p:nvGrpSpPr>
          <p:cNvPr id="17" name="Group 25"/>
          <p:cNvGrpSpPr/>
          <p:nvPr/>
        </p:nvGrpSpPr>
        <p:grpSpPr>
          <a:xfrm>
            <a:off x="5654261" y="1415947"/>
            <a:ext cx="2142699" cy="1746915"/>
            <a:chOff x="1419365" y="1218058"/>
            <a:chExt cx="2142699" cy="1746915"/>
          </a:xfrm>
        </p:grpSpPr>
        <p:grpSp>
          <p:nvGrpSpPr>
            <p:cNvPr id="19" name="Group 26"/>
            <p:cNvGrpSpPr/>
            <p:nvPr/>
          </p:nvGrpSpPr>
          <p:grpSpPr>
            <a:xfrm>
              <a:off x="1419365" y="1218058"/>
              <a:ext cx="2142699" cy="1746915"/>
              <a:chOff x="1419367" y="2790968"/>
              <a:chExt cx="2142699" cy="1746915"/>
            </a:xfrm>
          </p:grpSpPr>
          <p:sp>
            <p:nvSpPr>
              <p:cNvPr id="29" name="Pentagon 28"/>
              <p:cNvSpPr/>
              <p:nvPr/>
            </p:nvSpPr>
            <p:spPr>
              <a:xfrm rot="5400000">
                <a:off x="1617258" y="3111691"/>
                <a:ext cx="1746914" cy="1105469"/>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1419367" y="2790968"/>
                <a:ext cx="2142699" cy="4981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8" name="TextBox 27"/>
            <p:cNvSpPr txBox="1"/>
            <p:nvPr/>
          </p:nvSpPr>
          <p:spPr>
            <a:xfrm>
              <a:off x="1748252" y="1218058"/>
              <a:ext cx="1587294"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Herbicide</a:t>
              </a:r>
              <a:endParaRPr lang="en-CA" sz="2400" b="1" dirty="0">
                <a:latin typeface="Arial" panose="020B0604020202020204" pitchFamily="34" charset="0"/>
                <a:cs typeface="Arial" panose="020B0604020202020204" pitchFamily="34" charset="0"/>
              </a:endParaRPr>
            </a:p>
          </p:txBody>
        </p:sp>
      </p:grpSp>
      <p:sp>
        <p:nvSpPr>
          <p:cNvPr id="45" name="Moon 44"/>
          <p:cNvSpPr/>
          <p:nvPr/>
        </p:nvSpPr>
        <p:spPr>
          <a:xfrm rot="19658968">
            <a:off x="5949968" y="4074205"/>
            <a:ext cx="450376" cy="750627"/>
          </a:xfrm>
          <a:prstGeom prst="mo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Moon 45"/>
          <p:cNvSpPr/>
          <p:nvPr/>
        </p:nvSpPr>
        <p:spPr>
          <a:xfrm rot="12983745">
            <a:off x="7018794" y="4076043"/>
            <a:ext cx="450376" cy="750627"/>
          </a:xfrm>
          <a:prstGeom prst="mo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2193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1.22109E-6 L -4.72222E-6 0.20906 " pathEditMode="relative" rAng="0" ptsTypes="AA">
                                      <p:cBhvr>
                                        <p:cTn id="6" dur="2000" fill="hold"/>
                                        <p:tgtEl>
                                          <p:spTgt spid="6"/>
                                        </p:tgtEl>
                                        <p:attrNameLst>
                                          <p:attrName>ppt_x</p:attrName>
                                          <p:attrName>ppt_y</p:attrName>
                                        </p:attrNameLst>
                                      </p:cBhvr>
                                      <p:rCtr x="0" y="1045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83333E-6 -9.89824E-7 C 0.00346 0.21392 -0.01251 0.23682 0.01041 0.15518 C 0.01197 0.14986 0.01197 0.14338 0.01492 0.13922 C 0.01701 0.13645 0.01996 0.13529 0.02239 0.13321 C 0.0243 0.12928 0.02638 0.12535 0.02829 0.12141 C 0.03576 0.10638 0.02742 0.11332 0.03437 0.10152 C 0.05277 0.0703 0.03263 0.10777 0.04774 0.08557 C 0.05156 0.08002 0.05485 0.07377 0.05815 0.06753 C 0.06631 0.05226 0.07291 0.0259 0.08958 0.02382 C 0.09357 0.02336 0.09756 0.02382 0.10156 0.02382 " pathEditMode="relative" ptsTypes="fffffffffA">
                                      <p:cBhvr>
                                        <p:cTn id="1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2</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800" dirty="0" smtClean="0"/>
              <a:t>Selective herbicides, both broadleaf and grassy weeds</a:t>
            </a:r>
          </a:p>
          <a:p>
            <a:r>
              <a:rPr lang="en-CA" sz="2800" dirty="0" smtClean="0"/>
              <a:t>Soil active and persistent</a:t>
            </a:r>
          </a:p>
          <a:p>
            <a:r>
              <a:rPr lang="en-CA" sz="2800" dirty="0" smtClean="0"/>
              <a:t>Moves readily throughout the  plant</a:t>
            </a:r>
          </a:p>
          <a:p>
            <a:r>
              <a:rPr lang="en-CA" sz="2800" dirty="0" smtClean="0"/>
              <a:t>Plant death is slow</a:t>
            </a:r>
          </a:p>
          <a:p>
            <a:r>
              <a:rPr lang="en-CA" sz="2800" dirty="0" smtClean="0"/>
              <a:t>Non toxic to mammals</a:t>
            </a:r>
          </a:p>
          <a:p>
            <a:r>
              <a:rPr lang="en-CA" sz="2800" dirty="0" smtClean="0"/>
              <a:t>Example </a:t>
            </a:r>
          </a:p>
          <a:p>
            <a:pPr lvl="1"/>
            <a:r>
              <a:rPr lang="en-CA" sz="2400" dirty="0" smtClean="0"/>
              <a:t>Arsenal</a:t>
            </a:r>
          </a:p>
          <a:p>
            <a:endParaRPr lang="en-CA" sz="2800" dirty="0" smtClean="0"/>
          </a:p>
          <a:p>
            <a:pPr lvl="1"/>
            <a:endParaRPr lang="en-CA"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74912"/>
            <a:ext cx="3962400" cy="2898422"/>
          </a:xfrm>
          <a:prstGeom prst="rect">
            <a:avLst/>
          </a:prstGeom>
        </p:spPr>
      </p:pic>
    </p:spTree>
    <p:extLst>
      <p:ext uri="{BB962C8B-B14F-4D97-AF65-F5344CB8AC3E}">
        <p14:creationId xmlns:p14="http://schemas.microsoft.com/office/powerpoint/2010/main" val="3579264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9787" y="1771849"/>
            <a:ext cx="2182413" cy="1569660"/>
          </a:xfrm>
          <a:prstGeom prst="rect">
            <a:avLst/>
          </a:prstGeom>
          <a:noFill/>
          <a:ln>
            <a:noFill/>
          </a:ln>
        </p:spPr>
        <p:txBody>
          <a:bodyPr wrap="square" rtlCol="0">
            <a:spAutoFit/>
          </a:bodyPr>
          <a:lstStyle/>
          <a:p>
            <a:r>
              <a:rPr lang="en-CA" sz="2400" b="1" dirty="0" smtClean="0">
                <a:latin typeface="Arial" panose="020B0604020202020204" pitchFamily="34" charset="0"/>
                <a:cs typeface="Arial" panose="020B0604020202020204" pitchFamily="34" charset="0"/>
              </a:rPr>
              <a:t>Mechanisms of </a:t>
            </a:r>
          </a:p>
          <a:p>
            <a:r>
              <a:rPr lang="en-CA" sz="2400" b="1" dirty="0" smtClean="0">
                <a:latin typeface="Arial" panose="020B0604020202020204" pitchFamily="34" charset="0"/>
                <a:cs typeface="Arial" panose="020B0604020202020204" pitchFamily="34" charset="0"/>
              </a:rPr>
              <a:t>Glyphosate</a:t>
            </a:r>
          </a:p>
          <a:p>
            <a:r>
              <a:rPr lang="en-CA" sz="2400" b="1" dirty="0" smtClean="0">
                <a:latin typeface="Arial" panose="020B0604020202020204" pitchFamily="34" charset="0"/>
                <a:cs typeface="Arial" panose="020B0604020202020204" pitchFamily="34" charset="0"/>
              </a:rPr>
              <a:t>Resistance</a:t>
            </a:r>
            <a:endParaRPr lang="en-CA" sz="2400" b="1" dirty="0">
              <a:latin typeface="Arial" panose="020B0604020202020204" pitchFamily="34" charset="0"/>
              <a:cs typeface="Arial" panose="020B0604020202020204" pitchFamily="34" charset="0"/>
            </a:endParaRPr>
          </a:p>
        </p:txBody>
      </p:sp>
      <p:grpSp>
        <p:nvGrpSpPr>
          <p:cNvPr id="6" name="Group 13"/>
          <p:cNvGrpSpPr/>
          <p:nvPr/>
        </p:nvGrpSpPr>
        <p:grpSpPr>
          <a:xfrm>
            <a:off x="5943600" y="45342"/>
            <a:ext cx="3090962" cy="6778652"/>
            <a:chOff x="5689040" y="45342"/>
            <a:chExt cx="3345522" cy="6778652"/>
          </a:xfrm>
        </p:grpSpPr>
        <p:pic>
          <p:nvPicPr>
            <p:cNvPr id="1026" name="Picture 2"/>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5689040" y="45342"/>
              <a:ext cx="3345522" cy="67786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52550" y="2961847"/>
              <a:ext cx="2018501"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Canada Fleabane</a:t>
              </a:r>
              <a:endParaRPr lang="en-CA" dirty="0">
                <a:latin typeface="Arial" panose="020B0604020202020204" pitchFamily="34" charset="0"/>
                <a:cs typeface="Arial" panose="020B0604020202020204" pitchFamily="34" charset="0"/>
              </a:endParaRPr>
            </a:p>
          </p:txBody>
        </p:sp>
        <p:sp>
          <p:nvSpPr>
            <p:cNvPr id="5" name="TextBox 4"/>
            <p:cNvSpPr txBox="1"/>
            <p:nvPr/>
          </p:nvSpPr>
          <p:spPr>
            <a:xfrm>
              <a:off x="5818909" y="6390908"/>
              <a:ext cx="1377300"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Susceptible</a:t>
              </a:r>
              <a:endParaRPr lang="en-CA" dirty="0">
                <a:latin typeface="Arial" panose="020B0604020202020204" pitchFamily="34" charset="0"/>
                <a:cs typeface="Arial" panose="020B0604020202020204" pitchFamily="34" charset="0"/>
              </a:endParaRPr>
            </a:p>
          </p:txBody>
        </p:sp>
        <p:sp>
          <p:nvSpPr>
            <p:cNvPr id="7" name="TextBox 6"/>
            <p:cNvSpPr txBox="1"/>
            <p:nvPr/>
          </p:nvSpPr>
          <p:spPr>
            <a:xfrm>
              <a:off x="7641411" y="6390908"/>
              <a:ext cx="1146468"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Resistant</a:t>
              </a:r>
              <a:endParaRPr lang="en-CA" dirty="0">
                <a:latin typeface="Arial" panose="020B0604020202020204" pitchFamily="34" charset="0"/>
                <a:cs typeface="Arial" panose="020B0604020202020204" pitchFamily="34" charset="0"/>
              </a:endParaRPr>
            </a:p>
          </p:txBody>
        </p:sp>
      </p:grpSp>
      <p:grpSp>
        <p:nvGrpSpPr>
          <p:cNvPr id="8" name="Group 12"/>
          <p:cNvGrpSpPr/>
          <p:nvPr/>
        </p:nvGrpSpPr>
        <p:grpSpPr>
          <a:xfrm>
            <a:off x="2493854" y="80120"/>
            <a:ext cx="3449746" cy="6683418"/>
            <a:chOff x="2073459" y="80120"/>
            <a:chExt cx="3617353" cy="6683418"/>
          </a:xfrm>
        </p:grpSpPr>
        <p:pic>
          <p:nvPicPr>
            <p:cNvPr id="1027" name="Picture 3"/>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2073459" y="80120"/>
              <a:ext cx="3617353" cy="66834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12261" y="2972177"/>
              <a:ext cx="1159292"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Ryegrass</a:t>
              </a:r>
              <a:endParaRPr lang="en-CA" dirty="0">
                <a:latin typeface="Arial" panose="020B0604020202020204" pitchFamily="34" charset="0"/>
                <a:cs typeface="Arial" panose="020B0604020202020204" pitchFamily="34" charset="0"/>
              </a:endParaRPr>
            </a:p>
          </p:txBody>
        </p:sp>
        <p:sp>
          <p:nvSpPr>
            <p:cNvPr id="11" name="TextBox 10"/>
            <p:cNvSpPr txBox="1"/>
            <p:nvPr/>
          </p:nvSpPr>
          <p:spPr>
            <a:xfrm>
              <a:off x="2241066" y="6390908"/>
              <a:ext cx="1377300"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Susceptible</a:t>
              </a:r>
              <a:endParaRPr lang="en-CA" dirty="0">
                <a:latin typeface="Arial" panose="020B0604020202020204" pitchFamily="34" charset="0"/>
                <a:cs typeface="Arial" panose="020B0604020202020204" pitchFamily="34" charset="0"/>
              </a:endParaRPr>
            </a:p>
          </p:txBody>
        </p:sp>
        <p:sp>
          <p:nvSpPr>
            <p:cNvPr id="12" name="TextBox 11"/>
            <p:cNvSpPr txBox="1"/>
            <p:nvPr/>
          </p:nvSpPr>
          <p:spPr>
            <a:xfrm>
              <a:off x="3991907" y="6390908"/>
              <a:ext cx="1146468" cy="369332"/>
            </a:xfrm>
            <a:prstGeom prst="rect">
              <a:avLst/>
            </a:prstGeom>
            <a:noFill/>
            <a:ln>
              <a:noFill/>
            </a:ln>
          </p:spPr>
          <p:txBody>
            <a:bodyPr wrap="none" rtlCol="0">
              <a:spAutoFit/>
            </a:bodyPr>
            <a:lstStyle/>
            <a:p>
              <a:r>
                <a:rPr lang="en-CA" dirty="0" smtClean="0">
                  <a:latin typeface="Arial" panose="020B0604020202020204" pitchFamily="34" charset="0"/>
                  <a:cs typeface="Arial" panose="020B0604020202020204" pitchFamily="34" charset="0"/>
                </a:rPr>
                <a:t>Resistant</a:t>
              </a:r>
              <a:endParaRPr lang="en-CA" dirty="0">
                <a:latin typeface="Arial" panose="020B0604020202020204" pitchFamily="34" charset="0"/>
                <a:cs typeface="Arial" panose="020B0604020202020204" pitchFamily="34" charset="0"/>
              </a:endParaRPr>
            </a:p>
          </p:txBody>
        </p:sp>
      </p:grpSp>
      <p:sp>
        <p:nvSpPr>
          <p:cNvPr id="4" name="TextBox 3"/>
          <p:cNvSpPr txBox="1"/>
          <p:nvPr/>
        </p:nvSpPr>
        <p:spPr>
          <a:xfrm>
            <a:off x="211411" y="3413009"/>
            <a:ext cx="2354171" cy="1200329"/>
          </a:xfrm>
          <a:prstGeom prst="rect">
            <a:avLst/>
          </a:prstGeom>
          <a:noFill/>
          <a:ln>
            <a:noFill/>
          </a:ln>
        </p:spPr>
        <p:txBody>
          <a:bodyPr wrap="none" rtlCol="0">
            <a:spAutoFit/>
          </a:bodyPr>
          <a:lstStyle/>
          <a:p>
            <a:r>
              <a:rPr lang="en-CA" sz="2400" b="1" dirty="0" smtClean="0">
                <a:solidFill>
                  <a:srgbClr val="006600"/>
                </a:solidFill>
                <a:latin typeface="Arial" panose="020B0604020202020204" pitchFamily="34" charset="0"/>
                <a:cs typeface="Arial" panose="020B0604020202020204" pitchFamily="34" charset="0"/>
              </a:rPr>
              <a:t>Reduced </a:t>
            </a:r>
          </a:p>
          <a:p>
            <a:r>
              <a:rPr lang="en-CA" sz="2400" b="1" dirty="0" smtClean="0">
                <a:solidFill>
                  <a:srgbClr val="006600"/>
                </a:solidFill>
                <a:latin typeface="Arial" panose="020B0604020202020204" pitchFamily="34" charset="0"/>
                <a:cs typeface="Arial" panose="020B0604020202020204" pitchFamily="34" charset="0"/>
              </a:rPr>
              <a:t>Translocation /</a:t>
            </a:r>
          </a:p>
          <a:p>
            <a:r>
              <a:rPr lang="en-CA" sz="2400" b="1" dirty="0" smtClean="0">
                <a:solidFill>
                  <a:srgbClr val="006600"/>
                </a:solidFill>
                <a:latin typeface="Arial" panose="020B0604020202020204" pitchFamily="34" charset="0"/>
                <a:cs typeface="Arial" panose="020B0604020202020204" pitchFamily="34" charset="0"/>
              </a:rPr>
              <a:t>Sequestration</a:t>
            </a:r>
            <a:endParaRPr lang="en-CA" sz="2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9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1">
              <a:lumMod val="50000"/>
            </a:schemeClr>
          </a:solidFill>
        </p:spPr>
        <p:txBody>
          <a:bodyPr>
            <a:normAutofit/>
          </a:bodyPr>
          <a:lstStyle/>
          <a:p>
            <a:r>
              <a:rPr lang="en-US" sz="3600" b="1" i="1" dirty="0" smtClean="0">
                <a:solidFill>
                  <a:srgbClr val="FFFFFF"/>
                </a:solidFill>
                <a:effectLst>
                  <a:outerShdw blurRad="38100" dist="38100" dir="2700000" algn="tl">
                    <a:srgbClr val="000000">
                      <a:alpha val="43137"/>
                    </a:srgbClr>
                  </a:outerShdw>
                </a:effectLst>
              </a:rPr>
              <a:t>EPSPS</a:t>
            </a:r>
            <a:r>
              <a:rPr lang="en-US" sz="3600" b="1" dirty="0" smtClean="0">
                <a:solidFill>
                  <a:srgbClr val="FFFFFF"/>
                </a:solidFill>
                <a:effectLst>
                  <a:outerShdw blurRad="38100" dist="38100" dir="2700000" algn="tl">
                    <a:srgbClr val="000000">
                      <a:alpha val="43137"/>
                    </a:srgbClr>
                  </a:outerShdw>
                </a:effectLst>
              </a:rPr>
              <a:t> gene amplification confers </a:t>
            </a:r>
            <a:r>
              <a:rPr lang="en-US" sz="3600" b="1" dirty="0" err="1" smtClean="0">
                <a:solidFill>
                  <a:srgbClr val="FFFFFF"/>
                </a:solidFill>
                <a:effectLst>
                  <a:outerShdw blurRad="38100" dist="38100" dir="2700000" algn="tl">
                    <a:srgbClr val="000000">
                      <a:alpha val="43137"/>
                    </a:srgbClr>
                  </a:outerShdw>
                </a:effectLst>
              </a:rPr>
              <a:t>glyphosate</a:t>
            </a:r>
            <a:r>
              <a:rPr lang="en-US" sz="3600" b="1" dirty="0" smtClean="0">
                <a:solidFill>
                  <a:srgbClr val="FFFFFF"/>
                </a:solidFill>
                <a:effectLst>
                  <a:outerShdw blurRad="38100" dist="38100" dir="2700000" algn="tl">
                    <a:srgbClr val="000000">
                      <a:alpha val="43137"/>
                    </a:srgbClr>
                  </a:outerShdw>
                </a:effectLst>
              </a:rPr>
              <a:t> resistance in </a:t>
            </a:r>
            <a:r>
              <a:rPr lang="en-US" sz="3600" b="1" i="1" dirty="0" smtClean="0">
                <a:solidFill>
                  <a:srgbClr val="FFFFFF"/>
                </a:solidFill>
                <a:effectLst>
                  <a:outerShdw blurRad="38100" dist="38100" dir="2700000" algn="tl">
                    <a:srgbClr val="000000">
                      <a:alpha val="43137"/>
                    </a:srgbClr>
                  </a:outerShdw>
                </a:effectLst>
              </a:rPr>
              <a:t>A. </a:t>
            </a:r>
            <a:r>
              <a:rPr lang="en-US" sz="3600" b="1" i="1" dirty="0" err="1" smtClean="0">
                <a:solidFill>
                  <a:srgbClr val="FFFFFF"/>
                </a:solidFill>
                <a:effectLst>
                  <a:outerShdw blurRad="38100" dist="38100" dir="2700000" algn="tl">
                    <a:srgbClr val="000000">
                      <a:alpha val="43137"/>
                    </a:srgbClr>
                  </a:outerShdw>
                </a:effectLst>
              </a:rPr>
              <a:t>palmeri</a:t>
            </a:r>
            <a:endParaRPr lang="en-US" sz="3600" b="1" i="1" dirty="0">
              <a:solidFill>
                <a:srgbClr val="FFFFFF"/>
              </a:solidFill>
              <a:effectLst>
                <a:outerShdw blurRad="38100" dist="38100" dir="2700000" algn="tl">
                  <a:srgbClr val="000000">
                    <a:alpha val="43137"/>
                  </a:srgbClr>
                </a:outerShdw>
              </a:effectLst>
            </a:endParaRPr>
          </a:p>
        </p:txBody>
      </p:sp>
      <p:grpSp>
        <p:nvGrpSpPr>
          <p:cNvPr id="3" name="Group 3"/>
          <p:cNvGrpSpPr/>
          <p:nvPr/>
        </p:nvGrpSpPr>
        <p:grpSpPr>
          <a:xfrm>
            <a:off x="4191000" y="1633131"/>
            <a:ext cx="4267200" cy="5224869"/>
            <a:chOff x="5638800" y="1447800"/>
            <a:chExt cx="2446095" cy="5224869"/>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1447800"/>
              <a:ext cx="20606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5662550" y="6400800"/>
              <a:ext cx="2057399" cy="271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9pPr>
            </a:lstStyle>
            <a:p>
              <a:pPr eaLnBrk="1"/>
              <a:r>
                <a:rPr lang="en-GB" sz="1200" b="1" dirty="0" err="1">
                  <a:solidFill>
                    <a:prstClr val="white">
                      <a:lumMod val="50000"/>
                    </a:prstClr>
                  </a:solidFill>
                  <a:latin typeface="Calibri"/>
                </a:rPr>
                <a:t>Powles</a:t>
              </a:r>
              <a:r>
                <a:rPr lang="en-GB" sz="1200" b="1" dirty="0">
                  <a:solidFill>
                    <a:prstClr val="white">
                      <a:lumMod val="50000"/>
                    </a:prstClr>
                  </a:solidFill>
                  <a:latin typeface="Calibri"/>
                </a:rPr>
                <a:t> S B PNAS 2010;107:955-956</a:t>
              </a:r>
            </a:p>
          </p:txBody>
        </p:sp>
        <p:sp>
          <p:nvSpPr>
            <p:cNvPr id="7" name="TextBox 6"/>
            <p:cNvSpPr txBox="1"/>
            <p:nvPr/>
          </p:nvSpPr>
          <p:spPr>
            <a:xfrm rot="5400000">
              <a:off x="6980526" y="2412274"/>
              <a:ext cx="1778051" cy="423071"/>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Susceptible</a:t>
              </a:r>
            </a:p>
          </p:txBody>
        </p:sp>
        <p:sp>
          <p:nvSpPr>
            <p:cNvPr id="8" name="TextBox 7"/>
            <p:cNvSpPr txBox="1"/>
            <p:nvPr/>
          </p:nvSpPr>
          <p:spPr>
            <a:xfrm rot="5400000">
              <a:off x="7139024" y="4850674"/>
              <a:ext cx="1468672" cy="423071"/>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Resistant</a:t>
              </a:r>
            </a:p>
          </p:txBody>
        </p:sp>
      </p:grpSp>
      <p:grpSp>
        <p:nvGrpSpPr>
          <p:cNvPr id="4" name="Group 15"/>
          <p:cNvGrpSpPr/>
          <p:nvPr/>
        </p:nvGrpSpPr>
        <p:grpSpPr>
          <a:xfrm>
            <a:off x="152400" y="1570632"/>
            <a:ext cx="4419600" cy="3077568"/>
            <a:chOff x="0" y="1447800"/>
            <a:chExt cx="6324600" cy="1028128"/>
          </a:xfrm>
        </p:grpSpPr>
        <p:sp>
          <p:nvSpPr>
            <p:cNvPr id="13" name="TextBox 12"/>
            <p:cNvSpPr txBox="1"/>
            <p:nvPr/>
          </p:nvSpPr>
          <p:spPr>
            <a:xfrm>
              <a:off x="0" y="1447800"/>
              <a:ext cx="6324600" cy="812530"/>
            </a:xfrm>
            <a:prstGeom prst="rect">
              <a:avLst/>
            </a:prstGeom>
            <a:noFill/>
          </p:spPr>
          <p:txBody>
            <a:bodyPr wrap="square" rtlCol="0">
              <a:spAutoFit/>
            </a:bodyPr>
            <a:lstStyle/>
            <a:p>
              <a:pPr>
                <a:lnSpc>
                  <a:spcPct val="90000"/>
                </a:lnSpc>
                <a:spcAft>
                  <a:spcPts val="600"/>
                </a:spcAft>
              </a:pPr>
              <a:r>
                <a:rPr lang="en-US" sz="2600" b="1" dirty="0">
                  <a:solidFill>
                    <a:prstClr val="black"/>
                  </a:solidFill>
                  <a:cs typeface="Arial"/>
                </a:rPr>
                <a:t>In 2010, CSU researchers characterized </a:t>
              </a:r>
              <a:r>
                <a:rPr lang="en-US" sz="2600" b="1" dirty="0" err="1">
                  <a:solidFill>
                    <a:prstClr val="black"/>
                  </a:solidFill>
                  <a:cs typeface="Arial"/>
                </a:rPr>
                <a:t>glyphosate</a:t>
              </a:r>
              <a:r>
                <a:rPr lang="en-US" sz="2600" b="1" dirty="0">
                  <a:solidFill>
                    <a:prstClr val="black"/>
                  </a:solidFill>
                  <a:cs typeface="Arial"/>
                </a:rPr>
                <a:t> resistance in </a:t>
              </a:r>
              <a:r>
                <a:rPr lang="en-US" sz="2600" b="1" i="1" dirty="0">
                  <a:solidFill>
                    <a:prstClr val="black"/>
                  </a:solidFill>
                  <a:cs typeface="Arial"/>
                </a:rPr>
                <a:t>A. palmeri</a:t>
              </a:r>
            </a:p>
          </p:txBody>
        </p:sp>
        <p:sp>
          <p:nvSpPr>
            <p:cNvPr id="15" name="TextBox 14"/>
            <p:cNvSpPr txBox="1"/>
            <p:nvPr/>
          </p:nvSpPr>
          <p:spPr>
            <a:xfrm>
              <a:off x="0" y="2198929"/>
              <a:ext cx="3118988" cy="276999"/>
            </a:xfrm>
            <a:prstGeom prst="rect">
              <a:avLst/>
            </a:prstGeom>
            <a:noFill/>
          </p:spPr>
          <p:txBody>
            <a:bodyPr wrap="none" rtlCol="0">
              <a:spAutoFit/>
            </a:bodyPr>
            <a:lstStyle/>
            <a:p>
              <a:r>
                <a:rPr lang="en-US" sz="1200" dirty="0">
                  <a:solidFill>
                    <a:prstClr val="white">
                      <a:lumMod val="50000"/>
                    </a:prstClr>
                  </a:solidFill>
                  <a:latin typeface="Helvetica"/>
                  <a:cs typeface="Helvetica"/>
                </a:rPr>
                <a:t>Gaines, et al. (2010) PNAS </a:t>
              </a:r>
              <a:r>
                <a:rPr lang="en-US" sz="1200" b="1" dirty="0">
                  <a:solidFill>
                    <a:prstClr val="white">
                      <a:lumMod val="50000"/>
                    </a:prstClr>
                  </a:solidFill>
                  <a:latin typeface="Helvetica"/>
                  <a:cs typeface="Helvetica"/>
                </a:rPr>
                <a:t>107</a:t>
              </a:r>
              <a:r>
                <a:rPr lang="en-US" sz="1200" dirty="0">
                  <a:solidFill>
                    <a:prstClr val="white">
                      <a:lumMod val="50000"/>
                    </a:prstClr>
                  </a:solidFill>
                  <a:latin typeface="Helvetica"/>
                  <a:cs typeface="Helvetica"/>
                </a:rPr>
                <a:t>:1029-1034</a:t>
              </a:r>
            </a:p>
          </p:txBody>
        </p:sp>
      </p:grpSp>
    </p:spTree>
    <p:extLst>
      <p:ext uri="{BB962C8B-B14F-4D97-AF65-F5344CB8AC3E}">
        <p14:creationId xmlns:p14="http://schemas.microsoft.com/office/powerpoint/2010/main" val="365813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4643342" cy="309556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654" y="0"/>
            <a:ext cx="4534216" cy="30955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095560"/>
            <a:ext cx="4611655" cy="302405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1837" y="3095561"/>
            <a:ext cx="4536085" cy="3024056"/>
          </a:xfrm>
          <a:prstGeom prst="rect">
            <a:avLst/>
          </a:prstGeom>
        </p:spPr>
      </p:pic>
      <p:sp>
        <p:nvSpPr>
          <p:cNvPr id="15" name="TextBox 14"/>
          <p:cNvSpPr txBox="1"/>
          <p:nvPr/>
        </p:nvSpPr>
        <p:spPr>
          <a:xfrm>
            <a:off x="1143000" y="6248400"/>
            <a:ext cx="1798890" cy="461665"/>
          </a:xfrm>
          <a:prstGeom prst="rect">
            <a:avLst/>
          </a:prstGeom>
          <a:noFill/>
        </p:spPr>
        <p:txBody>
          <a:bodyPr wrap="none" rtlCol="0">
            <a:spAutoFit/>
          </a:bodyPr>
          <a:lstStyle/>
          <a:p>
            <a:r>
              <a:rPr lang="en-US" dirty="0" smtClean="0"/>
              <a:t>Alberta 2011</a:t>
            </a:r>
            <a:endParaRPr lang="en-US" dirty="0"/>
          </a:p>
        </p:txBody>
      </p:sp>
    </p:spTree>
    <p:extLst>
      <p:ext uri="{BB962C8B-B14F-4D97-AF65-F5344CB8AC3E}">
        <p14:creationId xmlns:p14="http://schemas.microsoft.com/office/powerpoint/2010/main" val="308650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ic\photos\2013\GR Kochia\IMG_2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38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a:gsLst>
              <a:gs pos="0">
                <a:srgbClr val="CCFFCC"/>
              </a:gs>
              <a:gs pos="50000">
                <a:srgbClr val="FFFFCC">
                  <a:alpha val="76000"/>
                </a:srgbClr>
              </a:gs>
              <a:gs pos="100000">
                <a:srgbClr val="FF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idx="4294967295"/>
          </p:nvPr>
        </p:nvSpPr>
        <p:spPr>
          <a:xfrm>
            <a:off x="539552" y="274638"/>
            <a:ext cx="8196262" cy="1143000"/>
          </a:xfrm>
          <a:ln>
            <a:solidFill>
              <a:srgbClr val="92D050"/>
            </a:solidFill>
          </a:ln>
        </p:spPr>
        <p:txBody>
          <a:bodyPr>
            <a:normAutofit fontScale="90000"/>
          </a:bodyPr>
          <a:lstStyle/>
          <a:p>
            <a:r>
              <a:rPr lang="en-US" sz="2200" b="1" dirty="0">
                <a:latin typeface="Arial" pitchFamily="34" charset="0"/>
              </a:rPr>
              <a:t>Agricultural and non-agricultural land uses reporting glyphosate-resistant </a:t>
            </a:r>
            <a:r>
              <a:rPr lang="en-US" sz="2200" b="1" i="1" dirty="0">
                <a:latin typeface="Arial" pitchFamily="34" charset="0"/>
              </a:rPr>
              <a:t>L. </a:t>
            </a:r>
            <a:r>
              <a:rPr lang="en-US" sz="2200" b="1" i="1" dirty="0" err="1">
                <a:latin typeface="Arial" pitchFamily="34" charset="0"/>
              </a:rPr>
              <a:t>rigidum</a:t>
            </a:r>
            <a:r>
              <a:rPr lang="en-US" sz="2200" b="1" i="1" dirty="0">
                <a:latin typeface="Arial" pitchFamily="34" charset="0"/>
              </a:rPr>
              <a:t> </a:t>
            </a:r>
            <a:r>
              <a:rPr lang="en-US" sz="2200" b="1" dirty="0">
                <a:latin typeface="Arial" pitchFamily="34" charset="0"/>
              </a:rPr>
              <a:t>in Australia. From Preston (2009).</a:t>
            </a:r>
            <a:br>
              <a:rPr lang="en-US" sz="2200" b="1" dirty="0">
                <a:latin typeface="Arial" pitchFamily="34" charset="0"/>
              </a:rPr>
            </a:br>
            <a:endParaRPr lang="en-US" sz="2200" b="1" dirty="0">
              <a:latin typeface="Arial" pitchFamily="34" charset="0"/>
            </a:endParaRPr>
          </a:p>
        </p:txBody>
      </p:sp>
      <p:sp>
        <p:nvSpPr>
          <p:cNvPr id="3" name="Content Placeholder 2"/>
          <p:cNvSpPr>
            <a:spLocks noGrp="1"/>
          </p:cNvSpPr>
          <p:nvPr>
            <p:ph idx="4294967295"/>
          </p:nvPr>
        </p:nvSpPr>
        <p:spPr>
          <a:xfrm>
            <a:off x="539552" y="1609725"/>
            <a:ext cx="8196262" cy="3959225"/>
          </a:xfrm>
          <a:ln>
            <a:solidFill>
              <a:srgbClr val="92D050"/>
            </a:solidFill>
          </a:ln>
        </p:spPr>
        <p:txBody>
          <a:bodyPr>
            <a:normAutofit/>
          </a:bodyPr>
          <a:lstStyle/>
          <a:p>
            <a:pPr>
              <a:lnSpc>
                <a:spcPct val="90000"/>
              </a:lnSpc>
              <a:buFontTx/>
              <a:buNone/>
              <a:tabLst>
                <a:tab pos="2290763" algn="l"/>
                <a:tab pos="4746625" algn="l"/>
              </a:tabLst>
            </a:pPr>
            <a:r>
              <a:rPr lang="en-US" sz="2000" dirty="0" smtClean="0">
                <a:latin typeface="Arial" pitchFamily="34" charset="0"/>
              </a:rPr>
              <a:t>Source                           </a:t>
            </a:r>
            <a:r>
              <a:rPr lang="en-US" sz="2400" dirty="0" smtClean="0">
                <a:latin typeface="Arial" pitchFamily="34" charset="0"/>
              </a:rPr>
              <a:t>Situation </a:t>
            </a:r>
            <a:r>
              <a:rPr lang="en-US" sz="2400" dirty="0">
                <a:latin typeface="Arial" pitchFamily="34" charset="0"/>
              </a:rPr>
              <a:t>		</a:t>
            </a:r>
            <a:r>
              <a:rPr lang="en-US" sz="2400" dirty="0" smtClean="0">
                <a:latin typeface="Arial" pitchFamily="34" charset="0"/>
              </a:rPr>
              <a:t>           No. of </a:t>
            </a:r>
            <a:r>
              <a:rPr lang="en-US" sz="2400" dirty="0">
                <a:latin typeface="Arial" pitchFamily="34" charset="0"/>
              </a:rPr>
              <a:t>sites</a:t>
            </a:r>
          </a:p>
          <a:p>
            <a:pPr marL="0" indent="0">
              <a:lnSpc>
                <a:spcPct val="90000"/>
              </a:lnSpc>
              <a:buNone/>
              <a:tabLst>
                <a:tab pos="2290763" algn="l"/>
                <a:tab pos="4746625" algn="l"/>
              </a:tabLst>
            </a:pPr>
            <a:r>
              <a:rPr lang="en-US" sz="2000" dirty="0" smtClean="0">
                <a:latin typeface="Arial" pitchFamily="34" charset="0"/>
              </a:rPr>
              <a:t>Grain </a:t>
            </a:r>
            <a:r>
              <a:rPr lang="en-US" sz="2000" dirty="0">
                <a:latin typeface="Arial" pitchFamily="34" charset="0"/>
              </a:rPr>
              <a:t>Production           </a:t>
            </a:r>
            <a:r>
              <a:rPr lang="en-US" sz="2000" dirty="0" smtClean="0">
                <a:latin typeface="Arial" pitchFamily="34" charset="0"/>
              </a:rPr>
              <a:t>Chemical </a:t>
            </a:r>
            <a:r>
              <a:rPr lang="en-US" sz="2000" dirty="0">
                <a:latin typeface="Arial" pitchFamily="34" charset="0"/>
              </a:rPr>
              <a:t>fallow 		</a:t>
            </a:r>
            <a:r>
              <a:rPr lang="en-US" sz="2000" dirty="0" smtClean="0">
                <a:latin typeface="Arial" pitchFamily="34" charset="0"/>
              </a:rPr>
              <a:t>                     </a:t>
            </a:r>
            <a:r>
              <a:rPr lang="en-US" sz="2000" b="1" dirty="0" smtClean="0">
                <a:latin typeface="Arial" pitchFamily="34" charset="0"/>
              </a:rPr>
              <a:t>28</a:t>
            </a:r>
            <a:r>
              <a:rPr lang="en-US" sz="2000" dirty="0" smtClean="0">
                <a:latin typeface="Arial" pitchFamily="34" charset="0"/>
              </a:rPr>
              <a:t>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Winter </a:t>
            </a:r>
            <a:r>
              <a:rPr lang="en-US" sz="2000" dirty="0">
                <a:latin typeface="Arial" pitchFamily="34" charset="0"/>
              </a:rPr>
              <a:t>grain Production	</a:t>
            </a:r>
            <a:r>
              <a:rPr lang="en-US" sz="2000" dirty="0" smtClean="0">
                <a:latin typeface="Arial" pitchFamily="34" charset="0"/>
              </a:rPr>
              <a:t>                     </a:t>
            </a:r>
            <a:r>
              <a:rPr lang="en-US" sz="2000" b="1" dirty="0" smtClean="0">
                <a:latin typeface="Arial" pitchFamily="34" charset="0"/>
              </a:rPr>
              <a:t>19 </a:t>
            </a:r>
            <a:r>
              <a:rPr lang="en-US" sz="2000" dirty="0">
                <a:latin typeface="Arial" pitchFamily="34" charset="0"/>
              </a:rPr>
              <a:t>	</a:t>
            </a:r>
          </a:p>
          <a:p>
            <a:pPr marL="0" indent="0">
              <a:lnSpc>
                <a:spcPct val="90000"/>
              </a:lnSpc>
              <a:buNone/>
              <a:tabLst>
                <a:tab pos="2290763" algn="l"/>
                <a:tab pos="4746625" algn="l"/>
              </a:tabLst>
            </a:pPr>
            <a:r>
              <a:rPr lang="en-US" sz="2000" dirty="0" smtClean="0">
                <a:latin typeface="Arial" pitchFamily="34" charset="0"/>
              </a:rPr>
              <a:t>Horticulture </a:t>
            </a:r>
            <a:r>
              <a:rPr lang="en-US" sz="2000" dirty="0">
                <a:latin typeface="Arial" pitchFamily="34" charset="0"/>
              </a:rPr>
              <a:t>	   </a:t>
            </a:r>
            <a:r>
              <a:rPr lang="en-US" sz="2000" dirty="0" smtClean="0">
                <a:latin typeface="Arial" pitchFamily="34" charset="0"/>
              </a:rPr>
              <a:t>   </a:t>
            </a:r>
            <a:r>
              <a:rPr lang="en-US" sz="2000" dirty="0">
                <a:latin typeface="Arial" pitchFamily="34" charset="0"/>
              </a:rPr>
              <a:t>Tree crops 			  </a:t>
            </a:r>
            <a:r>
              <a:rPr lang="en-US" sz="2000" dirty="0" smtClean="0">
                <a:latin typeface="Arial" pitchFamily="34" charset="0"/>
              </a:rPr>
              <a:t>       </a:t>
            </a:r>
            <a:r>
              <a:rPr lang="en-US" sz="2000" b="1" dirty="0" smtClean="0">
                <a:latin typeface="Arial" pitchFamily="34" charset="0"/>
              </a:rPr>
              <a:t>4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  </a:t>
            </a:r>
            <a:r>
              <a:rPr lang="en-US" sz="2000" dirty="0">
                <a:latin typeface="Arial" pitchFamily="34" charset="0"/>
              </a:rPr>
              <a:t>Vine crops 			</a:t>
            </a:r>
            <a:r>
              <a:rPr lang="en-US" sz="2000" dirty="0" smtClean="0">
                <a:latin typeface="Arial" pitchFamily="34" charset="0"/>
              </a:rPr>
              <a:t>       </a:t>
            </a:r>
            <a:r>
              <a:rPr lang="en-US" sz="2000" b="1" dirty="0" smtClean="0">
                <a:latin typeface="Arial" pitchFamily="34" charset="0"/>
              </a:rPr>
              <a:t>15</a:t>
            </a:r>
            <a:r>
              <a:rPr lang="en-US" sz="2000" dirty="0" smtClean="0">
                <a:latin typeface="Arial" pitchFamily="34" charset="0"/>
              </a:rPr>
              <a:t> </a:t>
            </a:r>
            <a:r>
              <a:rPr lang="en-US" sz="2000" dirty="0">
                <a:latin typeface="Arial" pitchFamily="34" charset="0"/>
              </a:rPr>
              <a:t>	</a:t>
            </a:r>
          </a:p>
          <a:p>
            <a:pPr marL="0" indent="0">
              <a:lnSpc>
                <a:spcPct val="90000"/>
              </a:lnSpc>
              <a:buNone/>
              <a:tabLst>
                <a:tab pos="2290763" algn="l"/>
                <a:tab pos="4746625" algn="l"/>
              </a:tabLst>
            </a:pPr>
            <a:r>
              <a:rPr lang="en-US" sz="2000" dirty="0" smtClean="0">
                <a:latin typeface="Arial" pitchFamily="34" charset="0"/>
              </a:rPr>
              <a:t>Other </a:t>
            </a:r>
            <a:r>
              <a:rPr lang="en-US" sz="2000" dirty="0">
                <a:latin typeface="Arial" pitchFamily="34" charset="0"/>
              </a:rPr>
              <a:t>	      </a:t>
            </a:r>
            <a:r>
              <a:rPr lang="en-US" sz="2000" dirty="0" smtClean="0">
                <a:latin typeface="Arial" pitchFamily="34" charset="0"/>
              </a:rPr>
              <a:t>Driveway </a:t>
            </a:r>
            <a:r>
              <a:rPr lang="en-US" sz="2000" dirty="0">
                <a:latin typeface="Arial" pitchFamily="34" charset="0"/>
              </a:rPr>
              <a:t>			  </a:t>
            </a:r>
            <a:r>
              <a:rPr lang="en-US" sz="2000" dirty="0" smtClean="0">
                <a:latin typeface="Arial" pitchFamily="34" charset="0"/>
              </a:rPr>
              <a:t>       </a:t>
            </a:r>
            <a:r>
              <a:rPr lang="en-US" sz="2000" b="1" dirty="0" smtClean="0">
                <a:latin typeface="Arial" pitchFamily="34" charset="0"/>
              </a:rPr>
              <a:t>1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Fence </a:t>
            </a:r>
            <a:r>
              <a:rPr lang="en-US" sz="2000" dirty="0">
                <a:latin typeface="Arial" pitchFamily="34" charset="0"/>
              </a:rPr>
              <a:t>line &amp; crop margin	</a:t>
            </a:r>
            <a:r>
              <a:rPr lang="en-US" sz="2000" dirty="0" smtClean="0">
                <a:latin typeface="Arial" pitchFamily="34" charset="0"/>
              </a:rPr>
              <a:t>       </a:t>
            </a:r>
            <a:r>
              <a:rPr lang="en-US" sz="2000" b="1" dirty="0" smtClean="0">
                <a:latin typeface="Arial" pitchFamily="34" charset="0"/>
              </a:rPr>
              <a:t>25</a:t>
            </a:r>
            <a:r>
              <a:rPr lang="en-US" sz="2000" dirty="0" smtClean="0">
                <a:latin typeface="Arial" pitchFamily="34" charset="0"/>
              </a:rPr>
              <a:t>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Irrigation </a:t>
            </a:r>
            <a:r>
              <a:rPr lang="en-US" sz="2000" dirty="0">
                <a:latin typeface="Arial" pitchFamily="34" charset="0"/>
              </a:rPr>
              <a:t>channel		  </a:t>
            </a:r>
            <a:r>
              <a:rPr lang="en-US" sz="2000" dirty="0" smtClean="0">
                <a:latin typeface="Arial" pitchFamily="34" charset="0"/>
              </a:rPr>
              <a:t>                    </a:t>
            </a:r>
            <a:r>
              <a:rPr lang="en-US" sz="2000" b="1" dirty="0" smtClean="0">
                <a:latin typeface="Arial" pitchFamily="34" charset="0"/>
              </a:rPr>
              <a:t>8</a:t>
            </a:r>
            <a:r>
              <a:rPr lang="en-US" sz="2000" dirty="0" smtClean="0">
                <a:latin typeface="Arial" pitchFamily="34" charset="0"/>
              </a:rPr>
              <a:t>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 </a:t>
            </a:r>
            <a:r>
              <a:rPr lang="en-US" sz="2000" dirty="0">
                <a:latin typeface="Arial" pitchFamily="34" charset="0"/>
              </a:rPr>
              <a:t>Airstrip 			  </a:t>
            </a:r>
            <a:r>
              <a:rPr lang="en-US" sz="2000" dirty="0" smtClean="0">
                <a:latin typeface="Arial" pitchFamily="34" charset="0"/>
              </a:rPr>
              <a:t>       </a:t>
            </a:r>
            <a:r>
              <a:rPr lang="en-US" sz="2000" b="1" dirty="0" smtClean="0">
                <a:latin typeface="Arial" pitchFamily="34" charset="0"/>
              </a:rPr>
              <a:t>1</a:t>
            </a:r>
            <a:r>
              <a:rPr lang="en-US" sz="2000" dirty="0" smtClean="0">
                <a:latin typeface="Arial" pitchFamily="34" charset="0"/>
              </a:rPr>
              <a:t> </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Railway </a:t>
            </a:r>
            <a:r>
              <a:rPr lang="en-US" sz="2000" dirty="0">
                <a:latin typeface="Arial" pitchFamily="34" charset="0"/>
              </a:rPr>
              <a:t>right-of-way		</a:t>
            </a:r>
            <a:r>
              <a:rPr lang="en-US" sz="2000" dirty="0" smtClean="0">
                <a:latin typeface="Arial" pitchFamily="34" charset="0"/>
              </a:rPr>
              <a:t>         </a:t>
            </a:r>
            <a:r>
              <a:rPr lang="en-US" sz="2000" b="1" dirty="0">
                <a:latin typeface="Arial" pitchFamily="34" charset="0"/>
              </a:rPr>
              <a:t>1</a:t>
            </a:r>
            <a:r>
              <a:rPr lang="en-US" sz="2000" dirty="0">
                <a:latin typeface="Arial" pitchFamily="34" charset="0"/>
              </a:rPr>
              <a:t> 	</a:t>
            </a:r>
          </a:p>
          <a:p>
            <a:pPr>
              <a:lnSpc>
                <a:spcPct val="90000"/>
              </a:lnSpc>
              <a:buFontTx/>
              <a:buNone/>
              <a:tabLst>
                <a:tab pos="2290763" algn="l"/>
                <a:tab pos="4746625" algn="l"/>
              </a:tabLst>
            </a:pPr>
            <a:r>
              <a:rPr lang="en-US" sz="2000" dirty="0">
                <a:latin typeface="Arial" pitchFamily="34" charset="0"/>
              </a:rPr>
              <a:t>		      </a:t>
            </a:r>
            <a:r>
              <a:rPr lang="en-US" sz="2000" dirty="0" smtClean="0">
                <a:latin typeface="Arial" pitchFamily="34" charset="0"/>
              </a:rPr>
              <a:t>Roadside</a:t>
            </a:r>
            <a:r>
              <a:rPr lang="en-US" sz="2000" dirty="0">
                <a:latin typeface="Arial" pitchFamily="34" charset="0"/>
              </a:rPr>
              <a:t>	 		  </a:t>
            </a:r>
            <a:r>
              <a:rPr lang="en-US" sz="2000" dirty="0" smtClean="0">
                <a:latin typeface="Arial" pitchFamily="34" charset="0"/>
              </a:rPr>
              <a:t>       </a:t>
            </a:r>
            <a:r>
              <a:rPr lang="en-US" sz="2000" b="1" dirty="0" smtClean="0">
                <a:latin typeface="Arial" pitchFamily="34" charset="0"/>
              </a:rPr>
              <a:t>1</a:t>
            </a:r>
            <a:r>
              <a:rPr lang="en-US" sz="2200" dirty="0" smtClean="0">
                <a:latin typeface="Arial" pitchFamily="34" charset="0"/>
              </a:rPr>
              <a:t> </a:t>
            </a:r>
            <a:r>
              <a:rPr lang="en-US" sz="2200" dirty="0">
                <a:latin typeface="Arial" pitchFamily="34" charset="0"/>
              </a:rPr>
              <a:t>	</a:t>
            </a:r>
          </a:p>
          <a:p>
            <a:pPr>
              <a:lnSpc>
                <a:spcPct val="90000"/>
              </a:lnSpc>
              <a:buFontTx/>
              <a:buNone/>
              <a:tabLst>
                <a:tab pos="2290763" algn="l"/>
                <a:tab pos="4746625" algn="l"/>
              </a:tabLst>
            </a:pPr>
            <a:endParaRPr lang="en-US" sz="1100" dirty="0">
              <a:latin typeface="Arial" pitchFamily="34" charset="0"/>
            </a:endParaRPr>
          </a:p>
        </p:txBody>
      </p:sp>
      <p:sp>
        <p:nvSpPr>
          <p:cNvPr id="613380" name="TextBox 3"/>
          <p:cNvSpPr txBox="1">
            <a:spLocks noChangeArrowheads="1"/>
          </p:cNvSpPr>
          <p:nvPr/>
        </p:nvSpPr>
        <p:spPr bwMode="auto">
          <a:xfrm>
            <a:off x="685800" y="6027738"/>
            <a:ext cx="5173663" cy="825500"/>
          </a:xfrm>
          <a:prstGeom prst="rect">
            <a:avLst/>
          </a:prstGeom>
          <a:noFill/>
          <a:ln>
            <a:noFill/>
          </a:ln>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en-US" sz="1600" b="1" dirty="0">
                <a:latin typeface="Calibri" pitchFamily="34" charset="0"/>
              </a:rPr>
              <a:t>Managing glyphosate resistant weeds in Australia</a:t>
            </a:r>
            <a:endParaRPr lang="en-US" sz="1600" dirty="0">
              <a:latin typeface="Calibri" pitchFamily="34" charset="0"/>
            </a:endParaRPr>
          </a:p>
          <a:p>
            <a:r>
              <a:rPr lang="en-US" sz="1600" dirty="0">
                <a:latin typeface="Calibri" pitchFamily="34" charset="0"/>
              </a:rPr>
              <a:t>Christopher Preston</a:t>
            </a:r>
          </a:p>
          <a:p>
            <a:r>
              <a:rPr lang="en-US" sz="1600" dirty="0">
                <a:latin typeface="Calibri" pitchFamily="34" charset="0"/>
              </a:rPr>
              <a:t>School of Agriculture, Food and Wine, University of Adelaide</a:t>
            </a:r>
          </a:p>
        </p:txBody>
      </p:sp>
      <p:cxnSp>
        <p:nvCxnSpPr>
          <p:cNvPr id="5" name="Straight Connector 4"/>
          <p:cNvCxnSpPr/>
          <p:nvPr/>
        </p:nvCxnSpPr>
        <p:spPr>
          <a:xfrm>
            <a:off x="539552" y="1988840"/>
            <a:ext cx="8147249" cy="3297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39552" y="2679180"/>
            <a:ext cx="8147249" cy="297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552" y="3429000"/>
            <a:ext cx="81724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47912" y="1609725"/>
            <a:ext cx="0" cy="39585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7662" y="1609725"/>
            <a:ext cx="0" cy="39585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84168" y="5733256"/>
            <a:ext cx="2680542" cy="461665"/>
          </a:xfrm>
          <a:prstGeom prst="rect">
            <a:avLst/>
          </a:prstGeom>
          <a:noFill/>
        </p:spPr>
        <p:txBody>
          <a:bodyPr wrap="none" rtlCol="0">
            <a:spAutoFit/>
          </a:bodyPr>
          <a:lstStyle/>
          <a:p>
            <a:r>
              <a:rPr lang="en-US" sz="2400" dirty="0" smtClean="0"/>
              <a:t>80%  - Bare Ground</a:t>
            </a:r>
            <a:endParaRPr lang="en-US" sz="2400" dirty="0"/>
          </a:p>
        </p:txBody>
      </p:sp>
    </p:spTree>
    <p:extLst>
      <p:ext uri="{BB962C8B-B14F-4D97-AF65-F5344CB8AC3E}">
        <p14:creationId xmlns:p14="http://schemas.microsoft.com/office/powerpoint/2010/main" val="310706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rgbClr val="CCFFCC"/>
              </a:gs>
              <a:gs pos="50000">
                <a:srgbClr val="FFFFCC">
                  <a:alpha val="76000"/>
                </a:srgbClr>
              </a:gs>
              <a:gs pos="100000">
                <a:srgbClr val="FF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p:cNvGrpSpPr/>
          <p:nvPr/>
        </p:nvGrpSpPr>
        <p:grpSpPr>
          <a:xfrm>
            <a:off x="1225741" y="467023"/>
            <a:ext cx="5937059" cy="5955632"/>
            <a:chOff x="1225741" y="467023"/>
            <a:chExt cx="5937059" cy="5955632"/>
          </a:xfrm>
        </p:grpSpPr>
        <p:cxnSp>
          <p:nvCxnSpPr>
            <p:cNvPr id="123" name="Straight Connector 122"/>
            <p:cNvCxnSpPr/>
            <p:nvPr/>
          </p:nvCxnSpPr>
          <p:spPr>
            <a:xfrm flipV="1">
              <a:off x="2438400" y="5486400"/>
              <a:ext cx="4724400" cy="3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429132" y="4648200"/>
              <a:ext cx="190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438400" y="3733800"/>
              <a:ext cx="190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429132" y="2895600"/>
              <a:ext cx="190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29132" y="2020404"/>
              <a:ext cx="190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429132" y="1161535"/>
              <a:ext cx="190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753100" y="5300187"/>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311214" y="5296068"/>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838435" y="5304307"/>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6558349" y="5383596"/>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6019800" y="5391236"/>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88"/>
            <p:cNvGrpSpPr/>
            <p:nvPr/>
          </p:nvGrpSpPr>
          <p:grpSpPr>
            <a:xfrm>
              <a:off x="2286000" y="5574268"/>
              <a:ext cx="4800600" cy="369332"/>
              <a:chOff x="2323622" y="5929872"/>
              <a:chExt cx="4732217" cy="369332"/>
            </a:xfrm>
          </p:grpSpPr>
          <p:sp>
            <p:nvSpPr>
              <p:cNvPr id="87" name="TextBox 86"/>
              <p:cNvSpPr txBox="1"/>
              <p:nvPr/>
            </p:nvSpPr>
            <p:spPr>
              <a:xfrm>
                <a:off x="2323622" y="5929872"/>
                <a:ext cx="301686" cy="369332"/>
              </a:xfrm>
              <a:prstGeom prst="rect">
                <a:avLst/>
              </a:prstGeom>
              <a:noFill/>
            </p:spPr>
            <p:txBody>
              <a:bodyPr wrap="none" rtlCol="0">
                <a:spAutoFit/>
              </a:bodyPr>
              <a:lstStyle/>
              <a:p>
                <a:r>
                  <a:rPr lang="en-CA" dirty="0" smtClean="0">
                    <a:latin typeface="Calibri" panose="020F0502020204030204" pitchFamily="34" charset="0"/>
                  </a:rPr>
                  <a:t>0</a:t>
                </a:r>
                <a:endParaRPr lang="en-CA" dirty="0">
                  <a:latin typeface="Calibri" panose="020F0502020204030204" pitchFamily="34" charset="0"/>
                </a:endParaRPr>
              </a:p>
            </p:txBody>
          </p:sp>
          <p:sp>
            <p:nvSpPr>
              <p:cNvPr id="147" name="TextBox 146"/>
              <p:cNvSpPr txBox="1"/>
              <p:nvPr/>
            </p:nvSpPr>
            <p:spPr>
              <a:xfrm>
                <a:off x="2828692" y="5929872"/>
                <a:ext cx="301686" cy="369332"/>
              </a:xfrm>
              <a:prstGeom prst="rect">
                <a:avLst/>
              </a:prstGeom>
              <a:noFill/>
            </p:spPr>
            <p:txBody>
              <a:bodyPr wrap="none" rtlCol="0">
                <a:spAutoFit/>
              </a:bodyPr>
              <a:lstStyle/>
              <a:p>
                <a:r>
                  <a:rPr lang="en-CA" dirty="0" smtClean="0">
                    <a:latin typeface="Calibri" panose="020F0502020204030204" pitchFamily="34" charset="0"/>
                  </a:rPr>
                  <a:t>2</a:t>
                </a:r>
                <a:endParaRPr lang="en-CA" dirty="0">
                  <a:latin typeface="Calibri" panose="020F0502020204030204" pitchFamily="34" charset="0"/>
                </a:endParaRPr>
              </a:p>
            </p:txBody>
          </p:sp>
          <p:sp>
            <p:nvSpPr>
              <p:cNvPr id="148" name="TextBox 147"/>
              <p:cNvSpPr txBox="1"/>
              <p:nvPr/>
            </p:nvSpPr>
            <p:spPr>
              <a:xfrm>
                <a:off x="3357973" y="5929872"/>
                <a:ext cx="301686" cy="369332"/>
              </a:xfrm>
              <a:prstGeom prst="rect">
                <a:avLst/>
              </a:prstGeom>
              <a:noFill/>
            </p:spPr>
            <p:txBody>
              <a:bodyPr wrap="none" rtlCol="0">
                <a:spAutoFit/>
              </a:bodyPr>
              <a:lstStyle/>
              <a:p>
                <a:r>
                  <a:rPr lang="en-CA" dirty="0" smtClean="0">
                    <a:latin typeface="Calibri" panose="020F0502020204030204" pitchFamily="34" charset="0"/>
                  </a:rPr>
                  <a:t>4</a:t>
                </a:r>
                <a:endParaRPr lang="en-CA" dirty="0">
                  <a:latin typeface="Calibri" panose="020F0502020204030204" pitchFamily="34" charset="0"/>
                </a:endParaRPr>
              </a:p>
            </p:txBody>
          </p:sp>
          <p:sp>
            <p:nvSpPr>
              <p:cNvPr id="149" name="TextBox 148"/>
              <p:cNvSpPr txBox="1"/>
              <p:nvPr/>
            </p:nvSpPr>
            <p:spPr>
              <a:xfrm>
                <a:off x="3911105" y="5929872"/>
                <a:ext cx="301686" cy="369332"/>
              </a:xfrm>
              <a:prstGeom prst="rect">
                <a:avLst/>
              </a:prstGeom>
              <a:noFill/>
            </p:spPr>
            <p:txBody>
              <a:bodyPr wrap="none" rtlCol="0">
                <a:spAutoFit/>
              </a:bodyPr>
              <a:lstStyle/>
              <a:p>
                <a:r>
                  <a:rPr lang="en-CA" dirty="0" smtClean="0">
                    <a:latin typeface="Calibri" panose="020F0502020204030204" pitchFamily="34" charset="0"/>
                  </a:rPr>
                  <a:t>6</a:t>
                </a:r>
                <a:endParaRPr lang="en-CA" dirty="0">
                  <a:latin typeface="Calibri" panose="020F0502020204030204" pitchFamily="34" charset="0"/>
                </a:endParaRPr>
              </a:p>
            </p:txBody>
          </p:sp>
          <p:sp>
            <p:nvSpPr>
              <p:cNvPr id="150" name="TextBox 149"/>
              <p:cNvSpPr txBox="1"/>
              <p:nvPr/>
            </p:nvSpPr>
            <p:spPr>
              <a:xfrm>
                <a:off x="4505092" y="5929872"/>
                <a:ext cx="301686" cy="369332"/>
              </a:xfrm>
              <a:prstGeom prst="rect">
                <a:avLst/>
              </a:prstGeom>
              <a:noFill/>
            </p:spPr>
            <p:txBody>
              <a:bodyPr wrap="none" rtlCol="0">
                <a:spAutoFit/>
              </a:bodyPr>
              <a:lstStyle/>
              <a:p>
                <a:r>
                  <a:rPr lang="en-CA" dirty="0" smtClean="0">
                    <a:latin typeface="Calibri" panose="020F0502020204030204" pitchFamily="34" charset="0"/>
                  </a:rPr>
                  <a:t>8</a:t>
                </a:r>
                <a:endParaRPr lang="en-CA" dirty="0">
                  <a:latin typeface="Calibri" panose="020F0502020204030204" pitchFamily="34" charset="0"/>
                </a:endParaRPr>
              </a:p>
            </p:txBody>
          </p:sp>
          <p:sp>
            <p:nvSpPr>
              <p:cNvPr id="151" name="TextBox 150"/>
              <p:cNvSpPr txBox="1"/>
              <p:nvPr/>
            </p:nvSpPr>
            <p:spPr>
              <a:xfrm>
                <a:off x="4999231" y="5929872"/>
                <a:ext cx="418704" cy="369332"/>
              </a:xfrm>
              <a:prstGeom prst="rect">
                <a:avLst/>
              </a:prstGeom>
              <a:noFill/>
            </p:spPr>
            <p:txBody>
              <a:bodyPr wrap="none" rtlCol="0">
                <a:spAutoFit/>
              </a:bodyPr>
              <a:lstStyle/>
              <a:p>
                <a:r>
                  <a:rPr lang="en-CA" dirty="0" smtClean="0">
                    <a:latin typeface="Calibri" panose="020F0502020204030204" pitchFamily="34" charset="0"/>
                  </a:rPr>
                  <a:t>10</a:t>
                </a:r>
                <a:endParaRPr lang="en-CA" dirty="0">
                  <a:latin typeface="Calibri" panose="020F0502020204030204" pitchFamily="34" charset="0"/>
                </a:endParaRPr>
              </a:p>
            </p:txBody>
          </p:sp>
          <p:sp>
            <p:nvSpPr>
              <p:cNvPr id="152" name="TextBox 151"/>
              <p:cNvSpPr txBox="1"/>
              <p:nvPr/>
            </p:nvSpPr>
            <p:spPr>
              <a:xfrm>
                <a:off x="5532631" y="5929872"/>
                <a:ext cx="418704" cy="369332"/>
              </a:xfrm>
              <a:prstGeom prst="rect">
                <a:avLst/>
              </a:prstGeom>
              <a:noFill/>
            </p:spPr>
            <p:txBody>
              <a:bodyPr wrap="none" rtlCol="0">
                <a:spAutoFit/>
              </a:bodyPr>
              <a:lstStyle/>
              <a:p>
                <a:r>
                  <a:rPr lang="en-CA" dirty="0" smtClean="0">
                    <a:latin typeface="Calibri" panose="020F0502020204030204" pitchFamily="34" charset="0"/>
                  </a:rPr>
                  <a:t>12</a:t>
                </a:r>
                <a:endParaRPr lang="en-CA" dirty="0">
                  <a:latin typeface="Calibri" panose="020F0502020204030204" pitchFamily="34" charset="0"/>
                </a:endParaRPr>
              </a:p>
            </p:txBody>
          </p:sp>
          <p:sp>
            <p:nvSpPr>
              <p:cNvPr id="153" name="TextBox 152"/>
              <p:cNvSpPr txBox="1"/>
              <p:nvPr/>
            </p:nvSpPr>
            <p:spPr>
              <a:xfrm>
                <a:off x="6103735" y="5929872"/>
                <a:ext cx="418704" cy="369332"/>
              </a:xfrm>
              <a:prstGeom prst="rect">
                <a:avLst/>
              </a:prstGeom>
              <a:noFill/>
            </p:spPr>
            <p:txBody>
              <a:bodyPr wrap="none" rtlCol="0">
                <a:spAutoFit/>
              </a:bodyPr>
              <a:lstStyle/>
              <a:p>
                <a:r>
                  <a:rPr lang="en-CA" dirty="0" smtClean="0">
                    <a:latin typeface="Calibri" panose="020F0502020204030204" pitchFamily="34" charset="0"/>
                  </a:rPr>
                  <a:t>14</a:t>
                </a:r>
                <a:endParaRPr lang="en-CA" dirty="0">
                  <a:latin typeface="Calibri" panose="020F0502020204030204" pitchFamily="34" charset="0"/>
                </a:endParaRPr>
              </a:p>
            </p:txBody>
          </p:sp>
          <p:sp>
            <p:nvSpPr>
              <p:cNvPr id="154" name="TextBox 153"/>
              <p:cNvSpPr txBox="1"/>
              <p:nvPr/>
            </p:nvSpPr>
            <p:spPr>
              <a:xfrm>
                <a:off x="6637135" y="5929872"/>
                <a:ext cx="418704" cy="369332"/>
              </a:xfrm>
              <a:prstGeom prst="rect">
                <a:avLst/>
              </a:prstGeom>
              <a:noFill/>
            </p:spPr>
            <p:txBody>
              <a:bodyPr wrap="none" rtlCol="0">
                <a:spAutoFit/>
              </a:bodyPr>
              <a:lstStyle/>
              <a:p>
                <a:r>
                  <a:rPr lang="en-CA" dirty="0" smtClean="0">
                    <a:latin typeface="Calibri" panose="020F0502020204030204" pitchFamily="34" charset="0"/>
                  </a:rPr>
                  <a:t>16</a:t>
                </a:r>
                <a:endParaRPr lang="en-CA" dirty="0">
                  <a:latin typeface="Calibri" panose="020F0502020204030204" pitchFamily="34" charset="0"/>
                </a:endParaRPr>
              </a:p>
            </p:txBody>
          </p:sp>
        </p:grpSp>
        <p:grpSp>
          <p:nvGrpSpPr>
            <p:cNvPr id="5" name="Group 97"/>
            <p:cNvGrpSpPr/>
            <p:nvPr/>
          </p:nvGrpSpPr>
          <p:grpSpPr>
            <a:xfrm>
              <a:off x="1902676" y="762000"/>
              <a:ext cx="535724" cy="4940134"/>
              <a:chOff x="1902676" y="762000"/>
              <a:chExt cx="535724" cy="4940134"/>
            </a:xfrm>
          </p:grpSpPr>
          <p:cxnSp>
            <p:nvCxnSpPr>
              <p:cNvPr id="55" name="Straight Connector 54"/>
              <p:cNvCxnSpPr/>
              <p:nvPr/>
            </p:nvCxnSpPr>
            <p:spPr>
              <a:xfrm>
                <a:off x="2438400" y="762000"/>
                <a:ext cx="0" cy="4780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2136714" y="5332802"/>
                <a:ext cx="301686" cy="369332"/>
              </a:xfrm>
              <a:prstGeom prst="rect">
                <a:avLst/>
              </a:prstGeom>
              <a:noFill/>
            </p:spPr>
            <p:txBody>
              <a:bodyPr wrap="none" rtlCol="0">
                <a:spAutoFit/>
              </a:bodyPr>
              <a:lstStyle/>
              <a:p>
                <a:r>
                  <a:rPr lang="en-CA" dirty="0" smtClean="0">
                    <a:latin typeface="Calibri" panose="020F0502020204030204" pitchFamily="34" charset="0"/>
                  </a:rPr>
                  <a:t>0</a:t>
                </a:r>
                <a:endParaRPr lang="en-CA" dirty="0">
                  <a:latin typeface="Calibri" panose="020F0502020204030204" pitchFamily="34" charset="0"/>
                </a:endParaRPr>
              </a:p>
            </p:txBody>
          </p:sp>
          <p:sp>
            <p:nvSpPr>
              <p:cNvPr id="181" name="TextBox 180"/>
              <p:cNvSpPr txBox="1"/>
              <p:nvPr/>
            </p:nvSpPr>
            <p:spPr>
              <a:xfrm>
                <a:off x="2019696" y="4456665"/>
                <a:ext cx="418704" cy="369332"/>
              </a:xfrm>
              <a:prstGeom prst="rect">
                <a:avLst/>
              </a:prstGeom>
              <a:noFill/>
            </p:spPr>
            <p:txBody>
              <a:bodyPr wrap="none" rtlCol="0">
                <a:spAutoFit/>
              </a:bodyPr>
              <a:lstStyle/>
              <a:p>
                <a:r>
                  <a:rPr lang="en-CA" dirty="0" smtClean="0">
                    <a:latin typeface="Calibri" panose="020F0502020204030204" pitchFamily="34" charset="0"/>
                  </a:rPr>
                  <a:t>20</a:t>
                </a:r>
                <a:endParaRPr lang="en-CA" dirty="0">
                  <a:latin typeface="Calibri" panose="020F0502020204030204" pitchFamily="34" charset="0"/>
                </a:endParaRPr>
              </a:p>
            </p:txBody>
          </p:sp>
          <p:sp>
            <p:nvSpPr>
              <p:cNvPr id="182" name="TextBox 181"/>
              <p:cNvSpPr txBox="1"/>
              <p:nvPr/>
            </p:nvSpPr>
            <p:spPr>
              <a:xfrm>
                <a:off x="2019696" y="3525789"/>
                <a:ext cx="418704" cy="369332"/>
              </a:xfrm>
              <a:prstGeom prst="rect">
                <a:avLst/>
              </a:prstGeom>
              <a:noFill/>
            </p:spPr>
            <p:txBody>
              <a:bodyPr wrap="none" rtlCol="0">
                <a:spAutoFit/>
              </a:bodyPr>
              <a:lstStyle/>
              <a:p>
                <a:r>
                  <a:rPr lang="en-CA" dirty="0" smtClean="0">
                    <a:latin typeface="Calibri" panose="020F0502020204030204" pitchFamily="34" charset="0"/>
                  </a:rPr>
                  <a:t>40</a:t>
                </a:r>
                <a:endParaRPr lang="en-CA" dirty="0">
                  <a:latin typeface="Calibri" panose="020F0502020204030204" pitchFamily="34" charset="0"/>
                </a:endParaRPr>
              </a:p>
            </p:txBody>
          </p:sp>
          <p:sp>
            <p:nvSpPr>
              <p:cNvPr id="183" name="TextBox 182"/>
              <p:cNvSpPr txBox="1"/>
              <p:nvPr/>
            </p:nvSpPr>
            <p:spPr>
              <a:xfrm>
                <a:off x="2019696" y="2692054"/>
                <a:ext cx="418704" cy="369332"/>
              </a:xfrm>
              <a:prstGeom prst="rect">
                <a:avLst/>
              </a:prstGeom>
              <a:noFill/>
            </p:spPr>
            <p:txBody>
              <a:bodyPr wrap="none" rtlCol="0">
                <a:spAutoFit/>
              </a:bodyPr>
              <a:lstStyle/>
              <a:p>
                <a:r>
                  <a:rPr lang="en-CA" dirty="0" smtClean="0">
                    <a:latin typeface="Calibri" panose="020F0502020204030204" pitchFamily="34" charset="0"/>
                  </a:rPr>
                  <a:t>60</a:t>
                </a:r>
                <a:endParaRPr lang="en-CA" dirty="0">
                  <a:latin typeface="Calibri" panose="020F0502020204030204" pitchFamily="34" charset="0"/>
                </a:endParaRPr>
              </a:p>
            </p:txBody>
          </p:sp>
          <p:sp>
            <p:nvSpPr>
              <p:cNvPr id="184" name="TextBox 183"/>
              <p:cNvSpPr txBox="1"/>
              <p:nvPr/>
            </p:nvSpPr>
            <p:spPr>
              <a:xfrm>
                <a:off x="2019696" y="1876322"/>
                <a:ext cx="418704" cy="369332"/>
              </a:xfrm>
              <a:prstGeom prst="rect">
                <a:avLst/>
              </a:prstGeom>
              <a:noFill/>
            </p:spPr>
            <p:txBody>
              <a:bodyPr wrap="none" rtlCol="0">
                <a:spAutoFit/>
              </a:bodyPr>
              <a:lstStyle/>
              <a:p>
                <a:r>
                  <a:rPr lang="en-CA" dirty="0" smtClean="0">
                    <a:latin typeface="Calibri" panose="020F0502020204030204" pitchFamily="34" charset="0"/>
                  </a:rPr>
                  <a:t>80</a:t>
                </a:r>
                <a:endParaRPr lang="en-CA" dirty="0">
                  <a:latin typeface="Calibri" panose="020F0502020204030204" pitchFamily="34" charset="0"/>
                </a:endParaRPr>
              </a:p>
            </p:txBody>
          </p:sp>
          <p:sp>
            <p:nvSpPr>
              <p:cNvPr id="185" name="TextBox 184"/>
              <p:cNvSpPr txBox="1"/>
              <p:nvPr/>
            </p:nvSpPr>
            <p:spPr>
              <a:xfrm>
                <a:off x="1902676" y="967251"/>
                <a:ext cx="535724" cy="369332"/>
              </a:xfrm>
              <a:prstGeom prst="rect">
                <a:avLst/>
              </a:prstGeom>
              <a:noFill/>
            </p:spPr>
            <p:txBody>
              <a:bodyPr wrap="none" rtlCol="0">
                <a:spAutoFit/>
              </a:bodyPr>
              <a:lstStyle/>
              <a:p>
                <a:r>
                  <a:rPr lang="en-CA" dirty="0" smtClean="0">
                    <a:latin typeface="Calibri" panose="020F0502020204030204" pitchFamily="34" charset="0"/>
                  </a:rPr>
                  <a:t>100</a:t>
                </a:r>
                <a:endParaRPr lang="en-CA" dirty="0">
                  <a:latin typeface="Calibri" panose="020F0502020204030204" pitchFamily="34" charset="0"/>
                </a:endParaRPr>
              </a:p>
            </p:txBody>
          </p:sp>
        </p:grpSp>
        <p:sp>
          <p:nvSpPr>
            <p:cNvPr id="99" name="TextBox 98"/>
            <p:cNvSpPr txBox="1"/>
            <p:nvPr/>
          </p:nvSpPr>
          <p:spPr>
            <a:xfrm>
              <a:off x="1225741" y="467023"/>
              <a:ext cx="492443" cy="4790777"/>
            </a:xfrm>
            <a:prstGeom prst="rect">
              <a:avLst/>
            </a:prstGeom>
            <a:noFill/>
          </p:spPr>
          <p:txBody>
            <a:bodyPr vert="vert270" wrap="square" rtlCol="0">
              <a:spAutoFit/>
            </a:bodyPr>
            <a:lstStyle/>
            <a:p>
              <a:r>
                <a:rPr lang="en-CA" sz="2000" b="1" dirty="0" smtClean="0">
                  <a:latin typeface="Calibri" panose="020F0502020204030204" pitchFamily="34" charset="0"/>
                </a:rPr>
                <a:t>Frequency  of Resistant Individuals (%)</a:t>
              </a:r>
              <a:endParaRPr lang="en-CA" sz="2000" b="1" dirty="0">
                <a:latin typeface="Calibri" panose="020F0502020204030204" pitchFamily="34" charset="0"/>
              </a:endParaRPr>
            </a:p>
          </p:txBody>
        </p:sp>
        <p:sp>
          <p:nvSpPr>
            <p:cNvPr id="101" name="TextBox 100"/>
            <p:cNvSpPr txBox="1"/>
            <p:nvPr/>
          </p:nvSpPr>
          <p:spPr>
            <a:xfrm>
              <a:off x="3972136" y="6022545"/>
              <a:ext cx="1935027" cy="400110"/>
            </a:xfrm>
            <a:prstGeom prst="rect">
              <a:avLst/>
            </a:prstGeom>
            <a:noFill/>
          </p:spPr>
          <p:txBody>
            <a:bodyPr wrap="square" rtlCol="0">
              <a:spAutoFit/>
            </a:bodyPr>
            <a:lstStyle/>
            <a:p>
              <a:pPr algn="ctr"/>
              <a:r>
                <a:rPr lang="en-CA" sz="2000" b="1" dirty="0" smtClean="0">
                  <a:latin typeface="Calibri" panose="020F0502020204030204" pitchFamily="34" charset="0"/>
                </a:rPr>
                <a:t>Generations</a:t>
              </a:r>
              <a:endParaRPr lang="en-CA" sz="2000" b="1" dirty="0">
                <a:latin typeface="Calibri" panose="020F0502020204030204" pitchFamily="34" charset="0"/>
              </a:endParaRPr>
            </a:p>
          </p:txBody>
        </p:sp>
        <p:cxnSp>
          <p:nvCxnSpPr>
            <p:cNvPr id="124" name="Straight Connector 123"/>
            <p:cNvCxnSpPr/>
            <p:nvPr/>
          </p:nvCxnSpPr>
          <p:spPr>
            <a:xfrm flipV="1">
              <a:off x="4035757" y="5304305"/>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4593871" y="5300186"/>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5216628" y="5308425"/>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922894" y="5387714"/>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302457" y="5395354"/>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5476152" y="5407156"/>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702833" y="5418529"/>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2961100" y="5339531"/>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488321" y="5334122"/>
              <a:ext cx="0" cy="19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3208235" y="5427059"/>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3786117" y="5422404"/>
              <a:ext cx="0" cy="95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157"/>
          <p:cNvGrpSpPr/>
          <p:nvPr/>
        </p:nvGrpSpPr>
        <p:grpSpPr>
          <a:xfrm>
            <a:off x="1680479" y="431109"/>
            <a:ext cx="3272521" cy="5131491"/>
            <a:chOff x="1680479" y="431109"/>
            <a:chExt cx="3272521" cy="5131491"/>
          </a:xfrm>
        </p:grpSpPr>
        <p:sp>
          <p:nvSpPr>
            <p:cNvPr id="160" name="Rectangle 159"/>
            <p:cNvSpPr/>
            <p:nvPr/>
          </p:nvSpPr>
          <p:spPr>
            <a:xfrm>
              <a:off x="3412121" y="5332802"/>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61" name="Rectangle 160"/>
            <p:cNvSpPr/>
            <p:nvPr/>
          </p:nvSpPr>
          <p:spPr>
            <a:xfrm>
              <a:off x="3733800" y="40386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62" name="Rectangle 161"/>
            <p:cNvSpPr/>
            <p:nvPr/>
          </p:nvSpPr>
          <p:spPr>
            <a:xfrm>
              <a:off x="3962400" y="16002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80" name="Rectangle 179"/>
            <p:cNvSpPr/>
            <p:nvPr/>
          </p:nvSpPr>
          <p:spPr>
            <a:xfrm>
              <a:off x="4282784" y="11430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186" name="Rectangle 185"/>
            <p:cNvSpPr/>
            <p:nvPr/>
          </p:nvSpPr>
          <p:spPr>
            <a:xfrm>
              <a:off x="4572000" y="10668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87" name="Rectangle 186"/>
            <p:cNvSpPr/>
            <p:nvPr/>
          </p:nvSpPr>
          <p:spPr>
            <a:xfrm>
              <a:off x="4800600" y="1037968"/>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88" name="Freeform 187"/>
            <p:cNvSpPr/>
            <p:nvPr/>
          </p:nvSpPr>
          <p:spPr>
            <a:xfrm>
              <a:off x="2619632" y="1161535"/>
              <a:ext cx="2232454" cy="4333103"/>
            </a:xfrm>
            <a:custGeom>
              <a:avLst/>
              <a:gdLst>
                <a:gd name="connsiteX0" fmla="*/ 0 w 2232454"/>
                <a:gd name="connsiteY0" fmla="*/ 4333103 h 4333103"/>
                <a:gd name="connsiteX1" fmla="*/ 659027 w 2232454"/>
                <a:gd name="connsiteY1" fmla="*/ 4300151 h 4333103"/>
                <a:gd name="connsiteX2" fmla="*/ 659027 w 2232454"/>
                <a:gd name="connsiteY2" fmla="*/ 4300151 h 4333103"/>
                <a:gd name="connsiteX3" fmla="*/ 873211 w 2232454"/>
                <a:gd name="connsiteY3" fmla="*/ 4201297 h 4333103"/>
                <a:gd name="connsiteX4" fmla="*/ 1178011 w 2232454"/>
                <a:gd name="connsiteY4" fmla="*/ 2940908 h 4333103"/>
                <a:gd name="connsiteX5" fmla="*/ 1449860 w 2232454"/>
                <a:gd name="connsiteY5" fmla="*/ 527222 h 4333103"/>
                <a:gd name="connsiteX6" fmla="*/ 2232454 w 2232454"/>
                <a:gd name="connsiteY6" fmla="*/ 0 h 433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454" h="4333103">
                  <a:moveTo>
                    <a:pt x="0" y="4333103"/>
                  </a:moveTo>
                  <a:lnTo>
                    <a:pt x="659027" y="4300151"/>
                  </a:lnTo>
                  <a:lnTo>
                    <a:pt x="659027" y="4300151"/>
                  </a:lnTo>
                  <a:cubicBezTo>
                    <a:pt x="694724" y="4283675"/>
                    <a:pt x="786714" y="4427837"/>
                    <a:pt x="873211" y="4201297"/>
                  </a:cubicBezTo>
                  <a:cubicBezTo>
                    <a:pt x="959708" y="3974757"/>
                    <a:pt x="1081903" y="3553254"/>
                    <a:pt x="1178011" y="2940908"/>
                  </a:cubicBezTo>
                  <a:cubicBezTo>
                    <a:pt x="1274119" y="2328562"/>
                    <a:pt x="1274120" y="1017373"/>
                    <a:pt x="1449860" y="527222"/>
                  </a:cubicBezTo>
                  <a:cubicBezTo>
                    <a:pt x="1625601" y="37071"/>
                    <a:pt x="1929027" y="18535"/>
                    <a:pt x="2232454" y="0"/>
                  </a:cubicBezTo>
                </a:path>
              </a:pathLst>
            </a:custGeom>
            <a:noFill/>
            <a:ln w="38100">
              <a:solidFill>
                <a:srgbClr val="E6A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89" name="Rectangle 188"/>
            <p:cNvSpPr/>
            <p:nvPr/>
          </p:nvSpPr>
          <p:spPr>
            <a:xfrm>
              <a:off x="3137848" y="5389605"/>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90" name="Rectangle 189"/>
            <p:cNvSpPr/>
            <p:nvPr/>
          </p:nvSpPr>
          <p:spPr>
            <a:xfrm>
              <a:off x="2895600" y="54102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91" name="Rectangle 190"/>
            <p:cNvSpPr/>
            <p:nvPr/>
          </p:nvSpPr>
          <p:spPr>
            <a:xfrm>
              <a:off x="2590800" y="5410200"/>
              <a:ext cx="152400" cy="152400"/>
            </a:xfrm>
            <a:prstGeom prst="rect">
              <a:avLst/>
            </a:prstGeom>
            <a:solidFill>
              <a:srgbClr val="E6A000"/>
            </a:solidFill>
            <a:ln>
              <a:solidFill>
                <a:srgbClr val="E6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194" name="TextBox 193"/>
            <p:cNvSpPr txBox="1"/>
            <p:nvPr/>
          </p:nvSpPr>
          <p:spPr>
            <a:xfrm>
              <a:off x="1680479" y="431109"/>
              <a:ext cx="2783134" cy="369332"/>
            </a:xfrm>
            <a:prstGeom prst="rect">
              <a:avLst/>
            </a:prstGeom>
            <a:noFill/>
          </p:spPr>
          <p:txBody>
            <a:bodyPr wrap="none" rtlCol="0">
              <a:spAutoFit/>
            </a:bodyPr>
            <a:lstStyle/>
            <a:p>
              <a:r>
                <a:rPr lang="en-CA" i="1" dirty="0" smtClean="0">
                  <a:latin typeface="Calibri" panose="020F0502020204030204" pitchFamily="34" charset="0"/>
                </a:rPr>
                <a:t>Herbicide A or B used alone</a:t>
              </a:r>
              <a:endParaRPr lang="en-CA" i="1" dirty="0">
                <a:latin typeface="Calibri" panose="020F0502020204030204" pitchFamily="34" charset="0"/>
              </a:endParaRPr>
            </a:p>
          </p:txBody>
        </p:sp>
        <p:cxnSp>
          <p:nvCxnSpPr>
            <p:cNvPr id="196" name="Straight Arrow Connector 195"/>
            <p:cNvCxnSpPr/>
            <p:nvPr/>
          </p:nvCxnSpPr>
          <p:spPr>
            <a:xfrm>
              <a:off x="3488321" y="800441"/>
              <a:ext cx="635300" cy="59484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196"/>
          <p:cNvGrpSpPr/>
          <p:nvPr/>
        </p:nvGrpSpPr>
        <p:grpSpPr>
          <a:xfrm>
            <a:off x="2619632" y="577334"/>
            <a:ext cx="5232084" cy="4997461"/>
            <a:chOff x="2619632" y="577334"/>
            <a:chExt cx="5232084" cy="4997461"/>
          </a:xfrm>
        </p:grpSpPr>
        <p:sp>
          <p:nvSpPr>
            <p:cNvPr id="198" name="Rectangle 197"/>
            <p:cNvSpPr/>
            <p:nvPr/>
          </p:nvSpPr>
          <p:spPr>
            <a:xfrm>
              <a:off x="2873934" y="541753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01" name="Straight Connector 200"/>
            <p:cNvCxnSpPr>
              <a:endCxn id="225" idx="7"/>
            </p:cNvCxnSpPr>
            <p:nvPr/>
          </p:nvCxnSpPr>
          <p:spPr>
            <a:xfrm flipV="1">
              <a:off x="4639962" y="5343961"/>
              <a:ext cx="292779" cy="13008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4371038" y="5461686"/>
              <a:ext cx="280978" cy="2471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4282784" y="5301048"/>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4" name="Rectangle 203"/>
            <p:cNvSpPr/>
            <p:nvPr/>
          </p:nvSpPr>
          <p:spPr>
            <a:xfrm>
              <a:off x="4563762" y="5276334"/>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5" name="Rectangle 204"/>
            <p:cNvSpPr/>
            <p:nvPr/>
          </p:nvSpPr>
          <p:spPr>
            <a:xfrm>
              <a:off x="4800600" y="4090086"/>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6" name="Rectangle 205"/>
            <p:cNvSpPr/>
            <p:nvPr/>
          </p:nvSpPr>
          <p:spPr>
            <a:xfrm>
              <a:off x="5105400" y="4217772"/>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7" name="Rectangle 206"/>
            <p:cNvSpPr/>
            <p:nvPr/>
          </p:nvSpPr>
          <p:spPr>
            <a:xfrm>
              <a:off x="5410200" y="160020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8" name="Rectangle 207"/>
            <p:cNvSpPr/>
            <p:nvPr/>
          </p:nvSpPr>
          <p:spPr>
            <a:xfrm>
              <a:off x="5638800" y="228600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09" name="Rectangle 208"/>
            <p:cNvSpPr/>
            <p:nvPr/>
          </p:nvSpPr>
          <p:spPr>
            <a:xfrm>
              <a:off x="5943600" y="1161535"/>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10" name="Rectangle 209"/>
            <p:cNvSpPr/>
            <p:nvPr/>
          </p:nvSpPr>
          <p:spPr>
            <a:xfrm>
              <a:off x="6248400" y="160020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11" name="Rectangle 210"/>
            <p:cNvSpPr/>
            <p:nvPr/>
          </p:nvSpPr>
          <p:spPr>
            <a:xfrm>
              <a:off x="6477000" y="1114168"/>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12" name="Rectangle 211"/>
            <p:cNvSpPr/>
            <p:nvPr/>
          </p:nvSpPr>
          <p:spPr>
            <a:xfrm>
              <a:off x="6781800" y="144780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13" name="Straight Connector 212"/>
            <p:cNvCxnSpPr>
              <a:stCxn id="240" idx="1"/>
              <a:endCxn id="203" idx="1"/>
            </p:cNvCxnSpPr>
            <p:nvPr/>
          </p:nvCxnSpPr>
          <p:spPr>
            <a:xfrm flipV="1">
              <a:off x="3964459" y="5377248"/>
              <a:ext cx="318325" cy="885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203" idx="1"/>
              <a:endCxn id="204" idx="1"/>
            </p:cNvCxnSpPr>
            <p:nvPr/>
          </p:nvCxnSpPr>
          <p:spPr>
            <a:xfrm flipV="1">
              <a:off x="4282784" y="5352534"/>
              <a:ext cx="280978" cy="24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204" idx="0"/>
              <a:endCxn id="205" idx="2"/>
            </p:cNvCxnSpPr>
            <p:nvPr/>
          </p:nvCxnSpPr>
          <p:spPr>
            <a:xfrm flipV="1">
              <a:off x="4639962" y="4242486"/>
              <a:ext cx="236838" cy="10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3810000" y="5486399"/>
              <a:ext cx="159162"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stCxn id="206" idx="2"/>
              <a:endCxn id="207" idx="2"/>
            </p:cNvCxnSpPr>
            <p:nvPr/>
          </p:nvCxnSpPr>
          <p:spPr>
            <a:xfrm flipV="1">
              <a:off x="5181600" y="1752600"/>
              <a:ext cx="304800" cy="26175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206" idx="2"/>
            </p:cNvCxnSpPr>
            <p:nvPr/>
          </p:nvCxnSpPr>
          <p:spPr>
            <a:xfrm flipH="1" flipV="1">
              <a:off x="4876800" y="4123036"/>
              <a:ext cx="304800" cy="2471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208" idx="2"/>
              <a:endCxn id="207" idx="2"/>
            </p:cNvCxnSpPr>
            <p:nvPr/>
          </p:nvCxnSpPr>
          <p:spPr>
            <a:xfrm flipH="1" flipV="1">
              <a:off x="5486400" y="1752600"/>
              <a:ext cx="228600" cy="685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endCxn id="209" idx="2"/>
            </p:cNvCxnSpPr>
            <p:nvPr/>
          </p:nvCxnSpPr>
          <p:spPr>
            <a:xfrm flipV="1">
              <a:off x="5715000" y="1313935"/>
              <a:ext cx="304800" cy="10835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09" idx="2"/>
            </p:cNvCxnSpPr>
            <p:nvPr/>
          </p:nvCxnSpPr>
          <p:spPr>
            <a:xfrm flipH="1" flipV="1">
              <a:off x="6019800" y="1313935"/>
              <a:ext cx="304800" cy="4386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12" idx="2"/>
              <a:endCxn id="211" idx="3"/>
            </p:cNvCxnSpPr>
            <p:nvPr/>
          </p:nvCxnSpPr>
          <p:spPr>
            <a:xfrm flipH="1" flipV="1">
              <a:off x="6629400" y="1190368"/>
              <a:ext cx="228600" cy="409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endCxn id="211" idx="1"/>
            </p:cNvCxnSpPr>
            <p:nvPr/>
          </p:nvCxnSpPr>
          <p:spPr>
            <a:xfrm flipV="1">
              <a:off x="6363730" y="1190368"/>
              <a:ext cx="113270" cy="465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24" name="Oval 223"/>
            <p:cNvSpPr/>
            <p:nvPr/>
          </p:nvSpPr>
          <p:spPr>
            <a:xfrm>
              <a:off x="5105400" y="4046836"/>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25" name="Oval 224"/>
            <p:cNvSpPr/>
            <p:nvPr/>
          </p:nvSpPr>
          <p:spPr>
            <a:xfrm>
              <a:off x="4802659" y="5321643"/>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26" name="Oval 225"/>
            <p:cNvSpPr/>
            <p:nvPr/>
          </p:nvSpPr>
          <p:spPr>
            <a:xfrm>
              <a:off x="5410200" y="4217772"/>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27" name="Oval 226"/>
            <p:cNvSpPr/>
            <p:nvPr/>
          </p:nvSpPr>
          <p:spPr>
            <a:xfrm>
              <a:off x="5638800" y="157976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28" name="Oval 227"/>
            <p:cNvSpPr/>
            <p:nvPr/>
          </p:nvSpPr>
          <p:spPr>
            <a:xfrm>
              <a:off x="5943600" y="22860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29" name="Oval 228"/>
            <p:cNvSpPr/>
            <p:nvPr/>
          </p:nvSpPr>
          <p:spPr>
            <a:xfrm>
              <a:off x="6211330" y="1171832"/>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30" name="Oval 229"/>
            <p:cNvSpPr/>
            <p:nvPr/>
          </p:nvSpPr>
          <p:spPr>
            <a:xfrm>
              <a:off x="6477000" y="165596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31" name="Straight Connector 230"/>
            <p:cNvCxnSpPr>
              <a:endCxn id="224" idx="4"/>
            </p:cNvCxnSpPr>
            <p:nvPr/>
          </p:nvCxnSpPr>
          <p:spPr>
            <a:xfrm flipV="1">
              <a:off x="4868562" y="4199236"/>
              <a:ext cx="313038" cy="119036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226" idx="2"/>
            </p:cNvCxnSpPr>
            <p:nvPr/>
          </p:nvCxnSpPr>
          <p:spPr>
            <a:xfrm flipH="1" flipV="1">
              <a:off x="5169243" y="4151868"/>
              <a:ext cx="240957" cy="1421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226" idx="0"/>
            </p:cNvCxnSpPr>
            <p:nvPr/>
          </p:nvCxnSpPr>
          <p:spPr>
            <a:xfrm flipV="1">
              <a:off x="5486400" y="1649628"/>
              <a:ext cx="232719" cy="256814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228" idx="1"/>
            </p:cNvCxnSpPr>
            <p:nvPr/>
          </p:nvCxnSpPr>
          <p:spPr>
            <a:xfrm flipH="1" flipV="1">
              <a:off x="5753100" y="1732490"/>
              <a:ext cx="212818" cy="5758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2754033" y="5498595"/>
              <a:ext cx="10026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228" idx="0"/>
            </p:cNvCxnSpPr>
            <p:nvPr/>
          </p:nvCxnSpPr>
          <p:spPr>
            <a:xfrm flipV="1">
              <a:off x="6019800" y="1266570"/>
              <a:ext cx="275968" cy="10194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30" idx="6"/>
            </p:cNvCxnSpPr>
            <p:nvPr/>
          </p:nvCxnSpPr>
          <p:spPr>
            <a:xfrm flipH="1" flipV="1">
              <a:off x="6295768" y="1266572"/>
              <a:ext cx="333632" cy="46559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30" idx="7"/>
            </p:cNvCxnSpPr>
            <p:nvPr/>
          </p:nvCxnSpPr>
          <p:spPr>
            <a:xfrm flipV="1">
              <a:off x="6607082" y="1227359"/>
              <a:ext cx="231353" cy="45092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3733800" y="5409002"/>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0" name="Rectangle 239"/>
            <p:cNvSpPr/>
            <p:nvPr/>
          </p:nvSpPr>
          <p:spPr>
            <a:xfrm>
              <a:off x="3964459" y="5389605"/>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1" name="Rectangle 240"/>
            <p:cNvSpPr/>
            <p:nvPr/>
          </p:nvSpPr>
          <p:spPr>
            <a:xfrm>
              <a:off x="3412121" y="5402607"/>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2" name="Rectangle 241"/>
            <p:cNvSpPr/>
            <p:nvPr/>
          </p:nvSpPr>
          <p:spPr>
            <a:xfrm>
              <a:off x="3109784" y="5412258"/>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3" name="Rectangle 242"/>
            <p:cNvSpPr/>
            <p:nvPr/>
          </p:nvSpPr>
          <p:spPr>
            <a:xfrm>
              <a:off x="2619632" y="5421523"/>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4" name="Oval 243"/>
            <p:cNvSpPr/>
            <p:nvPr/>
          </p:nvSpPr>
          <p:spPr>
            <a:xfrm>
              <a:off x="4563762" y="537724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5" name="Oval 244"/>
            <p:cNvSpPr/>
            <p:nvPr/>
          </p:nvSpPr>
          <p:spPr>
            <a:xfrm>
              <a:off x="4270873" y="5395783"/>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6" name="Oval 245"/>
            <p:cNvSpPr/>
            <p:nvPr/>
          </p:nvSpPr>
          <p:spPr>
            <a:xfrm>
              <a:off x="3979056" y="5383596"/>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7" name="Oval 246"/>
            <p:cNvSpPr/>
            <p:nvPr/>
          </p:nvSpPr>
          <p:spPr>
            <a:xfrm>
              <a:off x="3733800" y="5385486"/>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8" name="Oval 247"/>
            <p:cNvSpPr/>
            <p:nvPr/>
          </p:nvSpPr>
          <p:spPr>
            <a:xfrm>
              <a:off x="3417117" y="5400691"/>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49" name="Oval 248"/>
            <p:cNvSpPr/>
            <p:nvPr/>
          </p:nvSpPr>
          <p:spPr>
            <a:xfrm>
              <a:off x="3102960" y="541222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50" name="Oval 249"/>
            <p:cNvSpPr/>
            <p:nvPr/>
          </p:nvSpPr>
          <p:spPr>
            <a:xfrm>
              <a:off x="2620287" y="5422395"/>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51" name="Oval 250"/>
            <p:cNvSpPr/>
            <p:nvPr/>
          </p:nvSpPr>
          <p:spPr>
            <a:xfrm>
              <a:off x="2862504" y="5419636"/>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52" name="TextBox 251"/>
            <p:cNvSpPr txBox="1"/>
            <p:nvPr/>
          </p:nvSpPr>
          <p:spPr>
            <a:xfrm>
              <a:off x="5264982" y="577334"/>
              <a:ext cx="2586734" cy="369332"/>
            </a:xfrm>
            <a:prstGeom prst="rect">
              <a:avLst/>
            </a:prstGeom>
            <a:noFill/>
          </p:spPr>
          <p:txBody>
            <a:bodyPr wrap="none" rtlCol="0">
              <a:spAutoFit/>
            </a:bodyPr>
            <a:lstStyle/>
            <a:p>
              <a:r>
                <a:rPr lang="en-CA" i="1" dirty="0" smtClean="0">
                  <a:latin typeface="Calibri" panose="020F0502020204030204" pitchFamily="34" charset="0"/>
                </a:rPr>
                <a:t>Herbicide A and B rotated</a:t>
              </a:r>
              <a:endParaRPr lang="en-CA" i="1" dirty="0">
                <a:latin typeface="Calibri" panose="020F0502020204030204" pitchFamily="34" charset="0"/>
              </a:endParaRPr>
            </a:p>
          </p:txBody>
        </p:sp>
        <p:cxnSp>
          <p:nvCxnSpPr>
            <p:cNvPr id="253" name="Straight Arrow Connector 252"/>
            <p:cNvCxnSpPr>
              <a:endCxn id="207" idx="0"/>
            </p:cNvCxnSpPr>
            <p:nvPr/>
          </p:nvCxnSpPr>
          <p:spPr>
            <a:xfrm flipH="1">
              <a:off x="5486400" y="892946"/>
              <a:ext cx="150340" cy="70725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endCxn id="227" idx="0"/>
            </p:cNvCxnSpPr>
            <p:nvPr/>
          </p:nvCxnSpPr>
          <p:spPr>
            <a:xfrm>
              <a:off x="5702475" y="892946"/>
              <a:ext cx="12525" cy="68682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6778400" y="1182784"/>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56" name="Straight Connector 255"/>
            <p:cNvCxnSpPr/>
            <p:nvPr/>
          </p:nvCxnSpPr>
          <p:spPr>
            <a:xfrm>
              <a:off x="2654946" y="5478760"/>
              <a:ext cx="17040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256"/>
          <p:cNvGrpSpPr/>
          <p:nvPr/>
        </p:nvGrpSpPr>
        <p:grpSpPr>
          <a:xfrm>
            <a:off x="2605108" y="1143000"/>
            <a:ext cx="6217293" cy="4426301"/>
            <a:chOff x="2605108" y="1143000"/>
            <a:chExt cx="6217293" cy="4426301"/>
          </a:xfrm>
        </p:grpSpPr>
        <p:sp>
          <p:nvSpPr>
            <p:cNvPr id="258" name="Oval 257"/>
            <p:cNvSpPr/>
            <p:nvPr/>
          </p:nvSpPr>
          <p:spPr>
            <a:xfrm>
              <a:off x="4855192" y="5412258"/>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59" name="Oval 258"/>
            <p:cNvSpPr/>
            <p:nvPr/>
          </p:nvSpPr>
          <p:spPr>
            <a:xfrm>
              <a:off x="5099221" y="5416901"/>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60" name="Oval 259"/>
            <p:cNvSpPr/>
            <p:nvPr/>
          </p:nvSpPr>
          <p:spPr>
            <a:xfrm>
              <a:off x="5338119" y="5380598"/>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61" name="Oval 260"/>
            <p:cNvSpPr/>
            <p:nvPr/>
          </p:nvSpPr>
          <p:spPr>
            <a:xfrm>
              <a:off x="5638800" y="502920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62" name="Oval 261"/>
            <p:cNvSpPr/>
            <p:nvPr/>
          </p:nvSpPr>
          <p:spPr>
            <a:xfrm>
              <a:off x="5943600" y="342900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63" name="Oval 262"/>
            <p:cNvSpPr/>
            <p:nvPr/>
          </p:nvSpPr>
          <p:spPr>
            <a:xfrm>
              <a:off x="6211330" y="160020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64" name="Oval 263"/>
            <p:cNvSpPr/>
            <p:nvPr/>
          </p:nvSpPr>
          <p:spPr>
            <a:xfrm>
              <a:off x="6477000" y="1242884"/>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65" name="Straight Connector 264"/>
            <p:cNvCxnSpPr/>
            <p:nvPr/>
          </p:nvCxnSpPr>
          <p:spPr>
            <a:xfrm>
              <a:off x="2605108" y="5479453"/>
              <a:ext cx="2848569" cy="23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6" name="Oval 265"/>
            <p:cNvSpPr/>
            <p:nvPr/>
          </p:nvSpPr>
          <p:spPr>
            <a:xfrm>
              <a:off x="6781800" y="114300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cxnSp>
          <p:nvCxnSpPr>
            <p:cNvPr id="267" name="Straight Connector 266"/>
            <p:cNvCxnSpPr>
              <a:endCxn id="261" idx="3"/>
            </p:cNvCxnSpPr>
            <p:nvPr/>
          </p:nvCxnSpPr>
          <p:spPr>
            <a:xfrm flipV="1">
              <a:off x="5439032" y="5159282"/>
              <a:ext cx="222086" cy="28181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5702475" y="1752600"/>
              <a:ext cx="585055" cy="335485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9" name="Freeform 268"/>
            <p:cNvSpPr/>
            <p:nvPr/>
          </p:nvSpPr>
          <p:spPr>
            <a:xfrm>
              <a:off x="6351373" y="1194486"/>
              <a:ext cx="535459" cy="469557"/>
            </a:xfrm>
            <a:custGeom>
              <a:avLst/>
              <a:gdLst>
                <a:gd name="connsiteX0" fmla="*/ 0 w 535459"/>
                <a:gd name="connsiteY0" fmla="*/ 469557 h 469557"/>
                <a:gd name="connsiteX1" fmla="*/ 197708 w 535459"/>
                <a:gd name="connsiteY1" fmla="*/ 148282 h 469557"/>
                <a:gd name="connsiteX2" fmla="*/ 197708 w 535459"/>
                <a:gd name="connsiteY2" fmla="*/ 148282 h 469557"/>
                <a:gd name="connsiteX3" fmla="*/ 535459 w 535459"/>
                <a:gd name="connsiteY3" fmla="*/ 0 h 469557"/>
                <a:gd name="connsiteX4" fmla="*/ 535459 w 535459"/>
                <a:gd name="connsiteY4" fmla="*/ 0 h 46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9" h="469557">
                  <a:moveTo>
                    <a:pt x="0" y="469557"/>
                  </a:moveTo>
                  <a:lnTo>
                    <a:pt x="197708" y="148282"/>
                  </a:lnTo>
                  <a:lnTo>
                    <a:pt x="197708" y="148282"/>
                  </a:lnTo>
                  <a:lnTo>
                    <a:pt x="535459" y="0"/>
                  </a:lnTo>
                  <a:lnTo>
                    <a:pt x="535459"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0" name="Oval 269"/>
            <p:cNvSpPr/>
            <p:nvPr/>
          </p:nvSpPr>
          <p:spPr>
            <a:xfrm>
              <a:off x="4552471" y="5410199"/>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1" name="Oval 270"/>
            <p:cNvSpPr/>
            <p:nvPr/>
          </p:nvSpPr>
          <p:spPr>
            <a:xfrm>
              <a:off x="4270873" y="541020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2" name="Oval 271"/>
            <p:cNvSpPr/>
            <p:nvPr/>
          </p:nvSpPr>
          <p:spPr>
            <a:xfrm>
              <a:off x="3992704" y="5408139"/>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3" name="Oval 272"/>
            <p:cNvSpPr/>
            <p:nvPr/>
          </p:nvSpPr>
          <p:spPr>
            <a:xfrm>
              <a:off x="3433911" y="5398303"/>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4" name="Oval 273"/>
            <p:cNvSpPr/>
            <p:nvPr/>
          </p:nvSpPr>
          <p:spPr>
            <a:xfrm>
              <a:off x="3149960" y="5399130"/>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5" name="Oval 274"/>
            <p:cNvSpPr/>
            <p:nvPr/>
          </p:nvSpPr>
          <p:spPr>
            <a:xfrm>
              <a:off x="2893211" y="5403253"/>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6" name="Oval 275"/>
            <p:cNvSpPr/>
            <p:nvPr/>
          </p:nvSpPr>
          <p:spPr>
            <a:xfrm>
              <a:off x="2611671" y="5398303"/>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sp>
          <p:nvSpPr>
            <p:cNvPr id="277" name="TextBox 276"/>
            <p:cNvSpPr txBox="1"/>
            <p:nvPr/>
          </p:nvSpPr>
          <p:spPr>
            <a:xfrm>
              <a:off x="5943600" y="3938370"/>
              <a:ext cx="2878801" cy="830997"/>
            </a:xfrm>
            <a:prstGeom prst="rect">
              <a:avLst/>
            </a:prstGeom>
            <a:noFill/>
          </p:spPr>
          <p:txBody>
            <a:bodyPr wrap="none" rtlCol="0">
              <a:spAutoFit/>
            </a:bodyPr>
            <a:lstStyle/>
            <a:p>
              <a:r>
                <a:rPr lang="en-CA" i="1" dirty="0" smtClean="0">
                  <a:latin typeface="Calibri" panose="020F0502020204030204" pitchFamily="34" charset="0"/>
                </a:rPr>
                <a:t>Tank-mix of Herbicide</a:t>
              </a:r>
            </a:p>
            <a:p>
              <a:r>
                <a:rPr lang="en-CA" i="1" dirty="0" smtClean="0">
                  <a:latin typeface="Calibri" panose="020F0502020204030204" pitchFamily="34" charset="0"/>
                </a:rPr>
                <a:t> A and B</a:t>
              </a:r>
              <a:endParaRPr lang="en-CA" i="1" dirty="0">
                <a:latin typeface="Calibri" panose="020F0502020204030204" pitchFamily="34" charset="0"/>
              </a:endParaRPr>
            </a:p>
          </p:txBody>
        </p:sp>
        <p:cxnSp>
          <p:nvCxnSpPr>
            <p:cNvPr id="278" name="Straight Arrow Connector 277"/>
            <p:cNvCxnSpPr/>
            <p:nvPr/>
          </p:nvCxnSpPr>
          <p:spPr>
            <a:xfrm flipH="1">
              <a:off x="5867400" y="4246604"/>
              <a:ext cx="253338" cy="12356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9" name="Oval 278"/>
            <p:cNvSpPr/>
            <p:nvPr/>
          </p:nvSpPr>
          <p:spPr>
            <a:xfrm>
              <a:off x="3719414" y="5398271"/>
              <a:ext cx="152400" cy="1524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endParaRPr>
            </a:p>
          </p:txBody>
        </p:sp>
      </p:grpSp>
    </p:spTree>
    <p:extLst>
      <p:ext uri="{BB962C8B-B14F-4D97-AF65-F5344CB8AC3E}">
        <p14:creationId xmlns:p14="http://schemas.microsoft.com/office/powerpoint/2010/main" val="92800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21060" t="39185" r="42913" b="17450"/>
          <a:stretch>
            <a:fillRect/>
          </a:stretch>
        </p:blipFill>
        <p:spPr bwMode="auto">
          <a:xfrm>
            <a:off x="685800" y="1906505"/>
            <a:ext cx="7198568" cy="4875295"/>
          </a:xfrm>
          <a:prstGeom prst="rect">
            <a:avLst/>
          </a:prstGeom>
          <a:noFill/>
          <a:ln w="9525">
            <a:noFill/>
            <a:miter lim="800000"/>
            <a:headEnd/>
            <a:tailEnd/>
          </a:ln>
        </p:spPr>
      </p:pic>
      <p:sp>
        <p:nvSpPr>
          <p:cNvPr id="4" name="Title 3"/>
          <p:cNvSpPr>
            <a:spLocks noGrp="1"/>
          </p:cNvSpPr>
          <p:nvPr>
            <p:ph type="title"/>
          </p:nvPr>
        </p:nvSpPr>
        <p:spPr>
          <a:xfrm>
            <a:off x="457200" y="1017240"/>
            <a:ext cx="8229600" cy="1116360"/>
          </a:xfrm>
        </p:spPr>
        <p:txBody>
          <a:bodyPr>
            <a:normAutofit fontScale="90000"/>
          </a:bodyPr>
          <a:lstStyle/>
          <a:p>
            <a:r>
              <a:rPr lang="en-US" dirty="0" smtClean="0"/>
              <a:t>Barnyard Grass is Resistant to </a:t>
            </a:r>
            <a:br>
              <a:rPr lang="en-US" dirty="0" smtClean="0"/>
            </a:br>
            <a:r>
              <a:rPr lang="en-US" dirty="0" smtClean="0"/>
              <a:t>Hand Weeding in Rice fields in Asia</a:t>
            </a:r>
            <a:endParaRPr lang="en-US" dirty="0"/>
          </a:p>
        </p:txBody>
      </p:sp>
      <p:sp>
        <p:nvSpPr>
          <p:cNvPr id="6" name="Rectangle 5"/>
          <p:cNvSpPr/>
          <p:nvPr/>
        </p:nvSpPr>
        <p:spPr>
          <a:xfrm>
            <a:off x="4355976" y="598971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9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err="1" smtClean="0"/>
              <a:t>Glyphosate</a:t>
            </a:r>
            <a:r>
              <a:rPr lang="en-US" dirty="0" smtClean="0"/>
              <a:t> Resistant Weeds</a:t>
            </a: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smtClean="0"/>
              <a:t>34 resistant species world wide</a:t>
            </a:r>
          </a:p>
          <a:p>
            <a:r>
              <a:rPr lang="en-US" dirty="0" smtClean="0"/>
              <a:t>5 known resistant species in Canada</a:t>
            </a:r>
          </a:p>
          <a:p>
            <a:r>
              <a:rPr lang="en-US" dirty="0" smtClean="0"/>
              <a:t>There will be more</a:t>
            </a:r>
          </a:p>
          <a:p>
            <a:r>
              <a:rPr lang="en-US" b="1" dirty="0" err="1" smtClean="0"/>
              <a:t>Glyphosate</a:t>
            </a:r>
            <a:r>
              <a:rPr lang="en-US" b="1" dirty="0" smtClean="0"/>
              <a:t> should never be applied alone</a:t>
            </a:r>
          </a:p>
          <a:p>
            <a:pPr lvl="1"/>
            <a:r>
              <a:rPr lang="en-US" b="1" dirty="0" smtClean="0"/>
              <a:t>It is too valuable of a tool to lose</a:t>
            </a:r>
            <a:endParaRPr lang="en-US" b="1" dirty="0"/>
          </a:p>
        </p:txBody>
      </p:sp>
    </p:spTree>
    <p:extLst>
      <p:ext uri="{BB962C8B-B14F-4D97-AF65-F5344CB8AC3E}">
        <p14:creationId xmlns:p14="http://schemas.microsoft.com/office/powerpoint/2010/main" val="3979324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Resistant Management</a:t>
            </a: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smtClean="0"/>
              <a:t>Use multiple modes of action</a:t>
            </a:r>
          </a:p>
          <a:p>
            <a:r>
              <a:rPr lang="en-US" dirty="0" smtClean="0"/>
              <a:t>Use the proper rate</a:t>
            </a:r>
          </a:p>
          <a:p>
            <a:r>
              <a:rPr lang="en-US" dirty="0" smtClean="0"/>
              <a:t>Monitor weeds after application</a:t>
            </a:r>
          </a:p>
          <a:p>
            <a:r>
              <a:rPr lang="en-US" dirty="0" smtClean="0"/>
              <a:t>Do not allow any escapes to shed seed</a:t>
            </a:r>
          </a:p>
          <a:p>
            <a:r>
              <a:rPr lang="en-US" dirty="0" smtClean="0"/>
              <a:t>Use IPM that includes non chemical control</a:t>
            </a:r>
            <a:endParaRPr lang="en-US" dirty="0"/>
          </a:p>
        </p:txBody>
      </p:sp>
    </p:spTree>
    <p:extLst>
      <p:ext uri="{BB962C8B-B14F-4D97-AF65-F5344CB8AC3E}">
        <p14:creationId xmlns:p14="http://schemas.microsoft.com/office/powerpoint/2010/main" val="39808848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090723003.jpg"/>
          <p:cNvPicPr>
            <a:picLocks noChangeAspect="1"/>
          </p:cNvPicPr>
          <p:nvPr/>
        </p:nvPicPr>
        <p:blipFill>
          <a:blip r:embed="rId2" cstate="print"/>
          <a:srcRect l="17011" r="7809"/>
          <a:stretch>
            <a:fillRect/>
          </a:stretch>
        </p:blipFill>
        <p:spPr>
          <a:xfrm>
            <a:off x="0" y="1066800"/>
            <a:ext cx="5892800" cy="4419600"/>
          </a:xfrm>
          <a:prstGeom prst="rect">
            <a:avLst/>
          </a:prstGeom>
        </p:spPr>
      </p:pic>
      <p:sp>
        <p:nvSpPr>
          <p:cNvPr id="3" name="Rectangle 2"/>
          <p:cNvSpPr/>
          <p:nvPr/>
        </p:nvSpPr>
        <p:spPr>
          <a:xfrm>
            <a:off x="6117210" y="1295400"/>
            <a:ext cx="2945037"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rgbClr val="20754C"/>
                </a:solidFill>
                <a:effectLst>
                  <a:outerShdw blurRad="41275" dist="20320" dir="1800000" algn="tl" rotWithShape="0">
                    <a:srgbClr val="000000">
                      <a:alpha val="40000"/>
                    </a:srgbClr>
                  </a:outerShdw>
                </a:effectLst>
              </a:rPr>
              <a:t>Questions</a:t>
            </a:r>
            <a:endParaRPr lang="en-US" sz="5400" b="1" cap="none" spc="0" dirty="0">
              <a:ln w="12700">
                <a:solidFill>
                  <a:schemeClr val="tx2">
                    <a:satMod val="155000"/>
                  </a:schemeClr>
                </a:solidFill>
                <a:prstDash val="solid"/>
              </a:ln>
              <a:solidFill>
                <a:srgbClr val="20754C"/>
              </a:solidFill>
              <a:effectLst>
                <a:outerShdw blurRad="41275" dist="20320" dir="1800000" algn="tl" rotWithShape="0">
                  <a:srgbClr val="000000">
                    <a:alpha val="40000"/>
                  </a:srgbClr>
                </a:outerShdw>
              </a:effectLst>
            </a:endParaRPr>
          </a:p>
        </p:txBody>
      </p:sp>
      <p:pic>
        <p:nvPicPr>
          <p:cNvPr id="5" name="Picture 4" descr="20130914_090615.jpg"/>
          <p:cNvPicPr>
            <a:picLocks noChangeAspect="1"/>
          </p:cNvPicPr>
          <p:nvPr/>
        </p:nvPicPr>
        <p:blipFill>
          <a:blip r:embed="rId3" cstate="print"/>
          <a:stretch>
            <a:fillRect/>
          </a:stretch>
        </p:blipFill>
        <p:spPr>
          <a:xfrm>
            <a:off x="4572000" y="3429000"/>
            <a:ext cx="4572000" cy="3429000"/>
          </a:xfrm>
          <a:prstGeom prst="rect">
            <a:avLst/>
          </a:prstGeom>
        </p:spPr>
      </p:pic>
      <p:sp>
        <p:nvSpPr>
          <p:cNvPr id="16385" name="Rectangle 1"/>
          <p:cNvSpPr>
            <a:spLocks noChangeArrowheads="1"/>
          </p:cNvSpPr>
          <p:nvPr/>
        </p:nvSpPr>
        <p:spPr bwMode="auto">
          <a:xfrm>
            <a:off x="457200" y="5791200"/>
            <a:ext cx="3581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548DD4"/>
                </a:solidFill>
                <a:effectLst/>
                <a:latin typeface="Calibri" pitchFamily="34" charset="0"/>
                <a:ea typeface="Times New Roman" pitchFamily="18" charset="0"/>
                <a:cs typeface="Times New Roman" pitchFamily="18" charset="0"/>
              </a:rPr>
              <a:t>Ken Sapsford </a:t>
            </a:r>
            <a:r>
              <a:rPr kumimoji="0" lang="en-US" sz="2800" b="1" i="0" u="none" strike="noStrike" cap="none" normalizeH="0" baseline="0" dirty="0" err="1" smtClean="0">
                <a:ln>
                  <a:noFill/>
                </a:ln>
                <a:solidFill>
                  <a:srgbClr val="548DD4"/>
                </a:solidFill>
                <a:effectLst/>
                <a:latin typeface="Calibri" pitchFamily="34" charset="0"/>
                <a:ea typeface="Times New Roman" pitchFamily="18" charset="0"/>
                <a:cs typeface="Times New Roman" pitchFamily="18" charset="0"/>
              </a:rPr>
              <a:t>P.Ag</a:t>
            </a:r>
            <a:r>
              <a:rPr kumimoji="0" lang="en-US" sz="2800" b="1" i="0" u="none" strike="noStrike" cap="none" normalizeH="0" baseline="0" dirty="0" smtClean="0">
                <a:ln>
                  <a:noFill/>
                </a:ln>
                <a:solidFill>
                  <a:srgbClr val="548DD4"/>
                </a:solidFill>
                <a:effectLst/>
                <a:latin typeface="Calibri" pitchFamily="34" charset="0"/>
                <a:ea typeface="Times New Roman" pitchFamily="18" charset="0"/>
                <a:cs typeface="Times New Roman" pitchFamily="18" charset="0"/>
              </a:rPr>
              <a:t>.</a:t>
            </a:r>
            <a:endParaRPr lang="en-US" sz="28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548DD4"/>
                </a:solidFill>
                <a:effectLst/>
                <a:latin typeface="Arial" pitchFamily="34" charset="0"/>
                <a:ea typeface="Times New Roman" pitchFamily="18" charset="0"/>
                <a:cs typeface="Arial" pitchFamily="34" charset="0"/>
              </a:rPr>
              <a:t>Pesticide</a:t>
            </a:r>
            <a:r>
              <a:rPr kumimoji="0" lang="en-US" sz="2800" b="1" i="0" u="none" strike="noStrike" cap="none" normalizeH="0" dirty="0" smtClean="0">
                <a:ln>
                  <a:noFill/>
                </a:ln>
                <a:solidFill>
                  <a:srgbClr val="548DD4"/>
                </a:solidFill>
                <a:effectLst/>
                <a:latin typeface="Arial" pitchFamily="34" charset="0"/>
                <a:ea typeface="Times New Roman" pitchFamily="18" charset="0"/>
                <a:cs typeface="Arial" pitchFamily="34" charset="0"/>
              </a:rPr>
              <a:t> Specialist</a:t>
            </a:r>
            <a:endParaRPr kumimoji="0" lang="en-US" sz="2800" b="1" i="0" u="none" strike="noStrike" cap="none" normalizeH="0" baseline="0" dirty="0" smtClean="0">
              <a:ln>
                <a:noFill/>
              </a:ln>
              <a:solidFill>
                <a:srgbClr val="548DD4"/>
              </a:solidFill>
              <a:effectLst/>
              <a:latin typeface="Calibri"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val="435433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4</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800" dirty="0" smtClean="0"/>
              <a:t>Available as esters, amines or salt formulation</a:t>
            </a:r>
          </a:p>
          <a:p>
            <a:r>
              <a:rPr lang="en-CA" sz="2800" dirty="0" smtClean="0"/>
              <a:t>Formulation affects uptake by plant and </a:t>
            </a:r>
            <a:r>
              <a:rPr lang="en-CA" sz="2800" dirty="0" err="1" smtClean="0"/>
              <a:t>rainfastness</a:t>
            </a:r>
            <a:endParaRPr lang="en-CA" sz="2800" dirty="0" smtClean="0"/>
          </a:p>
          <a:p>
            <a:r>
              <a:rPr lang="en-CA" sz="2800" dirty="0" smtClean="0"/>
              <a:t>Translocate through the plant</a:t>
            </a:r>
          </a:p>
          <a:p>
            <a:r>
              <a:rPr lang="en-CA" sz="2800" dirty="0" smtClean="0"/>
              <a:t>Symptoms include abnormal and rapid growth</a:t>
            </a:r>
          </a:p>
          <a:p>
            <a:r>
              <a:rPr lang="en-CA" sz="2800" dirty="0"/>
              <a:t>Some soil activity</a:t>
            </a:r>
          </a:p>
          <a:p>
            <a:r>
              <a:rPr lang="en-CA" sz="2800" dirty="0" smtClean="0"/>
              <a:t>Example</a:t>
            </a:r>
          </a:p>
          <a:p>
            <a:pPr lvl="1"/>
            <a:r>
              <a:rPr lang="en-CA" sz="2400" dirty="0" smtClean="0"/>
              <a:t>2,4-D, </a:t>
            </a:r>
            <a:r>
              <a:rPr lang="en-CA" sz="2400" dirty="0" err="1" smtClean="0"/>
              <a:t>Milstone</a:t>
            </a:r>
            <a:r>
              <a:rPr lang="en-CA" sz="2400" dirty="0" smtClean="0"/>
              <a:t>, </a:t>
            </a:r>
            <a:r>
              <a:rPr lang="en-CA" sz="2400" dirty="0" err="1" smtClean="0"/>
              <a:t>Lontrel</a:t>
            </a:r>
            <a:r>
              <a:rPr lang="en-CA" sz="2400" dirty="0" smtClean="0"/>
              <a:t>, </a:t>
            </a:r>
          </a:p>
          <a:p>
            <a:pPr lvl="1"/>
            <a:r>
              <a:rPr lang="en-CA" sz="2400" dirty="0" err="1" smtClean="0"/>
              <a:t>Banvel</a:t>
            </a:r>
            <a:r>
              <a:rPr lang="en-CA" sz="2400" dirty="0" smtClean="0"/>
              <a:t>, </a:t>
            </a:r>
            <a:r>
              <a:rPr lang="en-CA" sz="2400" dirty="0" err="1" smtClean="0"/>
              <a:t>Dichloroprop</a:t>
            </a:r>
            <a:r>
              <a:rPr lang="en-CA" sz="2400" dirty="0" smtClean="0"/>
              <a:t>, </a:t>
            </a:r>
          </a:p>
          <a:p>
            <a:pPr lvl="1"/>
            <a:r>
              <a:rPr lang="en-CA" sz="2400" dirty="0" smtClean="0"/>
              <a:t>Aspect, </a:t>
            </a:r>
            <a:r>
              <a:rPr lang="en-CA" sz="2400" dirty="0" err="1" smtClean="0"/>
              <a:t>Tordon</a:t>
            </a:r>
            <a:r>
              <a:rPr lang="en-CA" sz="2400" dirty="0" smtClean="0"/>
              <a:t> &amp; </a:t>
            </a:r>
            <a:r>
              <a:rPr lang="en-CA" sz="2400" dirty="0" err="1" smtClean="0"/>
              <a:t>Garlon</a:t>
            </a:r>
            <a:endParaRPr lang="en-CA" sz="2400" dirty="0" smtClean="0"/>
          </a:p>
          <a:p>
            <a:pPr lvl="1"/>
            <a:endParaRPr lang="en-CA"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86200"/>
            <a:ext cx="3886200" cy="2914650"/>
          </a:xfrm>
          <a:prstGeom prst="rect">
            <a:avLst/>
          </a:prstGeom>
        </p:spPr>
      </p:pic>
    </p:spTree>
    <p:extLst>
      <p:ext uri="{BB962C8B-B14F-4D97-AF65-F5344CB8AC3E}">
        <p14:creationId xmlns:p14="http://schemas.microsoft.com/office/powerpoint/2010/main" val="1911543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5 &amp; 7</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800" dirty="0" smtClean="0"/>
              <a:t>Some are selective and some are non-selective</a:t>
            </a:r>
          </a:p>
          <a:p>
            <a:r>
              <a:rPr lang="en-CA" sz="2800" dirty="0" smtClean="0"/>
              <a:t>Move upward in plant mostly (poor at moving downward)</a:t>
            </a:r>
          </a:p>
          <a:p>
            <a:r>
              <a:rPr lang="en-CA" sz="2800" dirty="0" smtClean="0"/>
              <a:t>May be subject to leaching into ground water</a:t>
            </a:r>
          </a:p>
          <a:p>
            <a:r>
              <a:rPr lang="en-CA" sz="2800" dirty="0" smtClean="0"/>
              <a:t>Work best under sunny conditions</a:t>
            </a:r>
          </a:p>
          <a:p>
            <a:r>
              <a:rPr lang="en-CA" sz="2800" dirty="0"/>
              <a:t>Are soil residual</a:t>
            </a:r>
          </a:p>
          <a:p>
            <a:r>
              <a:rPr lang="en-CA" sz="2800" dirty="0" smtClean="0"/>
              <a:t>Examples</a:t>
            </a:r>
          </a:p>
          <a:p>
            <a:pPr lvl="1"/>
            <a:r>
              <a:rPr lang="en-CA" sz="2400" dirty="0" smtClean="0"/>
              <a:t>Group 5 – </a:t>
            </a:r>
            <a:r>
              <a:rPr lang="en-CA" sz="2400" dirty="0" err="1" smtClean="0"/>
              <a:t>Hyvar</a:t>
            </a:r>
            <a:r>
              <a:rPr lang="en-CA" sz="2400" dirty="0" smtClean="0"/>
              <a:t> X-L &amp; </a:t>
            </a:r>
            <a:r>
              <a:rPr lang="en-CA" sz="2400" dirty="0" err="1" smtClean="0"/>
              <a:t>Simanex</a:t>
            </a:r>
            <a:endParaRPr lang="en-CA" sz="2400" dirty="0" smtClean="0"/>
          </a:p>
          <a:p>
            <a:pPr lvl="1"/>
            <a:r>
              <a:rPr lang="en-CA" sz="2400" dirty="0" smtClean="0"/>
              <a:t>Group 7 – </a:t>
            </a:r>
            <a:r>
              <a:rPr lang="en-CA" sz="2400" dirty="0" err="1" smtClean="0"/>
              <a:t>Karmex</a:t>
            </a:r>
            <a:r>
              <a:rPr lang="en-CA" sz="2400" dirty="0" smtClean="0"/>
              <a:t> &amp; </a:t>
            </a:r>
            <a:r>
              <a:rPr lang="en-CA" sz="2400" dirty="0" err="1" smtClean="0"/>
              <a:t>Diurex</a:t>
            </a:r>
            <a:endParaRPr lang="en-CA" sz="2400" dirty="0" smtClean="0"/>
          </a:p>
        </p:txBody>
      </p:sp>
      <p:pic>
        <p:nvPicPr>
          <p:cNvPr id="1026" name="Picture 2" descr="Severe damage from Diuron or Norflur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267200"/>
            <a:ext cx="3866882" cy="256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946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11</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800" dirty="0" smtClean="0"/>
              <a:t>Absorbed by foliage and roots</a:t>
            </a:r>
          </a:p>
          <a:p>
            <a:r>
              <a:rPr lang="en-CA" sz="2800" dirty="0" smtClean="0"/>
              <a:t>Translocates both up and down the plant</a:t>
            </a:r>
          </a:p>
          <a:p>
            <a:r>
              <a:rPr lang="en-CA" sz="2800" dirty="0" smtClean="0"/>
              <a:t>Best on small, actively growing plants</a:t>
            </a:r>
          </a:p>
          <a:p>
            <a:r>
              <a:rPr lang="en-CA" sz="2800" dirty="0" smtClean="0"/>
              <a:t>Short term soil residual</a:t>
            </a:r>
          </a:p>
          <a:p>
            <a:r>
              <a:rPr lang="en-CA" sz="2800" dirty="0" smtClean="0"/>
              <a:t>Example</a:t>
            </a:r>
          </a:p>
          <a:p>
            <a:pPr lvl="1"/>
            <a:r>
              <a:rPr lang="en-CA" sz="2400" dirty="0" err="1" smtClean="0"/>
              <a:t>Amitrol</a:t>
            </a:r>
            <a:r>
              <a:rPr lang="en-CA" sz="240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700992"/>
            <a:ext cx="4356494" cy="3080808"/>
          </a:xfrm>
          <a:prstGeom prst="rect">
            <a:avLst/>
          </a:prstGeom>
        </p:spPr>
      </p:pic>
    </p:spTree>
    <p:extLst>
      <p:ext uri="{BB962C8B-B14F-4D97-AF65-F5344CB8AC3E}">
        <p14:creationId xmlns:p14="http://schemas.microsoft.com/office/powerpoint/2010/main" val="2490076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29</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800" dirty="0" smtClean="0"/>
              <a:t>Pre-emergent </a:t>
            </a:r>
            <a:r>
              <a:rPr lang="en-CA" sz="2800" dirty="0"/>
              <a:t>Herbicide for the Control of Annual Grasses and Broadleaf Weeds in </a:t>
            </a:r>
            <a:r>
              <a:rPr lang="en-CA" sz="2800" dirty="0" smtClean="0"/>
              <a:t>Non-Residential </a:t>
            </a:r>
            <a:r>
              <a:rPr lang="en-CA" sz="2800" dirty="0"/>
              <a:t>Non-Crop Areas</a:t>
            </a:r>
          </a:p>
          <a:p>
            <a:r>
              <a:rPr lang="en-CA" sz="2800" dirty="0" smtClean="0"/>
              <a:t>Soil active and persistent</a:t>
            </a:r>
          </a:p>
          <a:p>
            <a:r>
              <a:rPr lang="en-CA" sz="2800" dirty="0" smtClean="0"/>
              <a:t>Reduces emergence of seedling</a:t>
            </a:r>
          </a:p>
          <a:p>
            <a:r>
              <a:rPr lang="en-CA" sz="2800" dirty="0" smtClean="0"/>
              <a:t>Example</a:t>
            </a:r>
          </a:p>
          <a:p>
            <a:pPr lvl="1"/>
            <a:r>
              <a:rPr lang="en-US" sz="2400" dirty="0"/>
              <a:t>Esplanade</a:t>
            </a:r>
            <a:r>
              <a:rPr lang="en-CA" sz="2400" dirty="0" smtClean="0"/>
              <a:t> </a:t>
            </a:r>
          </a:p>
        </p:txBody>
      </p:sp>
    </p:spTree>
    <p:extLst>
      <p:ext uri="{BB962C8B-B14F-4D97-AF65-F5344CB8AC3E}">
        <p14:creationId xmlns:p14="http://schemas.microsoft.com/office/powerpoint/2010/main" val="4044914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Group 9</a:t>
            </a:r>
            <a:endParaRPr lang="en-CA" dirty="0"/>
          </a:p>
        </p:txBody>
      </p:sp>
      <p:sp>
        <p:nvSpPr>
          <p:cNvPr id="3" name="Content Placeholder 2"/>
          <p:cNvSpPr>
            <a:spLocks noGrp="1"/>
          </p:cNvSpPr>
          <p:nvPr>
            <p:ph idx="1"/>
          </p:nvPr>
        </p:nvSpPr>
        <p:spPr>
          <a:xfrm>
            <a:off x="457200" y="1828800"/>
            <a:ext cx="8229600" cy="4525963"/>
          </a:xfrm>
        </p:spPr>
        <p:txBody>
          <a:bodyPr/>
          <a:lstStyle/>
          <a:p>
            <a:r>
              <a:rPr lang="en-CA" sz="2400" dirty="0" smtClean="0"/>
              <a:t>Non-selective herbicide</a:t>
            </a:r>
          </a:p>
          <a:p>
            <a:r>
              <a:rPr lang="en-CA" sz="2400" dirty="0" smtClean="0"/>
              <a:t>Effective on most broadleaf and grassy plants</a:t>
            </a:r>
          </a:p>
          <a:p>
            <a:r>
              <a:rPr lang="en-CA" sz="2400" dirty="0" smtClean="0"/>
              <a:t>Translocates readily through the plant</a:t>
            </a:r>
          </a:p>
          <a:p>
            <a:pPr lvl="0"/>
            <a:r>
              <a:rPr lang="en-CA" sz="2400" dirty="0" smtClean="0"/>
              <a:t>No soil activity because it binds tightly to soil and is inactivated</a:t>
            </a:r>
          </a:p>
          <a:p>
            <a:pPr lvl="0"/>
            <a:r>
              <a:rPr lang="en-CA" sz="2400" dirty="0" smtClean="0">
                <a:solidFill>
                  <a:prstClr val="black"/>
                </a:solidFill>
              </a:rPr>
              <a:t>Perennial </a:t>
            </a:r>
            <a:r>
              <a:rPr lang="en-CA" sz="2400" dirty="0">
                <a:solidFill>
                  <a:prstClr val="black"/>
                </a:solidFill>
              </a:rPr>
              <a:t>weed </a:t>
            </a:r>
            <a:r>
              <a:rPr lang="en-CA" sz="2400" dirty="0" smtClean="0">
                <a:solidFill>
                  <a:prstClr val="black"/>
                </a:solidFill>
              </a:rPr>
              <a:t>control</a:t>
            </a:r>
            <a:endParaRPr lang="en-CA" sz="2400" dirty="0" smtClean="0"/>
          </a:p>
          <a:p>
            <a:r>
              <a:rPr lang="en-CA" sz="2400" dirty="0" smtClean="0"/>
              <a:t>Very low mammalian toxicity</a:t>
            </a:r>
          </a:p>
          <a:p>
            <a:r>
              <a:rPr lang="en-CA" sz="2400" dirty="0" smtClean="0"/>
              <a:t>Only product in this group </a:t>
            </a:r>
          </a:p>
          <a:p>
            <a:pPr lvl="1"/>
            <a:r>
              <a:rPr lang="en-CA" sz="2400" dirty="0" smtClean="0"/>
              <a:t>glyphosate</a:t>
            </a:r>
          </a:p>
          <a:p>
            <a:endParaRPr lang="en-CA" sz="2400"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234" r="6760"/>
          <a:stretch/>
        </p:blipFill>
        <p:spPr>
          <a:xfrm>
            <a:off x="4797377" y="3775090"/>
            <a:ext cx="4262909" cy="3006710"/>
          </a:xfrm>
          <a:prstGeom prst="rect">
            <a:avLst/>
          </a:prstGeom>
        </p:spPr>
      </p:pic>
    </p:spTree>
    <p:extLst>
      <p:ext uri="{BB962C8B-B14F-4D97-AF65-F5344CB8AC3E}">
        <p14:creationId xmlns:p14="http://schemas.microsoft.com/office/powerpoint/2010/main" val="293765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CA" dirty="0" smtClean="0"/>
              <a:t>Improve Efficacy</a:t>
            </a:r>
            <a:endParaRPr lang="en-CA" dirty="0"/>
          </a:p>
        </p:txBody>
      </p:sp>
      <p:sp>
        <p:nvSpPr>
          <p:cNvPr id="3" name="Content Placeholder 2"/>
          <p:cNvSpPr>
            <a:spLocks noGrp="1"/>
          </p:cNvSpPr>
          <p:nvPr>
            <p:ph idx="1"/>
          </p:nvPr>
        </p:nvSpPr>
        <p:spPr>
          <a:xfrm>
            <a:off x="457200" y="1828800"/>
            <a:ext cx="8534400" cy="4876800"/>
          </a:xfrm>
        </p:spPr>
        <p:txBody>
          <a:bodyPr/>
          <a:lstStyle/>
          <a:p>
            <a:r>
              <a:rPr lang="en-CA" sz="2400" dirty="0"/>
              <a:t>Soil residual herbicides:</a:t>
            </a:r>
          </a:p>
          <a:p>
            <a:pPr lvl="1"/>
            <a:r>
              <a:rPr lang="en-CA" sz="2000" dirty="0"/>
              <a:t>Usually require rainfall to move product into </a:t>
            </a:r>
            <a:r>
              <a:rPr lang="en-CA" sz="2000" dirty="0" smtClean="0"/>
              <a:t>soil</a:t>
            </a:r>
          </a:p>
          <a:p>
            <a:pPr lvl="1"/>
            <a:r>
              <a:rPr lang="en-CA" sz="2000" dirty="0" smtClean="0"/>
              <a:t>Need to contact soil to be effective </a:t>
            </a:r>
            <a:endParaRPr lang="en-CA" sz="2000" dirty="0"/>
          </a:p>
          <a:p>
            <a:r>
              <a:rPr lang="en-CA" sz="2400" dirty="0" smtClean="0"/>
              <a:t>Foliar applied herbicides work best:</a:t>
            </a:r>
          </a:p>
          <a:p>
            <a:pPr lvl="1"/>
            <a:r>
              <a:rPr lang="en-CA" sz="2000" dirty="0" smtClean="0"/>
              <a:t>Plants are clean of </a:t>
            </a:r>
            <a:r>
              <a:rPr lang="en-CA" sz="2000" dirty="0" smtClean="0"/>
              <a:t>dust or dew</a:t>
            </a:r>
            <a:endParaRPr lang="en-CA" sz="2000" dirty="0" smtClean="0"/>
          </a:p>
          <a:p>
            <a:pPr lvl="1"/>
            <a:r>
              <a:rPr lang="en-CA" sz="2000" dirty="0" smtClean="0"/>
              <a:t>Actively growing</a:t>
            </a:r>
          </a:p>
          <a:p>
            <a:pPr lvl="1"/>
            <a:r>
              <a:rPr lang="en-CA" sz="2000" dirty="0" smtClean="0"/>
              <a:t>Annual plants are small</a:t>
            </a:r>
          </a:p>
          <a:p>
            <a:r>
              <a:rPr lang="en-CA" sz="2400" dirty="0" smtClean="0"/>
              <a:t>Glyphosate: </a:t>
            </a:r>
          </a:p>
          <a:p>
            <a:pPr lvl="1"/>
            <a:r>
              <a:rPr lang="en-CA" sz="2000" dirty="0" smtClean="0"/>
              <a:t>Larger perennial </a:t>
            </a:r>
            <a:r>
              <a:rPr lang="en-CA" sz="2000" dirty="0" smtClean="0"/>
              <a:t>plants </a:t>
            </a:r>
            <a:r>
              <a:rPr lang="en-CA" sz="2000" dirty="0" smtClean="0"/>
              <a:t>able </a:t>
            </a:r>
            <a:r>
              <a:rPr lang="en-CA" sz="2000" dirty="0" smtClean="0"/>
              <a:t>to capture more herbicide to move to roots</a:t>
            </a:r>
          </a:p>
          <a:p>
            <a:pPr lvl="1"/>
            <a:r>
              <a:rPr lang="en-CA" sz="2000" dirty="0" smtClean="0"/>
              <a:t>Best applied after flowering or in fall rosette as plant is moving more sugars to the roots</a:t>
            </a:r>
          </a:p>
          <a:p>
            <a:pPr lvl="1"/>
            <a:r>
              <a:rPr lang="en-CA" sz="2000" dirty="0" smtClean="0"/>
              <a:t>Multiple applications at proper rate are more effective than one very large application</a:t>
            </a:r>
          </a:p>
        </p:txBody>
      </p:sp>
    </p:spTree>
    <p:extLst>
      <p:ext uri="{BB962C8B-B14F-4D97-AF65-F5344CB8AC3E}">
        <p14:creationId xmlns:p14="http://schemas.microsoft.com/office/powerpoint/2010/main" val="11762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lank" id="{ECDA1904-E26F-404A-87DD-B2FE42241882}" vid="{DE172C88-819E-45F5-B8FE-9706909FCFB1}"/>
    </a:ext>
  </a:extLst>
</a:theme>
</file>

<file path=ppt/theme/theme3.xml><?xml version="1.0" encoding="utf-8"?>
<a:theme xmlns:a="http://schemas.openxmlformats.org/drawingml/2006/main" name="1_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lank" id="{ECDA1904-E26F-404A-87DD-B2FE42241882}" vid="{DE172C88-819E-45F5-B8FE-9706909FCFB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784</TotalTime>
  <Words>1253</Words>
  <Application>Microsoft Office PowerPoint</Application>
  <PresentationFormat>On-screen Show (4:3)</PresentationFormat>
  <Paragraphs>239</Paragraphs>
  <Slides>39</Slides>
  <Notes>4</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Blank</vt:lpstr>
      <vt:lpstr>1_Blank</vt:lpstr>
      <vt:lpstr>Improving Herbicide Efficacy and Reducing Herbicide Resistance</vt:lpstr>
      <vt:lpstr>How Herbicides Work</vt:lpstr>
      <vt:lpstr>Group 2</vt:lpstr>
      <vt:lpstr>Group 4</vt:lpstr>
      <vt:lpstr>Group 5 &amp; 7</vt:lpstr>
      <vt:lpstr>Group 11</vt:lpstr>
      <vt:lpstr>Group 29</vt:lpstr>
      <vt:lpstr>Group 9</vt:lpstr>
      <vt:lpstr>Improve Efficacy</vt:lpstr>
      <vt:lpstr>Proper Application</vt:lpstr>
      <vt:lpstr>Herbicide Resistance and  Herbicide Tolerance Definitions</vt:lpstr>
      <vt:lpstr>PowerPoint Presentation</vt:lpstr>
      <vt:lpstr>First report: spotted knapweed  resistance to auxinic herbicides (group 4)</vt:lpstr>
      <vt:lpstr>Glyphosate Resistance</vt:lpstr>
      <vt:lpstr>23 Trade Names for glyphosate</vt:lpstr>
      <vt:lpstr>PowerPoint Presentation</vt:lpstr>
      <vt:lpstr>Glyphosate Resistant Giant Ragweed in Corn</vt:lpstr>
      <vt:lpstr>Cotton Crop?</vt:lpstr>
      <vt:lpstr>Soybean Crop?</vt:lpstr>
      <vt:lpstr>Southern USA Cotton Production </vt:lpstr>
      <vt:lpstr>Australia Annual Ryegrass (Lolium rigidum)</vt:lpstr>
      <vt:lpstr>Glyphosate resistant ryegrass in South Australia</vt:lpstr>
      <vt:lpstr>10 Ways Australian Farmers can fight Herbicide Resistance </vt:lpstr>
      <vt:lpstr>How We  can fight Herbicide Resistance </vt:lpstr>
      <vt:lpstr>Harrington Seed Destructor</vt:lpstr>
      <vt:lpstr>Cotton Acres in Arkansas</vt:lpstr>
      <vt:lpstr>PowerPoint Presentation</vt:lpstr>
      <vt:lpstr>Mechanisms of Glyphosate Resistance</vt:lpstr>
      <vt:lpstr>Target Site Mutation</vt:lpstr>
      <vt:lpstr>PowerPoint Presentation</vt:lpstr>
      <vt:lpstr>EPSPS gene amplification confers glyphosate resistance in A. palmeri</vt:lpstr>
      <vt:lpstr>PowerPoint Presentation</vt:lpstr>
      <vt:lpstr>PowerPoint Presentation</vt:lpstr>
      <vt:lpstr>Agricultural and non-agricultural land uses reporting glyphosate-resistant L. rigidum in Australia. From Preston (2009). </vt:lpstr>
      <vt:lpstr>PowerPoint Presentation</vt:lpstr>
      <vt:lpstr>Barnyard Grass is Resistant to  Hand Weeding in Rice fields in Asia</vt:lpstr>
      <vt:lpstr>Glyphosate Resistant Weeds</vt:lpstr>
      <vt:lpstr>Resistant Management</vt:lpstr>
      <vt:lpstr>PowerPoint Presentation</vt:lpstr>
    </vt:vector>
  </TitlesOfParts>
  <Company>Province of 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Pam J. Shatzko</dc:creator>
  <cp:lastModifiedBy>Sapsford, Kenneth AGRI:EX</cp:lastModifiedBy>
  <cp:revision>41</cp:revision>
  <dcterms:created xsi:type="dcterms:W3CDTF">2006-08-01T23:35:55Z</dcterms:created>
  <dcterms:modified xsi:type="dcterms:W3CDTF">2016-11-01T19:58:20Z</dcterms:modified>
</cp:coreProperties>
</file>