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diagrams/colors3.xml" ContentType="application/vnd.openxmlformats-officedocument.drawingml.diagramCol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rawing3.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3.xml" ContentType="application/vnd.openxmlformats-officedocument.drawingml.diagramLayout+xml"/>
  <Override PartName="/ppt/diagrams/layout1.xml" ContentType="application/vnd.openxmlformats-officedocument.drawingml.diagramLayout+xml"/>
  <Override PartName="/ppt/diagrams/quickStyle3.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9"/>
  </p:notesMasterIdLst>
  <p:sldIdLst>
    <p:sldId id="352" r:id="rId5"/>
    <p:sldId id="485" r:id="rId6"/>
    <p:sldId id="475" r:id="rId7"/>
    <p:sldId id="325" r:id="rId8"/>
    <p:sldId id="480" r:id="rId9"/>
    <p:sldId id="426" r:id="rId10"/>
    <p:sldId id="427" r:id="rId11"/>
    <p:sldId id="482" r:id="rId12"/>
    <p:sldId id="481" r:id="rId13"/>
    <p:sldId id="386" r:id="rId14"/>
    <p:sldId id="496" r:id="rId15"/>
    <p:sldId id="483" r:id="rId16"/>
    <p:sldId id="387" r:id="rId17"/>
    <p:sldId id="4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83" autoAdjust="0"/>
  </p:normalViewPr>
  <p:slideViewPr>
    <p:cSldViewPr snapToGrid="0">
      <p:cViewPr varScale="1">
        <p:scale>
          <a:sx n="68" d="100"/>
          <a:sy n="68" d="100"/>
        </p:scale>
        <p:origin x="124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ustomXml" Target="../customXml/item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764A00-B6AC-416B-89A4-0C430C9545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B46027-9607-46BC-96F8-86A7CBEDF48C}">
      <dgm:prSet custT="1"/>
      <dgm:spPr/>
      <dgm:t>
        <a:bodyPr/>
        <a:lstStyle/>
        <a:p>
          <a:pPr>
            <a:lnSpc>
              <a:spcPct val="100000"/>
            </a:lnSpc>
          </a:pPr>
          <a:r>
            <a:rPr lang="en-US" sz="1900" b="0" i="0" baseline="0" dirty="0"/>
            <a:t>Compliance Team Updates</a:t>
          </a:r>
          <a:endParaRPr lang="en-US" sz="1900" dirty="0"/>
        </a:p>
      </dgm:t>
    </dgm:pt>
    <dgm:pt modelId="{E22A0FF0-0E01-4997-B884-9CC414E236A1}" type="parTrans" cxnId="{366FB441-90BE-46E8-B699-7C3EAAD31E70}">
      <dgm:prSet/>
      <dgm:spPr/>
      <dgm:t>
        <a:bodyPr/>
        <a:lstStyle/>
        <a:p>
          <a:endParaRPr lang="en-US"/>
        </a:p>
      </dgm:t>
    </dgm:pt>
    <dgm:pt modelId="{89373544-FE2E-4004-88A8-5BCA9E94382A}" type="sibTrans" cxnId="{366FB441-90BE-46E8-B699-7C3EAAD31E70}">
      <dgm:prSet/>
      <dgm:spPr/>
      <dgm:t>
        <a:bodyPr/>
        <a:lstStyle/>
        <a:p>
          <a:endParaRPr lang="en-US"/>
        </a:p>
      </dgm:t>
    </dgm:pt>
    <dgm:pt modelId="{2C563AB1-5609-417F-BEE7-3DC42B21AEE4}">
      <dgm:prSet custT="1"/>
      <dgm:spPr/>
      <dgm:t>
        <a:bodyPr/>
        <a:lstStyle/>
        <a:p>
          <a:pPr>
            <a:lnSpc>
              <a:spcPct val="100000"/>
            </a:lnSpc>
          </a:pPr>
          <a:r>
            <a:rPr lang="en-US" sz="1900" dirty="0">
              <a:solidFill>
                <a:schemeClr val="tx1"/>
              </a:solidFill>
            </a:rPr>
            <a:t>Risk-based Planning Approach</a:t>
          </a:r>
        </a:p>
      </dgm:t>
    </dgm:pt>
    <dgm:pt modelId="{6F9B881B-5AFA-4E39-A200-C438E21F6AEE}" type="parTrans" cxnId="{455B73B3-06AD-46B0-9283-98D804484B62}">
      <dgm:prSet/>
      <dgm:spPr/>
      <dgm:t>
        <a:bodyPr/>
        <a:lstStyle/>
        <a:p>
          <a:endParaRPr lang="en-US"/>
        </a:p>
      </dgm:t>
    </dgm:pt>
    <dgm:pt modelId="{9E3A65BC-0316-4246-8C4B-84A80A444ED8}" type="sibTrans" cxnId="{455B73B3-06AD-46B0-9283-98D804484B62}">
      <dgm:prSet/>
      <dgm:spPr/>
      <dgm:t>
        <a:bodyPr/>
        <a:lstStyle/>
        <a:p>
          <a:endParaRPr lang="en-US"/>
        </a:p>
      </dgm:t>
    </dgm:pt>
    <dgm:pt modelId="{613D007F-DA19-4EDB-A614-5F1EF54344E1}">
      <dgm:prSet custT="1"/>
      <dgm:spPr/>
      <dgm:t>
        <a:bodyPr/>
        <a:lstStyle/>
        <a:p>
          <a:pPr>
            <a:lnSpc>
              <a:spcPct val="100000"/>
            </a:lnSpc>
          </a:pPr>
          <a:r>
            <a:rPr lang="en-US" sz="1900" b="0" i="0" baseline="0" dirty="0"/>
            <a:t>2022 Aerial Pesticide Audit</a:t>
          </a:r>
          <a:endParaRPr lang="en-US" sz="1900" dirty="0"/>
        </a:p>
      </dgm:t>
    </dgm:pt>
    <dgm:pt modelId="{B2E65698-41A5-475E-906D-EC96BAEF97C6}" type="parTrans" cxnId="{64B963F3-8E8B-4748-A53F-855E74C327A2}">
      <dgm:prSet/>
      <dgm:spPr/>
      <dgm:t>
        <a:bodyPr/>
        <a:lstStyle/>
        <a:p>
          <a:endParaRPr lang="en-US"/>
        </a:p>
      </dgm:t>
    </dgm:pt>
    <dgm:pt modelId="{326EAE38-B8D1-409B-99A7-4438E2D90234}" type="sibTrans" cxnId="{64B963F3-8E8B-4748-A53F-855E74C327A2}">
      <dgm:prSet/>
      <dgm:spPr/>
      <dgm:t>
        <a:bodyPr/>
        <a:lstStyle/>
        <a:p>
          <a:endParaRPr lang="en-US"/>
        </a:p>
      </dgm:t>
    </dgm:pt>
    <dgm:pt modelId="{E95044A9-B800-4071-9380-18E9C0400E01}" type="pres">
      <dgm:prSet presAssocID="{89764A00-B6AC-416B-89A4-0C430C954528}" presName="root" presStyleCnt="0">
        <dgm:presLayoutVars>
          <dgm:dir/>
          <dgm:resizeHandles val="exact"/>
        </dgm:presLayoutVars>
      </dgm:prSet>
      <dgm:spPr/>
    </dgm:pt>
    <dgm:pt modelId="{F3DF2260-F293-4089-9E01-210B22721E88}" type="pres">
      <dgm:prSet presAssocID="{99B46027-9607-46BC-96F8-86A7CBEDF48C}" presName="compNode" presStyleCnt="0"/>
      <dgm:spPr/>
    </dgm:pt>
    <dgm:pt modelId="{99A2F2EA-CD60-4AB8-85CA-6889F9F138C1}" type="pres">
      <dgm:prSet presAssocID="{99B46027-9607-46BC-96F8-86A7CBEDF48C}" presName="bgRect" presStyleLbl="bgShp" presStyleIdx="0" presStyleCnt="3"/>
      <dgm:spPr/>
    </dgm:pt>
    <dgm:pt modelId="{A52DB1D1-F98C-4ECB-9CED-BC0C20DF3AD8}" type="pres">
      <dgm:prSet presAssocID="{99B46027-9607-46BC-96F8-86A7CBEDF4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n with solid fill"/>
        </a:ext>
      </dgm:extLst>
    </dgm:pt>
    <dgm:pt modelId="{CDC8A0A8-2C2B-4D14-A6E8-F083961241D8}" type="pres">
      <dgm:prSet presAssocID="{99B46027-9607-46BC-96F8-86A7CBEDF48C}" presName="spaceRect" presStyleCnt="0"/>
      <dgm:spPr/>
    </dgm:pt>
    <dgm:pt modelId="{ED2245CF-FA04-4CB3-87A5-D507BE3FAD0A}" type="pres">
      <dgm:prSet presAssocID="{99B46027-9607-46BC-96F8-86A7CBEDF48C}" presName="parTx" presStyleLbl="revTx" presStyleIdx="0" presStyleCnt="3">
        <dgm:presLayoutVars>
          <dgm:chMax val="0"/>
          <dgm:chPref val="0"/>
        </dgm:presLayoutVars>
      </dgm:prSet>
      <dgm:spPr/>
    </dgm:pt>
    <dgm:pt modelId="{40D126F2-50B1-47D5-B9FE-EEE8F30C25DF}" type="pres">
      <dgm:prSet presAssocID="{89373544-FE2E-4004-88A8-5BCA9E94382A}" presName="sibTrans" presStyleCnt="0"/>
      <dgm:spPr/>
    </dgm:pt>
    <dgm:pt modelId="{B10F4491-0F5E-44F5-AE61-0D7DA45FA58C}" type="pres">
      <dgm:prSet presAssocID="{2C563AB1-5609-417F-BEE7-3DC42B21AEE4}" presName="compNode" presStyleCnt="0"/>
      <dgm:spPr/>
    </dgm:pt>
    <dgm:pt modelId="{E2EB461D-1690-426C-A686-B3C61361F2AB}" type="pres">
      <dgm:prSet presAssocID="{2C563AB1-5609-417F-BEE7-3DC42B21AEE4}" presName="bgRect" presStyleLbl="bgShp" presStyleIdx="1" presStyleCnt="3" custLinFactNeighborY="-12056"/>
      <dgm:spPr/>
    </dgm:pt>
    <dgm:pt modelId="{B8CD3194-D296-4FAB-8E6A-468FDED08C7B}" type="pres">
      <dgm:prSet presAssocID="{2C563AB1-5609-417F-BEE7-3DC42B21AE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roll with solid fill"/>
        </a:ext>
      </dgm:extLst>
    </dgm:pt>
    <dgm:pt modelId="{C2A48929-6657-470C-9A48-AF1CB0837C7B}" type="pres">
      <dgm:prSet presAssocID="{2C563AB1-5609-417F-BEE7-3DC42B21AEE4}" presName="spaceRect" presStyleCnt="0"/>
      <dgm:spPr/>
    </dgm:pt>
    <dgm:pt modelId="{F833F96D-9E82-4A45-966A-AA2B30663FB8}" type="pres">
      <dgm:prSet presAssocID="{2C563AB1-5609-417F-BEE7-3DC42B21AEE4}" presName="parTx" presStyleLbl="revTx" presStyleIdx="1" presStyleCnt="3">
        <dgm:presLayoutVars>
          <dgm:chMax val="0"/>
          <dgm:chPref val="0"/>
        </dgm:presLayoutVars>
      </dgm:prSet>
      <dgm:spPr/>
    </dgm:pt>
    <dgm:pt modelId="{C406FED5-BAEB-40D6-AFCD-551F50FCAD6E}" type="pres">
      <dgm:prSet presAssocID="{9E3A65BC-0316-4246-8C4B-84A80A444ED8}" presName="sibTrans" presStyleCnt="0"/>
      <dgm:spPr/>
    </dgm:pt>
    <dgm:pt modelId="{46A18DB5-D888-4BC2-B366-5ACF03453E4F}" type="pres">
      <dgm:prSet presAssocID="{613D007F-DA19-4EDB-A614-5F1EF54344E1}" presName="compNode" presStyleCnt="0"/>
      <dgm:spPr/>
    </dgm:pt>
    <dgm:pt modelId="{9187FD8C-8A19-4B5F-B34F-6C4512F76B01}" type="pres">
      <dgm:prSet presAssocID="{613D007F-DA19-4EDB-A614-5F1EF54344E1}" presName="bgRect" presStyleLbl="bgShp" presStyleIdx="2" presStyleCnt="3" custLinFactNeighborX="-3713" custLinFactNeighborY="1563"/>
      <dgm:spPr/>
    </dgm:pt>
    <dgm:pt modelId="{0251E5BC-1566-4C73-BC17-4D06A1C1509E}" type="pres">
      <dgm:prSet presAssocID="{613D007F-DA19-4EDB-A614-5F1EF54344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using tablet and digital pen"/>
        </a:ext>
      </dgm:extLst>
    </dgm:pt>
    <dgm:pt modelId="{5424D092-4DA3-4FA3-A01E-1A7E92A5298E}" type="pres">
      <dgm:prSet presAssocID="{613D007F-DA19-4EDB-A614-5F1EF54344E1}" presName="spaceRect" presStyleCnt="0"/>
      <dgm:spPr/>
    </dgm:pt>
    <dgm:pt modelId="{528C32A0-ACF0-4FFE-A4C8-B43E769A6B80}" type="pres">
      <dgm:prSet presAssocID="{613D007F-DA19-4EDB-A614-5F1EF54344E1}" presName="parTx" presStyleLbl="revTx" presStyleIdx="2" presStyleCnt="3">
        <dgm:presLayoutVars>
          <dgm:chMax val="0"/>
          <dgm:chPref val="0"/>
        </dgm:presLayoutVars>
      </dgm:prSet>
      <dgm:spPr/>
    </dgm:pt>
  </dgm:ptLst>
  <dgm:cxnLst>
    <dgm:cxn modelId="{8AD67C41-C787-41B6-B668-EE313FC3BBF9}" type="presOf" srcId="{2C563AB1-5609-417F-BEE7-3DC42B21AEE4}" destId="{F833F96D-9E82-4A45-966A-AA2B30663FB8}" srcOrd="0" destOrd="0" presId="urn:microsoft.com/office/officeart/2018/2/layout/IconVerticalSolidList"/>
    <dgm:cxn modelId="{366FB441-90BE-46E8-B699-7C3EAAD31E70}" srcId="{89764A00-B6AC-416B-89A4-0C430C954528}" destId="{99B46027-9607-46BC-96F8-86A7CBEDF48C}" srcOrd="0" destOrd="0" parTransId="{E22A0FF0-0E01-4997-B884-9CC414E236A1}" sibTransId="{89373544-FE2E-4004-88A8-5BCA9E94382A}"/>
    <dgm:cxn modelId="{F0C2939F-FE62-48A3-9B94-13B7BF102664}" type="presOf" srcId="{613D007F-DA19-4EDB-A614-5F1EF54344E1}" destId="{528C32A0-ACF0-4FFE-A4C8-B43E769A6B80}" srcOrd="0" destOrd="0" presId="urn:microsoft.com/office/officeart/2018/2/layout/IconVerticalSolidList"/>
    <dgm:cxn modelId="{455B73B3-06AD-46B0-9283-98D804484B62}" srcId="{89764A00-B6AC-416B-89A4-0C430C954528}" destId="{2C563AB1-5609-417F-BEE7-3DC42B21AEE4}" srcOrd="1" destOrd="0" parTransId="{6F9B881B-5AFA-4E39-A200-C438E21F6AEE}" sibTransId="{9E3A65BC-0316-4246-8C4B-84A80A444ED8}"/>
    <dgm:cxn modelId="{193DDDBA-F478-4AD2-8A93-1AC0D21DD47F}" type="presOf" srcId="{89764A00-B6AC-416B-89A4-0C430C954528}" destId="{E95044A9-B800-4071-9380-18E9C0400E01}" srcOrd="0" destOrd="0" presId="urn:microsoft.com/office/officeart/2018/2/layout/IconVerticalSolidList"/>
    <dgm:cxn modelId="{E5E706C6-8ED2-48A4-A82F-BA6AD1B9F232}" type="presOf" srcId="{99B46027-9607-46BC-96F8-86A7CBEDF48C}" destId="{ED2245CF-FA04-4CB3-87A5-D507BE3FAD0A}" srcOrd="0" destOrd="0" presId="urn:microsoft.com/office/officeart/2018/2/layout/IconVerticalSolidList"/>
    <dgm:cxn modelId="{64B963F3-8E8B-4748-A53F-855E74C327A2}" srcId="{89764A00-B6AC-416B-89A4-0C430C954528}" destId="{613D007F-DA19-4EDB-A614-5F1EF54344E1}" srcOrd="2" destOrd="0" parTransId="{B2E65698-41A5-475E-906D-EC96BAEF97C6}" sibTransId="{326EAE38-B8D1-409B-99A7-4438E2D90234}"/>
    <dgm:cxn modelId="{E13C10E0-92D1-483C-8B94-7EB7226116C6}" type="presParOf" srcId="{E95044A9-B800-4071-9380-18E9C0400E01}" destId="{F3DF2260-F293-4089-9E01-210B22721E88}" srcOrd="0" destOrd="0" presId="urn:microsoft.com/office/officeart/2018/2/layout/IconVerticalSolidList"/>
    <dgm:cxn modelId="{C5B5493B-FF49-4470-AC4B-675ADEE73A16}" type="presParOf" srcId="{F3DF2260-F293-4089-9E01-210B22721E88}" destId="{99A2F2EA-CD60-4AB8-85CA-6889F9F138C1}" srcOrd="0" destOrd="0" presId="urn:microsoft.com/office/officeart/2018/2/layout/IconVerticalSolidList"/>
    <dgm:cxn modelId="{FCFE769A-18F1-4FA0-BE76-B73526765165}" type="presParOf" srcId="{F3DF2260-F293-4089-9E01-210B22721E88}" destId="{A52DB1D1-F98C-4ECB-9CED-BC0C20DF3AD8}" srcOrd="1" destOrd="0" presId="urn:microsoft.com/office/officeart/2018/2/layout/IconVerticalSolidList"/>
    <dgm:cxn modelId="{023B8B8D-B9E6-463D-86DA-3A8C5388D6E6}" type="presParOf" srcId="{F3DF2260-F293-4089-9E01-210B22721E88}" destId="{CDC8A0A8-2C2B-4D14-A6E8-F083961241D8}" srcOrd="2" destOrd="0" presId="urn:microsoft.com/office/officeart/2018/2/layout/IconVerticalSolidList"/>
    <dgm:cxn modelId="{EDD416AE-2369-4762-8F04-6AE4956555B2}" type="presParOf" srcId="{F3DF2260-F293-4089-9E01-210B22721E88}" destId="{ED2245CF-FA04-4CB3-87A5-D507BE3FAD0A}" srcOrd="3" destOrd="0" presId="urn:microsoft.com/office/officeart/2018/2/layout/IconVerticalSolidList"/>
    <dgm:cxn modelId="{2A5FCB25-6531-4C7F-B32C-0035B5AD9233}" type="presParOf" srcId="{E95044A9-B800-4071-9380-18E9C0400E01}" destId="{40D126F2-50B1-47D5-B9FE-EEE8F30C25DF}" srcOrd="1" destOrd="0" presId="urn:microsoft.com/office/officeart/2018/2/layout/IconVerticalSolidList"/>
    <dgm:cxn modelId="{917A30C6-D4C0-45A4-A4D8-1A4923A9DE1C}" type="presParOf" srcId="{E95044A9-B800-4071-9380-18E9C0400E01}" destId="{B10F4491-0F5E-44F5-AE61-0D7DA45FA58C}" srcOrd="2" destOrd="0" presId="urn:microsoft.com/office/officeart/2018/2/layout/IconVerticalSolidList"/>
    <dgm:cxn modelId="{CF97BCFF-F75F-49E5-BFB2-9E8006BAC316}" type="presParOf" srcId="{B10F4491-0F5E-44F5-AE61-0D7DA45FA58C}" destId="{E2EB461D-1690-426C-A686-B3C61361F2AB}" srcOrd="0" destOrd="0" presId="urn:microsoft.com/office/officeart/2018/2/layout/IconVerticalSolidList"/>
    <dgm:cxn modelId="{D455FD71-BDF8-4549-B477-A2D0D0059BA1}" type="presParOf" srcId="{B10F4491-0F5E-44F5-AE61-0D7DA45FA58C}" destId="{B8CD3194-D296-4FAB-8E6A-468FDED08C7B}" srcOrd="1" destOrd="0" presId="urn:microsoft.com/office/officeart/2018/2/layout/IconVerticalSolidList"/>
    <dgm:cxn modelId="{4476EE2F-F6C0-4454-831E-149559CFCDBE}" type="presParOf" srcId="{B10F4491-0F5E-44F5-AE61-0D7DA45FA58C}" destId="{C2A48929-6657-470C-9A48-AF1CB0837C7B}" srcOrd="2" destOrd="0" presId="urn:microsoft.com/office/officeart/2018/2/layout/IconVerticalSolidList"/>
    <dgm:cxn modelId="{0DD02F2E-A8A9-411E-AF1A-EE2F82C66024}" type="presParOf" srcId="{B10F4491-0F5E-44F5-AE61-0D7DA45FA58C}" destId="{F833F96D-9E82-4A45-966A-AA2B30663FB8}" srcOrd="3" destOrd="0" presId="urn:microsoft.com/office/officeart/2018/2/layout/IconVerticalSolidList"/>
    <dgm:cxn modelId="{9A67809F-DFEB-4766-9898-DFDF56F8766F}" type="presParOf" srcId="{E95044A9-B800-4071-9380-18E9C0400E01}" destId="{C406FED5-BAEB-40D6-AFCD-551F50FCAD6E}" srcOrd="3" destOrd="0" presId="urn:microsoft.com/office/officeart/2018/2/layout/IconVerticalSolidList"/>
    <dgm:cxn modelId="{1D772AF4-A7E7-4AF6-AAC5-BA459FE3CD49}" type="presParOf" srcId="{E95044A9-B800-4071-9380-18E9C0400E01}" destId="{46A18DB5-D888-4BC2-B366-5ACF03453E4F}" srcOrd="4" destOrd="0" presId="urn:microsoft.com/office/officeart/2018/2/layout/IconVerticalSolidList"/>
    <dgm:cxn modelId="{8158A751-45FA-4AA9-940C-B270B758F487}" type="presParOf" srcId="{46A18DB5-D888-4BC2-B366-5ACF03453E4F}" destId="{9187FD8C-8A19-4B5F-B34F-6C4512F76B01}" srcOrd="0" destOrd="0" presId="urn:microsoft.com/office/officeart/2018/2/layout/IconVerticalSolidList"/>
    <dgm:cxn modelId="{032F6AE6-9931-4FD6-BB11-F6D4628FF406}" type="presParOf" srcId="{46A18DB5-D888-4BC2-B366-5ACF03453E4F}" destId="{0251E5BC-1566-4C73-BC17-4D06A1C1509E}" srcOrd="1" destOrd="0" presId="urn:microsoft.com/office/officeart/2018/2/layout/IconVerticalSolidList"/>
    <dgm:cxn modelId="{96B4FC75-E38F-41F9-A8DF-BEDD93FF5909}" type="presParOf" srcId="{46A18DB5-D888-4BC2-B366-5ACF03453E4F}" destId="{5424D092-4DA3-4FA3-A01E-1A7E92A5298E}" srcOrd="2" destOrd="0" presId="urn:microsoft.com/office/officeart/2018/2/layout/IconVerticalSolidList"/>
    <dgm:cxn modelId="{AF9C4B8B-3C32-4AAA-8885-F30B87B5091C}" type="presParOf" srcId="{46A18DB5-D888-4BC2-B366-5ACF03453E4F}" destId="{528C32A0-ACF0-4FFE-A4C8-B43E769A6B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64A00-B6AC-416B-89A4-0C430C9545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B46027-9607-46BC-96F8-86A7CBEDF48C}">
      <dgm:prSet custT="1"/>
      <dgm:spPr/>
      <dgm:t>
        <a:bodyPr/>
        <a:lstStyle/>
        <a:p>
          <a:pPr>
            <a:lnSpc>
              <a:spcPct val="100000"/>
            </a:lnSpc>
          </a:pPr>
          <a:r>
            <a:rPr lang="en-CA" sz="1900" b="0" i="0" baseline="0" dirty="0"/>
            <a:t>Online Implementation of Annual Use Reports for Licence Holders Submissions</a:t>
          </a:r>
        </a:p>
        <a:p>
          <a:pPr>
            <a:lnSpc>
              <a:spcPct val="100000"/>
            </a:lnSpc>
          </a:pPr>
          <a:endParaRPr lang="en-US" sz="1400" dirty="0"/>
        </a:p>
      </dgm:t>
    </dgm:pt>
    <dgm:pt modelId="{E22A0FF0-0E01-4997-B884-9CC414E236A1}" type="parTrans" cxnId="{366FB441-90BE-46E8-B699-7C3EAAD31E70}">
      <dgm:prSet/>
      <dgm:spPr/>
      <dgm:t>
        <a:bodyPr/>
        <a:lstStyle/>
        <a:p>
          <a:endParaRPr lang="en-US"/>
        </a:p>
      </dgm:t>
    </dgm:pt>
    <dgm:pt modelId="{89373544-FE2E-4004-88A8-5BCA9E94382A}" type="sibTrans" cxnId="{366FB441-90BE-46E8-B699-7C3EAAD31E70}">
      <dgm:prSet/>
      <dgm:spPr/>
      <dgm:t>
        <a:bodyPr/>
        <a:lstStyle/>
        <a:p>
          <a:endParaRPr lang="en-US"/>
        </a:p>
      </dgm:t>
    </dgm:pt>
    <dgm:pt modelId="{2C563AB1-5609-417F-BEE7-3DC42B21AEE4}">
      <dgm:prSet custT="1"/>
      <dgm:spPr/>
      <dgm:t>
        <a:bodyPr/>
        <a:lstStyle/>
        <a:p>
          <a:pPr>
            <a:lnSpc>
              <a:spcPct val="100000"/>
            </a:lnSpc>
          </a:pPr>
          <a:r>
            <a:rPr lang="en-US" sz="1900" dirty="0">
              <a:solidFill>
                <a:schemeClr val="tx1"/>
              </a:solidFill>
            </a:rPr>
            <a:t>Complaints Management – Industrial Vegetation/Noxious Weed Sector </a:t>
          </a:r>
        </a:p>
      </dgm:t>
    </dgm:pt>
    <dgm:pt modelId="{6F9B881B-5AFA-4E39-A200-C438E21F6AEE}" type="parTrans" cxnId="{455B73B3-06AD-46B0-9283-98D804484B62}">
      <dgm:prSet/>
      <dgm:spPr/>
      <dgm:t>
        <a:bodyPr/>
        <a:lstStyle/>
        <a:p>
          <a:endParaRPr lang="en-US"/>
        </a:p>
      </dgm:t>
    </dgm:pt>
    <dgm:pt modelId="{9E3A65BC-0316-4246-8C4B-84A80A444ED8}" type="sibTrans" cxnId="{455B73B3-06AD-46B0-9283-98D804484B62}">
      <dgm:prSet/>
      <dgm:spPr/>
      <dgm:t>
        <a:bodyPr/>
        <a:lstStyle/>
        <a:p>
          <a:endParaRPr lang="en-US"/>
        </a:p>
      </dgm:t>
    </dgm:pt>
    <dgm:pt modelId="{E95044A9-B800-4071-9380-18E9C0400E01}" type="pres">
      <dgm:prSet presAssocID="{89764A00-B6AC-416B-89A4-0C430C954528}" presName="root" presStyleCnt="0">
        <dgm:presLayoutVars>
          <dgm:dir/>
          <dgm:resizeHandles val="exact"/>
        </dgm:presLayoutVars>
      </dgm:prSet>
      <dgm:spPr/>
    </dgm:pt>
    <dgm:pt modelId="{F3DF2260-F293-4089-9E01-210B22721E88}" type="pres">
      <dgm:prSet presAssocID="{99B46027-9607-46BC-96F8-86A7CBEDF48C}" presName="compNode" presStyleCnt="0"/>
      <dgm:spPr/>
    </dgm:pt>
    <dgm:pt modelId="{99A2F2EA-CD60-4AB8-85CA-6889F9F138C1}" type="pres">
      <dgm:prSet presAssocID="{99B46027-9607-46BC-96F8-86A7CBEDF48C}" presName="bgRect" presStyleLbl="bgShp" presStyleIdx="0" presStyleCnt="2"/>
      <dgm:spPr/>
    </dgm:pt>
    <dgm:pt modelId="{A52DB1D1-F98C-4ECB-9CED-BC0C20DF3AD8}" type="pres">
      <dgm:prSet presAssocID="{99B46027-9607-46BC-96F8-86A7CBEDF48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er"/>
        </a:ext>
      </dgm:extLst>
    </dgm:pt>
    <dgm:pt modelId="{CDC8A0A8-2C2B-4D14-A6E8-F083961241D8}" type="pres">
      <dgm:prSet presAssocID="{99B46027-9607-46BC-96F8-86A7CBEDF48C}" presName="spaceRect" presStyleCnt="0"/>
      <dgm:spPr/>
    </dgm:pt>
    <dgm:pt modelId="{ED2245CF-FA04-4CB3-87A5-D507BE3FAD0A}" type="pres">
      <dgm:prSet presAssocID="{99B46027-9607-46BC-96F8-86A7CBEDF48C}" presName="parTx" presStyleLbl="revTx" presStyleIdx="0" presStyleCnt="2">
        <dgm:presLayoutVars>
          <dgm:chMax val="0"/>
          <dgm:chPref val="0"/>
        </dgm:presLayoutVars>
      </dgm:prSet>
      <dgm:spPr/>
    </dgm:pt>
    <dgm:pt modelId="{40D126F2-50B1-47D5-B9FE-EEE8F30C25DF}" type="pres">
      <dgm:prSet presAssocID="{89373544-FE2E-4004-88A8-5BCA9E94382A}" presName="sibTrans" presStyleCnt="0"/>
      <dgm:spPr/>
    </dgm:pt>
    <dgm:pt modelId="{B10F4491-0F5E-44F5-AE61-0D7DA45FA58C}" type="pres">
      <dgm:prSet presAssocID="{2C563AB1-5609-417F-BEE7-3DC42B21AEE4}" presName="compNode" presStyleCnt="0"/>
      <dgm:spPr/>
    </dgm:pt>
    <dgm:pt modelId="{E2EB461D-1690-426C-A686-B3C61361F2AB}" type="pres">
      <dgm:prSet presAssocID="{2C563AB1-5609-417F-BEE7-3DC42B21AEE4}" presName="bgRect" presStyleLbl="bgShp" presStyleIdx="1" presStyleCnt="2" custLinFactNeighborX="-594" custLinFactNeighborY="-13094"/>
      <dgm:spPr/>
    </dgm:pt>
    <dgm:pt modelId="{B8CD3194-D296-4FAB-8E6A-468FDED08C7B}" type="pres">
      <dgm:prSet presAssocID="{2C563AB1-5609-417F-BEE7-3DC42B21AEE4}" presName="iconRect" presStyleLbl="node1" presStyleIdx="1" presStyleCnt="2" custLinFactNeighborX="1770" custLinFactNeighborY="-195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dy bug"/>
        </a:ext>
      </dgm:extLst>
    </dgm:pt>
    <dgm:pt modelId="{C2A48929-6657-470C-9A48-AF1CB0837C7B}" type="pres">
      <dgm:prSet presAssocID="{2C563AB1-5609-417F-BEE7-3DC42B21AEE4}" presName="spaceRect" presStyleCnt="0"/>
      <dgm:spPr/>
    </dgm:pt>
    <dgm:pt modelId="{F833F96D-9E82-4A45-966A-AA2B30663FB8}" type="pres">
      <dgm:prSet presAssocID="{2C563AB1-5609-417F-BEE7-3DC42B21AEE4}" presName="parTx" presStyleLbl="revTx" presStyleIdx="1" presStyleCnt="2" custLinFactNeighborX="349" custLinFactNeighborY="-17986">
        <dgm:presLayoutVars>
          <dgm:chMax val="0"/>
          <dgm:chPref val="0"/>
        </dgm:presLayoutVars>
      </dgm:prSet>
      <dgm:spPr/>
    </dgm:pt>
  </dgm:ptLst>
  <dgm:cxnLst>
    <dgm:cxn modelId="{8AD67C41-C787-41B6-B668-EE313FC3BBF9}" type="presOf" srcId="{2C563AB1-5609-417F-BEE7-3DC42B21AEE4}" destId="{F833F96D-9E82-4A45-966A-AA2B30663FB8}" srcOrd="0" destOrd="0" presId="urn:microsoft.com/office/officeart/2018/2/layout/IconVerticalSolidList"/>
    <dgm:cxn modelId="{366FB441-90BE-46E8-B699-7C3EAAD31E70}" srcId="{89764A00-B6AC-416B-89A4-0C430C954528}" destId="{99B46027-9607-46BC-96F8-86A7CBEDF48C}" srcOrd="0" destOrd="0" parTransId="{E22A0FF0-0E01-4997-B884-9CC414E236A1}" sibTransId="{89373544-FE2E-4004-88A8-5BCA9E94382A}"/>
    <dgm:cxn modelId="{455B73B3-06AD-46B0-9283-98D804484B62}" srcId="{89764A00-B6AC-416B-89A4-0C430C954528}" destId="{2C563AB1-5609-417F-BEE7-3DC42B21AEE4}" srcOrd="1" destOrd="0" parTransId="{6F9B881B-5AFA-4E39-A200-C438E21F6AEE}" sibTransId="{9E3A65BC-0316-4246-8C4B-84A80A444ED8}"/>
    <dgm:cxn modelId="{193DDDBA-F478-4AD2-8A93-1AC0D21DD47F}" type="presOf" srcId="{89764A00-B6AC-416B-89A4-0C430C954528}" destId="{E95044A9-B800-4071-9380-18E9C0400E01}" srcOrd="0" destOrd="0" presId="urn:microsoft.com/office/officeart/2018/2/layout/IconVerticalSolidList"/>
    <dgm:cxn modelId="{E5E706C6-8ED2-48A4-A82F-BA6AD1B9F232}" type="presOf" srcId="{99B46027-9607-46BC-96F8-86A7CBEDF48C}" destId="{ED2245CF-FA04-4CB3-87A5-D507BE3FAD0A}" srcOrd="0" destOrd="0" presId="urn:microsoft.com/office/officeart/2018/2/layout/IconVerticalSolidList"/>
    <dgm:cxn modelId="{E13C10E0-92D1-483C-8B94-7EB7226116C6}" type="presParOf" srcId="{E95044A9-B800-4071-9380-18E9C0400E01}" destId="{F3DF2260-F293-4089-9E01-210B22721E88}" srcOrd="0" destOrd="0" presId="urn:microsoft.com/office/officeart/2018/2/layout/IconVerticalSolidList"/>
    <dgm:cxn modelId="{C5B5493B-FF49-4470-AC4B-675ADEE73A16}" type="presParOf" srcId="{F3DF2260-F293-4089-9E01-210B22721E88}" destId="{99A2F2EA-CD60-4AB8-85CA-6889F9F138C1}" srcOrd="0" destOrd="0" presId="urn:microsoft.com/office/officeart/2018/2/layout/IconVerticalSolidList"/>
    <dgm:cxn modelId="{FCFE769A-18F1-4FA0-BE76-B73526765165}" type="presParOf" srcId="{F3DF2260-F293-4089-9E01-210B22721E88}" destId="{A52DB1D1-F98C-4ECB-9CED-BC0C20DF3AD8}" srcOrd="1" destOrd="0" presId="urn:microsoft.com/office/officeart/2018/2/layout/IconVerticalSolidList"/>
    <dgm:cxn modelId="{023B8B8D-B9E6-463D-86DA-3A8C5388D6E6}" type="presParOf" srcId="{F3DF2260-F293-4089-9E01-210B22721E88}" destId="{CDC8A0A8-2C2B-4D14-A6E8-F083961241D8}" srcOrd="2" destOrd="0" presId="urn:microsoft.com/office/officeart/2018/2/layout/IconVerticalSolidList"/>
    <dgm:cxn modelId="{EDD416AE-2369-4762-8F04-6AE4956555B2}" type="presParOf" srcId="{F3DF2260-F293-4089-9E01-210B22721E88}" destId="{ED2245CF-FA04-4CB3-87A5-D507BE3FAD0A}" srcOrd="3" destOrd="0" presId="urn:microsoft.com/office/officeart/2018/2/layout/IconVerticalSolidList"/>
    <dgm:cxn modelId="{2A5FCB25-6531-4C7F-B32C-0035B5AD9233}" type="presParOf" srcId="{E95044A9-B800-4071-9380-18E9C0400E01}" destId="{40D126F2-50B1-47D5-B9FE-EEE8F30C25DF}" srcOrd="1" destOrd="0" presId="urn:microsoft.com/office/officeart/2018/2/layout/IconVerticalSolidList"/>
    <dgm:cxn modelId="{917A30C6-D4C0-45A4-A4D8-1A4923A9DE1C}" type="presParOf" srcId="{E95044A9-B800-4071-9380-18E9C0400E01}" destId="{B10F4491-0F5E-44F5-AE61-0D7DA45FA58C}" srcOrd="2" destOrd="0" presId="urn:microsoft.com/office/officeart/2018/2/layout/IconVerticalSolidList"/>
    <dgm:cxn modelId="{CF97BCFF-F75F-49E5-BFB2-9E8006BAC316}" type="presParOf" srcId="{B10F4491-0F5E-44F5-AE61-0D7DA45FA58C}" destId="{E2EB461D-1690-426C-A686-B3C61361F2AB}" srcOrd="0" destOrd="0" presId="urn:microsoft.com/office/officeart/2018/2/layout/IconVerticalSolidList"/>
    <dgm:cxn modelId="{D455FD71-BDF8-4549-B477-A2D0D0059BA1}" type="presParOf" srcId="{B10F4491-0F5E-44F5-AE61-0D7DA45FA58C}" destId="{B8CD3194-D296-4FAB-8E6A-468FDED08C7B}" srcOrd="1" destOrd="0" presId="urn:microsoft.com/office/officeart/2018/2/layout/IconVerticalSolidList"/>
    <dgm:cxn modelId="{4476EE2F-F6C0-4454-831E-149559CFCDBE}" type="presParOf" srcId="{B10F4491-0F5E-44F5-AE61-0D7DA45FA58C}" destId="{C2A48929-6657-470C-9A48-AF1CB0837C7B}" srcOrd="2" destOrd="0" presId="urn:microsoft.com/office/officeart/2018/2/layout/IconVerticalSolidList"/>
    <dgm:cxn modelId="{0DD02F2E-A8A9-411E-AF1A-EE2F82C66024}" type="presParOf" srcId="{B10F4491-0F5E-44F5-AE61-0D7DA45FA58C}" destId="{F833F96D-9E82-4A45-966A-AA2B30663FB8}"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600F46-6C27-4A88-A454-EA000418C665}" type="doc">
      <dgm:prSet loTypeId="urn:microsoft.com/office/officeart/2005/8/layout/equation1" loCatId="process" qsTypeId="urn:microsoft.com/office/officeart/2005/8/quickstyle/simple1" qsCatId="simple" csTypeId="urn:microsoft.com/office/officeart/2005/8/colors/accent1_2" csCatId="accent1" phldr="1"/>
      <dgm:spPr/>
    </dgm:pt>
    <dgm:pt modelId="{6CEB5420-5AEF-407D-9448-08DA81E56E63}">
      <dgm:prSet phldrT="[Text]"/>
      <dgm:spPr/>
      <dgm:t>
        <a:bodyPr/>
        <a:lstStyle/>
        <a:p>
          <a:r>
            <a:rPr lang="en-CA" dirty="0"/>
            <a:t>Inherent Risk</a:t>
          </a:r>
        </a:p>
      </dgm:t>
    </dgm:pt>
    <dgm:pt modelId="{FA0D3362-409B-4E36-9F06-F5FB3905DB06}" type="parTrans" cxnId="{A0703382-4E71-4179-8073-4AD6D3C2E596}">
      <dgm:prSet/>
      <dgm:spPr/>
      <dgm:t>
        <a:bodyPr/>
        <a:lstStyle/>
        <a:p>
          <a:endParaRPr lang="en-CA"/>
        </a:p>
      </dgm:t>
    </dgm:pt>
    <dgm:pt modelId="{83284B67-1963-42BC-BD62-8A234FDED9AE}" type="sibTrans" cxnId="{A0703382-4E71-4179-8073-4AD6D3C2E596}">
      <dgm:prSet/>
      <dgm:spPr/>
      <dgm:t>
        <a:bodyPr/>
        <a:lstStyle/>
        <a:p>
          <a:endParaRPr lang="en-CA"/>
        </a:p>
      </dgm:t>
    </dgm:pt>
    <dgm:pt modelId="{D13DEEC2-B0BF-4C41-87EB-29830C984CC6}">
      <dgm:prSet phldrT="[Text]"/>
      <dgm:spPr/>
      <dgm:t>
        <a:bodyPr/>
        <a:lstStyle/>
        <a:p>
          <a:r>
            <a:rPr lang="en-CA" dirty="0"/>
            <a:t>Modifiers</a:t>
          </a:r>
        </a:p>
      </dgm:t>
    </dgm:pt>
    <dgm:pt modelId="{7C401B4B-C2EF-4570-A46C-B38516B43D9C}" type="parTrans" cxnId="{FA087366-AD5E-464D-BC1D-E1171DD92007}">
      <dgm:prSet/>
      <dgm:spPr/>
      <dgm:t>
        <a:bodyPr/>
        <a:lstStyle/>
        <a:p>
          <a:endParaRPr lang="en-CA"/>
        </a:p>
      </dgm:t>
    </dgm:pt>
    <dgm:pt modelId="{8A4E6A41-27EB-4350-8A3F-629AC3FC26C7}" type="sibTrans" cxnId="{FA087366-AD5E-464D-BC1D-E1171DD92007}">
      <dgm:prSet/>
      <dgm:spPr/>
      <dgm:t>
        <a:bodyPr/>
        <a:lstStyle/>
        <a:p>
          <a:endParaRPr lang="en-CA"/>
        </a:p>
      </dgm:t>
    </dgm:pt>
    <dgm:pt modelId="{A0EE7340-DC94-41B7-97E1-7D9834F436A7}">
      <dgm:prSet phldrT="[Text]"/>
      <dgm:spPr/>
      <dgm:t>
        <a:bodyPr/>
        <a:lstStyle/>
        <a:p>
          <a:r>
            <a:rPr lang="en-CA" dirty="0"/>
            <a:t>Cumulative Risk Score</a:t>
          </a:r>
        </a:p>
      </dgm:t>
    </dgm:pt>
    <dgm:pt modelId="{E4A690FC-58F5-4C51-9CAB-78E7C370F3A6}" type="parTrans" cxnId="{E8A953A8-53C8-4420-B1CE-14CC06706E91}">
      <dgm:prSet/>
      <dgm:spPr/>
      <dgm:t>
        <a:bodyPr/>
        <a:lstStyle/>
        <a:p>
          <a:endParaRPr lang="en-CA"/>
        </a:p>
      </dgm:t>
    </dgm:pt>
    <dgm:pt modelId="{A1F4C2A1-5E1E-4F03-AB6A-CB1919C11E76}" type="sibTrans" cxnId="{E8A953A8-53C8-4420-B1CE-14CC06706E91}">
      <dgm:prSet/>
      <dgm:spPr/>
      <dgm:t>
        <a:bodyPr/>
        <a:lstStyle/>
        <a:p>
          <a:endParaRPr lang="en-CA"/>
        </a:p>
      </dgm:t>
    </dgm:pt>
    <dgm:pt modelId="{2E4534D0-3395-460F-ADB0-511E14DF0629}">
      <dgm:prSet/>
      <dgm:spPr/>
      <dgm:t>
        <a:bodyPr/>
        <a:lstStyle/>
        <a:p>
          <a:r>
            <a:rPr lang="en-CA" dirty="0"/>
            <a:t>Behavioral Risk</a:t>
          </a:r>
        </a:p>
      </dgm:t>
    </dgm:pt>
    <dgm:pt modelId="{161FB271-D0F6-4381-9380-98AC89FF510C}" type="parTrans" cxnId="{879B27B3-5935-47F5-9010-BC00153FCE46}">
      <dgm:prSet/>
      <dgm:spPr/>
      <dgm:t>
        <a:bodyPr/>
        <a:lstStyle/>
        <a:p>
          <a:endParaRPr lang="en-CA"/>
        </a:p>
      </dgm:t>
    </dgm:pt>
    <dgm:pt modelId="{2CB04BA7-3F42-4D0B-9201-99D2A462B45D}" type="sibTrans" cxnId="{879B27B3-5935-47F5-9010-BC00153FCE46}">
      <dgm:prSet/>
      <dgm:spPr/>
      <dgm:t>
        <a:bodyPr/>
        <a:lstStyle/>
        <a:p>
          <a:endParaRPr lang="en-CA"/>
        </a:p>
      </dgm:t>
    </dgm:pt>
    <dgm:pt modelId="{FEE6F9B2-2723-48AC-A9AA-982C4BCC82DC}" type="pres">
      <dgm:prSet presAssocID="{FA600F46-6C27-4A88-A454-EA000418C665}" presName="linearFlow" presStyleCnt="0">
        <dgm:presLayoutVars>
          <dgm:dir/>
          <dgm:resizeHandles val="exact"/>
        </dgm:presLayoutVars>
      </dgm:prSet>
      <dgm:spPr/>
    </dgm:pt>
    <dgm:pt modelId="{E1FAA980-0A85-4338-A5FE-60A2C2D3B46A}" type="pres">
      <dgm:prSet presAssocID="{6CEB5420-5AEF-407D-9448-08DA81E56E63}" presName="node" presStyleLbl="node1" presStyleIdx="0" presStyleCnt="4">
        <dgm:presLayoutVars>
          <dgm:bulletEnabled val="1"/>
        </dgm:presLayoutVars>
      </dgm:prSet>
      <dgm:spPr/>
    </dgm:pt>
    <dgm:pt modelId="{29DF07FC-B3CF-4F66-B686-A00A5CDF3052}" type="pres">
      <dgm:prSet presAssocID="{83284B67-1963-42BC-BD62-8A234FDED9AE}" presName="spacerL" presStyleCnt="0"/>
      <dgm:spPr/>
    </dgm:pt>
    <dgm:pt modelId="{FE6B18A3-AD00-48BA-A4DF-220D1AF52433}" type="pres">
      <dgm:prSet presAssocID="{83284B67-1963-42BC-BD62-8A234FDED9AE}" presName="sibTrans" presStyleLbl="sibTrans2D1" presStyleIdx="0" presStyleCnt="3"/>
      <dgm:spPr/>
    </dgm:pt>
    <dgm:pt modelId="{A838C57A-40B5-43C1-8DE8-E961CC0F9CB4}" type="pres">
      <dgm:prSet presAssocID="{83284B67-1963-42BC-BD62-8A234FDED9AE}" presName="spacerR" presStyleCnt="0"/>
      <dgm:spPr/>
    </dgm:pt>
    <dgm:pt modelId="{866C1BC5-2A28-4798-9C0D-908B19AA2C41}" type="pres">
      <dgm:prSet presAssocID="{2E4534D0-3395-460F-ADB0-511E14DF0629}" presName="node" presStyleLbl="node1" presStyleIdx="1" presStyleCnt="4">
        <dgm:presLayoutVars>
          <dgm:bulletEnabled val="1"/>
        </dgm:presLayoutVars>
      </dgm:prSet>
      <dgm:spPr/>
    </dgm:pt>
    <dgm:pt modelId="{F463CB2E-73A5-4D11-AD02-70D6D403231A}" type="pres">
      <dgm:prSet presAssocID="{2CB04BA7-3F42-4D0B-9201-99D2A462B45D}" presName="spacerL" presStyleCnt="0"/>
      <dgm:spPr/>
    </dgm:pt>
    <dgm:pt modelId="{55ABACCE-EBFF-42E9-A357-1E1C82D4D836}" type="pres">
      <dgm:prSet presAssocID="{2CB04BA7-3F42-4D0B-9201-99D2A462B45D}" presName="sibTrans" presStyleLbl="sibTrans2D1" presStyleIdx="1" presStyleCnt="3"/>
      <dgm:spPr/>
    </dgm:pt>
    <dgm:pt modelId="{BDB1EDDB-62BF-4BCE-BA3C-9D45ACD0B7DB}" type="pres">
      <dgm:prSet presAssocID="{2CB04BA7-3F42-4D0B-9201-99D2A462B45D}" presName="spacerR" presStyleCnt="0"/>
      <dgm:spPr/>
    </dgm:pt>
    <dgm:pt modelId="{0C9F5A32-71BF-4019-AE0E-10BF9FAE9269}" type="pres">
      <dgm:prSet presAssocID="{D13DEEC2-B0BF-4C41-87EB-29830C984CC6}" presName="node" presStyleLbl="node1" presStyleIdx="2" presStyleCnt="4">
        <dgm:presLayoutVars>
          <dgm:bulletEnabled val="1"/>
        </dgm:presLayoutVars>
      </dgm:prSet>
      <dgm:spPr/>
    </dgm:pt>
    <dgm:pt modelId="{60B8C9D6-6CF5-4C2B-9234-99AD49D52C6D}" type="pres">
      <dgm:prSet presAssocID="{8A4E6A41-27EB-4350-8A3F-629AC3FC26C7}" presName="spacerL" presStyleCnt="0"/>
      <dgm:spPr/>
    </dgm:pt>
    <dgm:pt modelId="{60535AF4-601F-484A-BB6F-54961E81DA68}" type="pres">
      <dgm:prSet presAssocID="{8A4E6A41-27EB-4350-8A3F-629AC3FC26C7}" presName="sibTrans" presStyleLbl="sibTrans2D1" presStyleIdx="2" presStyleCnt="3"/>
      <dgm:spPr/>
    </dgm:pt>
    <dgm:pt modelId="{0FA8B127-8D6F-4508-ADF2-44396DA624B9}" type="pres">
      <dgm:prSet presAssocID="{8A4E6A41-27EB-4350-8A3F-629AC3FC26C7}" presName="spacerR" presStyleCnt="0"/>
      <dgm:spPr/>
    </dgm:pt>
    <dgm:pt modelId="{FB2A0122-B554-48F0-B913-7E66DE4F44D3}" type="pres">
      <dgm:prSet presAssocID="{A0EE7340-DC94-41B7-97E1-7D9834F436A7}" presName="node" presStyleLbl="node1" presStyleIdx="3" presStyleCnt="4">
        <dgm:presLayoutVars>
          <dgm:bulletEnabled val="1"/>
        </dgm:presLayoutVars>
      </dgm:prSet>
      <dgm:spPr/>
    </dgm:pt>
  </dgm:ptLst>
  <dgm:cxnLst>
    <dgm:cxn modelId="{B557FD34-3078-48D8-8E53-F01D5E46D8E2}" type="presOf" srcId="{FA600F46-6C27-4A88-A454-EA000418C665}" destId="{FEE6F9B2-2723-48AC-A9AA-982C4BCC82DC}" srcOrd="0" destOrd="0" presId="urn:microsoft.com/office/officeart/2005/8/layout/equation1"/>
    <dgm:cxn modelId="{C5CD2041-8D0C-4B7E-805E-825C7102D874}" type="presOf" srcId="{D13DEEC2-B0BF-4C41-87EB-29830C984CC6}" destId="{0C9F5A32-71BF-4019-AE0E-10BF9FAE9269}" srcOrd="0" destOrd="0" presId="urn:microsoft.com/office/officeart/2005/8/layout/equation1"/>
    <dgm:cxn modelId="{FA087366-AD5E-464D-BC1D-E1171DD92007}" srcId="{FA600F46-6C27-4A88-A454-EA000418C665}" destId="{D13DEEC2-B0BF-4C41-87EB-29830C984CC6}" srcOrd="2" destOrd="0" parTransId="{7C401B4B-C2EF-4570-A46C-B38516B43D9C}" sibTransId="{8A4E6A41-27EB-4350-8A3F-629AC3FC26C7}"/>
    <dgm:cxn modelId="{37E0CB66-3957-4202-BFEA-B02F2EE06F78}" type="presOf" srcId="{83284B67-1963-42BC-BD62-8A234FDED9AE}" destId="{FE6B18A3-AD00-48BA-A4DF-220D1AF52433}" srcOrd="0" destOrd="0" presId="urn:microsoft.com/office/officeart/2005/8/layout/equation1"/>
    <dgm:cxn modelId="{36C19B6D-DBC9-42F2-968B-BF937ACB03DC}" type="presOf" srcId="{2CB04BA7-3F42-4D0B-9201-99D2A462B45D}" destId="{55ABACCE-EBFF-42E9-A357-1E1C82D4D836}" srcOrd="0" destOrd="0" presId="urn:microsoft.com/office/officeart/2005/8/layout/equation1"/>
    <dgm:cxn modelId="{253E2E4E-D64B-4004-A116-AE6BD4EE10C3}" type="presOf" srcId="{8A4E6A41-27EB-4350-8A3F-629AC3FC26C7}" destId="{60535AF4-601F-484A-BB6F-54961E81DA68}" srcOrd="0" destOrd="0" presId="urn:microsoft.com/office/officeart/2005/8/layout/equation1"/>
    <dgm:cxn modelId="{8124CD80-09E5-42DF-856A-8B2A20EAE0FA}" type="presOf" srcId="{2E4534D0-3395-460F-ADB0-511E14DF0629}" destId="{866C1BC5-2A28-4798-9C0D-908B19AA2C41}" srcOrd="0" destOrd="0" presId="urn:microsoft.com/office/officeart/2005/8/layout/equation1"/>
    <dgm:cxn modelId="{A0703382-4E71-4179-8073-4AD6D3C2E596}" srcId="{FA600F46-6C27-4A88-A454-EA000418C665}" destId="{6CEB5420-5AEF-407D-9448-08DA81E56E63}" srcOrd="0" destOrd="0" parTransId="{FA0D3362-409B-4E36-9F06-F5FB3905DB06}" sibTransId="{83284B67-1963-42BC-BD62-8A234FDED9AE}"/>
    <dgm:cxn modelId="{E8A953A8-53C8-4420-B1CE-14CC06706E91}" srcId="{FA600F46-6C27-4A88-A454-EA000418C665}" destId="{A0EE7340-DC94-41B7-97E1-7D9834F436A7}" srcOrd="3" destOrd="0" parTransId="{E4A690FC-58F5-4C51-9CAB-78E7C370F3A6}" sibTransId="{A1F4C2A1-5E1E-4F03-AB6A-CB1919C11E76}"/>
    <dgm:cxn modelId="{879B27B3-5935-47F5-9010-BC00153FCE46}" srcId="{FA600F46-6C27-4A88-A454-EA000418C665}" destId="{2E4534D0-3395-460F-ADB0-511E14DF0629}" srcOrd="1" destOrd="0" parTransId="{161FB271-D0F6-4381-9380-98AC89FF510C}" sibTransId="{2CB04BA7-3F42-4D0B-9201-99D2A462B45D}"/>
    <dgm:cxn modelId="{67F7B5C9-47CF-42C3-A50E-FFFF0C8C2981}" type="presOf" srcId="{A0EE7340-DC94-41B7-97E1-7D9834F436A7}" destId="{FB2A0122-B554-48F0-B913-7E66DE4F44D3}" srcOrd="0" destOrd="0" presId="urn:microsoft.com/office/officeart/2005/8/layout/equation1"/>
    <dgm:cxn modelId="{4D0495CB-412A-48D5-B420-B03AE8907BF8}" type="presOf" srcId="{6CEB5420-5AEF-407D-9448-08DA81E56E63}" destId="{E1FAA980-0A85-4338-A5FE-60A2C2D3B46A}" srcOrd="0" destOrd="0" presId="urn:microsoft.com/office/officeart/2005/8/layout/equation1"/>
    <dgm:cxn modelId="{42B1D922-62B2-41BA-8ECE-B377757E062E}" type="presParOf" srcId="{FEE6F9B2-2723-48AC-A9AA-982C4BCC82DC}" destId="{E1FAA980-0A85-4338-A5FE-60A2C2D3B46A}" srcOrd="0" destOrd="0" presId="urn:microsoft.com/office/officeart/2005/8/layout/equation1"/>
    <dgm:cxn modelId="{F247C41A-0DEC-4B77-85DF-94ED0FD4636A}" type="presParOf" srcId="{FEE6F9B2-2723-48AC-A9AA-982C4BCC82DC}" destId="{29DF07FC-B3CF-4F66-B686-A00A5CDF3052}" srcOrd="1" destOrd="0" presId="urn:microsoft.com/office/officeart/2005/8/layout/equation1"/>
    <dgm:cxn modelId="{04D9F0D8-DC58-434F-9A9C-4E83A3503642}" type="presParOf" srcId="{FEE6F9B2-2723-48AC-A9AA-982C4BCC82DC}" destId="{FE6B18A3-AD00-48BA-A4DF-220D1AF52433}" srcOrd="2" destOrd="0" presId="urn:microsoft.com/office/officeart/2005/8/layout/equation1"/>
    <dgm:cxn modelId="{181E2B0F-2EC7-4546-ABED-EAFC9916ADB0}" type="presParOf" srcId="{FEE6F9B2-2723-48AC-A9AA-982C4BCC82DC}" destId="{A838C57A-40B5-43C1-8DE8-E961CC0F9CB4}" srcOrd="3" destOrd="0" presId="urn:microsoft.com/office/officeart/2005/8/layout/equation1"/>
    <dgm:cxn modelId="{4CFA5568-C1B4-4B5A-9C76-E677EB2A8960}" type="presParOf" srcId="{FEE6F9B2-2723-48AC-A9AA-982C4BCC82DC}" destId="{866C1BC5-2A28-4798-9C0D-908B19AA2C41}" srcOrd="4" destOrd="0" presId="urn:microsoft.com/office/officeart/2005/8/layout/equation1"/>
    <dgm:cxn modelId="{078EC687-6D19-4F50-A5D3-E9BC3D51DCCF}" type="presParOf" srcId="{FEE6F9B2-2723-48AC-A9AA-982C4BCC82DC}" destId="{F463CB2E-73A5-4D11-AD02-70D6D403231A}" srcOrd="5" destOrd="0" presId="urn:microsoft.com/office/officeart/2005/8/layout/equation1"/>
    <dgm:cxn modelId="{3CF60A0D-DFE2-4513-A89D-C2630CAC275A}" type="presParOf" srcId="{FEE6F9B2-2723-48AC-A9AA-982C4BCC82DC}" destId="{55ABACCE-EBFF-42E9-A357-1E1C82D4D836}" srcOrd="6" destOrd="0" presId="urn:microsoft.com/office/officeart/2005/8/layout/equation1"/>
    <dgm:cxn modelId="{AF920569-1767-4D16-9AA3-BB91AA49B441}" type="presParOf" srcId="{FEE6F9B2-2723-48AC-A9AA-982C4BCC82DC}" destId="{BDB1EDDB-62BF-4BCE-BA3C-9D45ACD0B7DB}" srcOrd="7" destOrd="0" presId="urn:microsoft.com/office/officeart/2005/8/layout/equation1"/>
    <dgm:cxn modelId="{E5C2A6C8-6E5F-429B-884C-32059781BC89}" type="presParOf" srcId="{FEE6F9B2-2723-48AC-A9AA-982C4BCC82DC}" destId="{0C9F5A32-71BF-4019-AE0E-10BF9FAE9269}" srcOrd="8" destOrd="0" presId="urn:microsoft.com/office/officeart/2005/8/layout/equation1"/>
    <dgm:cxn modelId="{A8034861-473C-499F-BBB3-2AB6C958B0A4}" type="presParOf" srcId="{FEE6F9B2-2723-48AC-A9AA-982C4BCC82DC}" destId="{60B8C9D6-6CF5-4C2B-9234-99AD49D52C6D}" srcOrd="9" destOrd="0" presId="urn:microsoft.com/office/officeart/2005/8/layout/equation1"/>
    <dgm:cxn modelId="{A94EA425-C1FF-45F4-BB57-913C8F72368A}" type="presParOf" srcId="{FEE6F9B2-2723-48AC-A9AA-982C4BCC82DC}" destId="{60535AF4-601F-484A-BB6F-54961E81DA68}" srcOrd="10" destOrd="0" presId="urn:microsoft.com/office/officeart/2005/8/layout/equation1"/>
    <dgm:cxn modelId="{F5C9E20B-43B3-4A31-816A-3D162750706B}" type="presParOf" srcId="{FEE6F9B2-2723-48AC-A9AA-982C4BCC82DC}" destId="{0FA8B127-8D6F-4508-ADF2-44396DA624B9}" srcOrd="11" destOrd="0" presId="urn:microsoft.com/office/officeart/2005/8/layout/equation1"/>
    <dgm:cxn modelId="{5D3ED83A-19B1-4F47-80AD-3B74633050C2}" type="presParOf" srcId="{FEE6F9B2-2723-48AC-A9AA-982C4BCC82DC}" destId="{FB2A0122-B554-48F0-B913-7E66DE4F44D3}"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2F2EA-CD60-4AB8-85CA-6889F9F138C1}">
      <dsp:nvSpPr>
        <dsp:cNvPr id="0" name=""/>
        <dsp:cNvSpPr/>
      </dsp:nvSpPr>
      <dsp:spPr>
        <a:xfrm>
          <a:off x="0" y="333"/>
          <a:ext cx="5373113" cy="7812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B1D1-F98C-4ECB-9CED-BC0C20DF3AD8}">
      <dsp:nvSpPr>
        <dsp:cNvPr id="0" name=""/>
        <dsp:cNvSpPr/>
      </dsp:nvSpPr>
      <dsp:spPr>
        <a:xfrm>
          <a:off x="236335" y="176120"/>
          <a:ext cx="429701" cy="429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245CF-FA04-4CB3-87A5-D507BE3FAD0A}">
      <dsp:nvSpPr>
        <dsp:cNvPr id="0" name=""/>
        <dsp:cNvSpPr/>
      </dsp:nvSpPr>
      <dsp:spPr>
        <a:xfrm>
          <a:off x="902373" y="333"/>
          <a:ext cx="4470739" cy="781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85" tIns="82685" rIns="82685" bIns="82685"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Compliance Team Updates</a:t>
          </a:r>
          <a:endParaRPr lang="en-US" sz="1900" kern="1200" dirty="0"/>
        </a:p>
      </dsp:txBody>
      <dsp:txXfrm>
        <a:off x="902373" y="333"/>
        <a:ext cx="4470739" cy="781275"/>
      </dsp:txXfrm>
    </dsp:sp>
    <dsp:sp modelId="{E2EB461D-1690-426C-A686-B3C61361F2AB}">
      <dsp:nvSpPr>
        <dsp:cNvPr id="0" name=""/>
        <dsp:cNvSpPr/>
      </dsp:nvSpPr>
      <dsp:spPr>
        <a:xfrm>
          <a:off x="0" y="882737"/>
          <a:ext cx="5373113" cy="7812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D3194-D296-4FAB-8E6A-468FDED08C7B}">
      <dsp:nvSpPr>
        <dsp:cNvPr id="0" name=""/>
        <dsp:cNvSpPr/>
      </dsp:nvSpPr>
      <dsp:spPr>
        <a:xfrm>
          <a:off x="236335" y="1152715"/>
          <a:ext cx="429701" cy="429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3F96D-9E82-4A45-966A-AA2B30663FB8}">
      <dsp:nvSpPr>
        <dsp:cNvPr id="0" name=""/>
        <dsp:cNvSpPr/>
      </dsp:nvSpPr>
      <dsp:spPr>
        <a:xfrm>
          <a:off x="902373" y="976928"/>
          <a:ext cx="4470739" cy="781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85" tIns="82685" rIns="82685" bIns="82685"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tx1"/>
              </a:solidFill>
            </a:rPr>
            <a:t>Risk-based Planning Approach</a:t>
          </a:r>
        </a:p>
      </dsp:txBody>
      <dsp:txXfrm>
        <a:off x="902373" y="976928"/>
        <a:ext cx="4470739" cy="781275"/>
      </dsp:txXfrm>
    </dsp:sp>
    <dsp:sp modelId="{9187FD8C-8A19-4B5F-B34F-6C4512F76B01}">
      <dsp:nvSpPr>
        <dsp:cNvPr id="0" name=""/>
        <dsp:cNvSpPr/>
      </dsp:nvSpPr>
      <dsp:spPr>
        <a:xfrm>
          <a:off x="0" y="1953856"/>
          <a:ext cx="5373113" cy="7812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1E5BC-1566-4C73-BC17-4D06A1C1509E}">
      <dsp:nvSpPr>
        <dsp:cNvPr id="0" name=""/>
        <dsp:cNvSpPr/>
      </dsp:nvSpPr>
      <dsp:spPr>
        <a:xfrm>
          <a:off x="236335" y="2129309"/>
          <a:ext cx="429701" cy="42970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C32A0-ACF0-4FFE-A4C8-B43E769A6B80}">
      <dsp:nvSpPr>
        <dsp:cNvPr id="0" name=""/>
        <dsp:cNvSpPr/>
      </dsp:nvSpPr>
      <dsp:spPr>
        <a:xfrm>
          <a:off x="902373" y="1953522"/>
          <a:ext cx="4470739" cy="781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85" tIns="82685" rIns="82685" bIns="82685"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2022 Aerial Pesticide Audit</a:t>
          </a:r>
          <a:endParaRPr lang="en-US" sz="1900" kern="1200" dirty="0"/>
        </a:p>
      </dsp:txBody>
      <dsp:txXfrm>
        <a:off x="902373" y="1953522"/>
        <a:ext cx="4470739" cy="781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2F2EA-CD60-4AB8-85CA-6889F9F138C1}">
      <dsp:nvSpPr>
        <dsp:cNvPr id="0" name=""/>
        <dsp:cNvSpPr/>
      </dsp:nvSpPr>
      <dsp:spPr>
        <a:xfrm>
          <a:off x="0" y="1068"/>
          <a:ext cx="5373112" cy="751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B1D1-F98C-4ECB-9CED-BC0C20DF3AD8}">
      <dsp:nvSpPr>
        <dsp:cNvPr id="0" name=""/>
        <dsp:cNvSpPr/>
      </dsp:nvSpPr>
      <dsp:spPr>
        <a:xfrm>
          <a:off x="227390" y="170201"/>
          <a:ext cx="413437" cy="41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245CF-FA04-4CB3-87A5-D507BE3FAD0A}">
      <dsp:nvSpPr>
        <dsp:cNvPr id="0" name=""/>
        <dsp:cNvSpPr/>
      </dsp:nvSpPr>
      <dsp:spPr>
        <a:xfrm>
          <a:off x="868218" y="1068"/>
          <a:ext cx="4276691" cy="98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16" tIns="104416" rIns="104416" bIns="104416" numCol="1" spcCol="1270" anchor="ctr" anchorCtr="0">
          <a:noAutofit/>
        </a:bodyPr>
        <a:lstStyle/>
        <a:p>
          <a:pPr marL="0" lvl="0" indent="0" algn="l" defTabSz="844550">
            <a:lnSpc>
              <a:spcPct val="100000"/>
            </a:lnSpc>
            <a:spcBef>
              <a:spcPct val="0"/>
            </a:spcBef>
            <a:spcAft>
              <a:spcPct val="35000"/>
            </a:spcAft>
            <a:buNone/>
          </a:pPr>
          <a:r>
            <a:rPr lang="en-CA" sz="1900" b="0" i="0" kern="1200" baseline="0" dirty="0"/>
            <a:t>Online Implementation of Annual Use Reports for Licence Holders Submissions</a:t>
          </a:r>
        </a:p>
        <a:p>
          <a:pPr marL="0" lvl="0" indent="0" algn="l" defTabSz="844550">
            <a:lnSpc>
              <a:spcPct val="100000"/>
            </a:lnSpc>
            <a:spcBef>
              <a:spcPct val="0"/>
            </a:spcBef>
            <a:spcAft>
              <a:spcPct val="35000"/>
            </a:spcAft>
            <a:buNone/>
          </a:pPr>
          <a:endParaRPr lang="en-US" sz="1400" kern="1200" dirty="0"/>
        </a:p>
      </dsp:txBody>
      <dsp:txXfrm>
        <a:off x="868218" y="1068"/>
        <a:ext cx="4276691" cy="986611"/>
      </dsp:txXfrm>
    </dsp:sp>
    <dsp:sp modelId="{E2EB461D-1690-426C-A686-B3C61361F2AB}">
      <dsp:nvSpPr>
        <dsp:cNvPr id="0" name=""/>
        <dsp:cNvSpPr/>
      </dsp:nvSpPr>
      <dsp:spPr>
        <a:xfrm>
          <a:off x="0" y="1023029"/>
          <a:ext cx="5373112" cy="751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D3194-D296-4FAB-8E6A-468FDED08C7B}">
      <dsp:nvSpPr>
        <dsp:cNvPr id="0" name=""/>
        <dsp:cNvSpPr/>
      </dsp:nvSpPr>
      <dsp:spPr>
        <a:xfrm>
          <a:off x="234708" y="1209648"/>
          <a:ext cx="413437" cy="41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3F96D-9E82-4A45-966A-AA2B30663FB8}">
      <dsp:nvSpPr>
        <dsp:cNvPr id="0" name=""/>
        <dsp:cNvSpPr/>
      </dsp:nvSpPr>
      <dsp:spPr>
        <a:xfrm>
          <a:off x="883143" y="944005"/>
          <a:ext cx="4276691" cy="98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16" tIns="104416" rIns="104416" bIns="104416"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tx1"/>
              </a:solidFill>
            </a:rPr>
            <a:t>Complaints Management – Industrial Vegetation/Noxious Weed Sector </a:t>
          </a:r>
        </a:p>
      </dsp:txBody>
      <dsp:txXfrm>
        <a:off x="883143" y="944005"/>
        <a:ext cx="4276691" cy="98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980-0A85-4338-A5FE-60A2C2D3B46A}">
      <dsp:nvSpPr>
        <dsp:cNvPr id="0" name=""/>
        <dsp:cNvSpPr/>
      </dsp:nvSpPr>
      <dsp:spPr>
        <a:xfrm>
          <a:off x="4751" y="254384"/>
          <a:ext cx="1320031" cy="13200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dirty="0"/>
            <a:t>Inherent Risk</a:t>
          </a:r>
        </a:p>
      </dsp:txBody>
      <dsp:txXfrm>
        <a:off x="198065" y="447698"/>
        <a:ext cx="933403" cy="933403"/>
      </dsp:txXfrm>
    </dsp:sp>
    <dsp:sp modelId="{FE6B18A3-AD00-48BA-A4DF-220D1AF52433}">
      <dsp:nvSpPr>
        <dsp:cNvPr id="0" name=""/>
        <dsp:cNvSpPr/>
      </dsp:nvSpPr>
      <dsp:spPr>
        <a:xfrm>
          <a:off x="1431968" y="531590"/>
          <a:ext cx="765618" cy="76561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1533451" y="824362"/>
        <a:ext cx="562652" cy="180074"/>
      </dsp:txXfrm>
    </dsp:sp>
    <dsp:sp modelId="{866C1BC5-2A28-4798-9C0D-908B19AA2C41}">
      <dsp:nvSpPr>
        <dsp:cNvPr id="0" name=""/>
        <dsp:cNvSpPr/>
      </dsp:nvSpPr>
      <dsp:spPr>
        <a:xfrm>
          <a:off x="2304773" y="254384"/>
          <a:ext cx="1320031" cy="13200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dirty="0"/>
            <a:t>Behavioral Risk</a:t>
          </a:r>
        </a:p>
      </dsp:txBody>
      <dsp:txXfrm>
        <a:off x="2498087" y="447698"/>
        <a:ext cx="933403" cy="933403"/>
      </dsp:txXfrm>
    </dsp:sp>
    <dsp:sp modelId="{55ABACCE-EBFF-42E9-A357-1E1C82D4D836}">
      <dsp:nvSpPr>
        <dsp:cNvPr id="0" name=""/>
        <dsp:cNvSpPr/>
      </dsp:nvSpPr>
      <dsp:spPr>
        <a:xfrm>
          <a:off x="3731990" y="531590"/>
          <a:ext cx="765618" cy="76561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3833473" y="824362"/>
        <a:ext cx="562652" cy="180074"/>
      </dsp:txXfrm>
    </dsp:sp>
    <dsp:sp modelId="{0C9F5A32-71BF-4019-AE0E-10BF9FAE9269}">
      <dsp:nvSpPr>
        <dsp:cNvPr id="0" name=""/>
        <dsp:cNvSpPr/>
      </dsp:nvSpPr>
      <dsp:spPr>
        <a:xfrm>
          <a:off x="4604795" y="254384"/>
          <a:ext cx="1320031" cy="13200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dirty="0"/>
            <a:t>Modifiers</a:t>
          </a:r>
        </a:p>
      </dsp:txBody>
      <dsp:txXfrm>
        <a:off x="4798109" y="447698"/>
        <a:ext cx="933403" cy="933403"/>
      </dsp:txXfrm>
    </dsp:sp>
    <dsp:sp modelId="{60535AF4-601F-484A-BB6F-54961E81DA68}">
      <dsp:nvSpPr>
        <dsp:cNvPr id="0" name=""/>
        <dsp:cNvSpPr/>
      </dsp:nvSpPr>
      <dsp:spPr>
        <a:xfrm>
          <a:off x="6032013" y="531590"/>
          <a:ext cx="765618" cy="76561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CA" sz="1500" kern="1200"/>
        </a:p>
      </dsp:txBody>
      <dsp:txXfrm>
        <a:off x="6133496" y="689307"/>
        <a:ext cx="562652" cy="450184"/>
      </dsp:txXfrm>
    </dsp:sp>
    <dsp:sp modelId="{FB2A0122-B554-48F0-B913-7E66DE4F44D3}">
      <dsp:nvSpPr>
        <dsp:cNvPr id="0" name=""/>
        <dsp:cNvSpPr/>
      </dsp:nvSpPr>
      <dsp:spPr>
        <a:xfrm>
          <a:off x="6904817" y="254384"/>
          <a:ext cx="1320031" cy="13200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dirty="0"/>
            <a:t>Cumulative Risk Score</a:t>
          </a:r>
        </a:p>
      </dsp:txBody>
      <dsp:txXfrm>
        <a:off x="7098131" y="447698"/>
        <a:ext cx="933403" cy="9334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997A5-AC62-4AEB-A5B0-29DD369D64BF}" type="datetimeFigureOut">
              <a:rPr lang="en-CA" smtClean="0"/>
              <a:t>2023-11-06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B94A8-1B64-4A18-9384-7A9B0A94B584}" type="slidenum">
              <a:rPr lang="en-CA" smtClean="0"/>
              <a:t>‹#›</a:t>
            </a:fld>
            <a:endParaRPr lang="en-CA"/>
          </a:p>
        </p:txBody>
      </p:sp>
    </p:spTree>
    <p:extLst>
      <p:ext uri="{BB962C8B-B14F-4D97-AF65-F5344CB8AC3E}">
        <p14:creationId xmlns:p14="http://schemas.microsoft.com/office/powerpoint/2010/main" val="16172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Introduction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C1DCC-FFC4-4B3D-BA17-78F7354CB95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92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C1DCC-FFC4-4B3D-BA17-78F7354CB95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65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5B94A8-1B64-4A18-9384-7A9B0A94B584}" type="slidenum">
              <a:rPr lang="en-CA" smtClean="0"/>
              <a:t>2</a:t>
            </a:fld>
            <a:endParaRPr lang="en-CA"/>
          </a:p>
        </p:txBody>
      </p:sp>
    </p:spTree>
    <p:extLst>
      <p:ext uri="{BB962C8B-B14F-4D97-AF65-F5344CB8AC3E}">
        <p14:creationId xmlns:p14="http://schemas.microsoft.com/office/powerpoint/2010/main" val="308374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b="0" i="0" dirty="0">
              <a:solidFill>
                <a:srgbClr val="313132"/>
              </a:solidFill>
              <a:effectLst/>
              <a:latin typeface="BC Sans"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C1DCC-FFC4-4B3D-BA17-78F7354CB95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71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Mention that I have been in role close to 2 years now and that Conrad is planning on retiring next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C1DCC-FFC4-4B3D-BA17-78F7354CB95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71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C1DCC-FFC4-4B3D-BA17-78F7354CB95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96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Matrix Calibration sessions and group discussions on larger more complex files. </a:t>
            </a:r>
          </a:p>
        </p:txBody>
      </p:sp>
      <p:sp>
        <p:nvSpPr>
          <p:cNvPr id="4" name="Slide Number Placeholder 3"/>
          <p:cNvSpPr>
            <a:spLocks noGrp="1"/>
          </p:cNvSpPr>
          <p:nvPr>
            <p:ph type="sldNum" sz="quarter" idx="5"/>
          </p:nvPr>
        </p:nvSpPr>
        <p:spPr/>
        <p:txBody>
          <a:bodyPr/>
          <a:lstStyle/>
          <a:p>
            <a:fld id="{105B94A8-1B64-4A18-9384-7A9B0A94B584}" type="slidenum">
              <a:rPr lang="en-CA" smtClean="0"/>
              <a:t>7</a:t>
            </a:fld>
            <a:endParaRPr lang="en-CA"/>
          </a:p>
        </p:txBody>
      </p:sp>
    </p:spTree>
    <p:extLst>
      <p:ext uri="{BB962C8B-B14F-4D97-AF65-F5344CB8AC3E}">
        <p14:creationId xmlns:p14="http://schemas.microsoft.com/office/powerpoint/2010/main" val="1354128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many cases, aerial pesticide operators were using pesticides as a contractor of a licensee and did not actually require a licence. All they needed was an aerial pesticide applicator certificate. However, many company still wanted to have a licence to have the option to be hired by an independent client.  </a:t>
            </a:r>
          </a:p>
          <a:p>
            <a:endParaRPr lang="en-CA" dirty="0"/>
          </a:p>
          <a:p>
            <a:r>
              <a:rPr lang="en-CA" dirty="0"/>
              <a:t>Example: If you are an industrial vegetation licensee  that wants to contract an aerial applicator, technically the aerial operator only requires a certificate. However, if that is the case, the licence is responsible for the pesticide application and is required to keep records of the application. </a:t>
            </a:r>
          </a:p>
        </p:txBody>
      </p:sp>
      <p:sp>
        <p:nvSpPr>
          <p:cNvPr id="4" name="Slide Number Placeholder 3"/>
          <p:cNvSpPr>
            <a:spLocks noGrp="1"/>
          </p:cNvSpPr>
          <p:nvPr>
            <p:ph type="sldNum" sz="quarter" idx="5"/>
          </p:nvPr>
        </p:nvSpPr>
        <p:spPr/>
        <p:txBody>
          <a:bodyPr/>
          <a:lstStyle/>
          <a:p>
            <a:fld id="{105B94A8-1B64-4A18-9384-7A9B0A94B584}" type="slidenum">
              <a:rPr lang="en-CA" smtClean="0"/>
              <a:t>9</a:t>
            </a:fld>
            <a:endParaRPr lang="en-CA"/>
          </a:p>
        </p:txBody>
      </p:sp>
    </p:spTree>
    <p:extLst>
      <p:ext uri="{BB962C8B-B14F-4D97-AF65-F5344CB8AC3E}">
        <p14:creationId xmlns:p14="http://schemas.microsoft.com/office/powerpoint/2010/main" val="134518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part of the online submission platform for Annual Use Reports lists instructions. </a:t>
            </a:r>
          </a:p>
          <a:p>
            <a:r>
              <a:rPr lang="en-CA" dirty="0"/>
              <a:t>As a reminder, the annual use report is due on January 31</a:t>
            </a:r>
            <a:r>
              <a:rPr lang="en-CA" baseline="30000" dirty="0"/>
              <a:t>st</a:t>
            </a:r>
            <a:r>
              <a:rPr lang="en-CA" dirty="0"/>
              <a:t>, even if no pesticides were used. Submitting your Annual Use Report after January 31</a:t>
            </a:r>
            <a:r>
              <a:rPr lang="en-CA" baseline="30000" dirty="0"/>
              <a:t>st</a:t>
            </a:r>
            <a:r>
              <a:rPr lang="en-CA" dirty="0"/>
              <a:t> is a non-compliance and could result in issuance of an advisory, warning, or high depending on your compliance history.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8751-72FF-4290-A04E-7399ECBF540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30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shows what it looks like to input your pesticide use. You simply enter your P.C.P Act Registration Number for the pesticide you used and the pesticide product name, active ingredient name, product type, marketing type, and where it is still registered will population from Health Canada Pesticide Database.</a:t>
            </a:r>
          </a:p>
          <a:p>
            <a:r>
              <a:rPr lang="en-CA" dirty="0"/>
              <a:t>You then simply enter the Quantity used for each pesticide in Kg. The size of area treated is currently not required to be recorded for landscapers. Talk about the difference between section 2a and 2b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8751-72FF-4290-A04E-7399ECBF540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71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9292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518848"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9518848" cy="434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1447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314602"/>
          </a:xfrm>
          <a:prstGeom prst="rect">
            <a:avLst/>
          </a:prstGeo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1199456" y="274640"/>
            <a:ext cx="7436544" cy="596267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915257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356769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230816"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042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3645025"/>
            <a:ext cx="10363200" cy="1362075"/>
          </a:xfrm>
          <a:prstGeom prst="rect">
            <a:avLst/>
          </a:prstGeom>
        </p:spPr>
        <p:txBody>
          <a:bodyPr anchor="t"/>
          <a:lstStyle>
            <a:lvl1pPr algn="l">
              <a:defRPr sz="4000" b="1" cap="all"/>
            </a:lvl1pPr>
          </a:lstStyle>
          <a:p>
            <a:r>
              <a:rPr lang="en-US"/>
              <a:t>Click to edit Master title style</a:t>
            </a:r>
            <a:endParaRPr lang="en-CA" dirty="0"/>
          </a:p>
        </p:txBody>
      </p:sp>
      <p:sp>
        <p:nvSpPr>
          <p:cNvPr id="3" name="Text Placeholder 2"/>
          <p:cNvSpPr>
            <a:spLocks noGrp="1"/>
          </p:cNvSpPr>
          <p:nvPr>
            <p:ph type="body" idx="1"/>
          </p:nvPr>
        </p:nvSpPr>
        <p:spPr>
          <a:xfrm>
            <a:off x="911424" y="2132857"/>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785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9326827" cy="1143000"/>
          </a:xfrm>
          <a:prstGeom prst="rect">
            <a:avLst/>
          </a:prstGeom>
        </p:spPr>
        <p:txBody>
          <a:bodyPr/>
          <a:lstStyle/>
          <a:p>
            <a:r>
              <a:rPr lang="en-US"/>
              <a:t>Click to edit Master title style</a:t>
            </a:r>
            <a:endParaRPr lang="en-CA" dirty="0"/>
          </a:p>
        </p:txBody>
      </p:sp>
      <p:sp>
        <p:nvSpPr>
          <p:cNvPr id="3" name="Content Placeholder 2"/>
          <p:cNvSpPr>
            <a:spLocks noGrp="1"/>
          </p:cNvSpPr>
          <p:nvPr>
            <p:ph sz="half" idx="1"/>
          </p:nvPr>
        </p:nvSpPr>
        <p:spPr>
          <a:xfrm>
            <a:off x="623392"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2011"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2190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a:prstGeom prst="rect">
            <a:avLst/>
          </a:prstGeom>
        </p:spPr>
        <p:txBody>
          <a:bodyPr/>
          <a:lstStyle>
            <a:lvl1pPr>
              <a:defRPr/>
            </a:lvl1pPr>
          </a:lstStyle>
          <a:p>
            <a:r>
              <a:rPr lang="en-US"/>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17734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710869" cy="1143000"/>
          </a:xfrm>
          <a:prstGeom prst="rect">
            <a:avLst/>
          </a:prstGeom>
        </p:spPr>
        <p:txBody>
          <a:bodyPr/>
          <a:lstStyle/>
          <a:p>
            <a:r>
              <a:rPr lang="en-US"/>
              <a:t>Click to edit Master title style</a:t>
            </a:r>
            <a:endParaRPr lang="en-CA" dirty="0"/>
          </a:p>
        </p:txBody>
      </p:sp>
    </p:spTree>
    <p:extLst>
      <p:ext uri="{BB962C8B-B14F-4D97-AF65-F5344CB8AC3E}">
        <p14:creationId xmlns:p14="http://schemas.microsoft.com/office/powerpoint/2010/main" val="1493011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08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4" y="273051"/>
            <a:ext cx="5745757"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260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1143000"/>
          </a:xfrm>
          <a:prstGeom prst="rect">
            <a:avLst/>
          </a:prstGeom>
        </p:spPr>
        <p:txBody>
          <a:bodyPr/>
          <a:lstStyle>
            <a:lvl1pPr>
              <a:defRPr b="1"/>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6327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7096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812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518848"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9518848" cy="434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12960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314602"/>
          </a:xfrm>
          <a:prstGeom prst="rect">
            <a:avLst/>
          </a:prstGeom>
        </p:spPr>
        <p:txBody>
          <a:bodyPr vert="eaVert"/>
          <a:lstStyle/>
          <a:p>
            <a:r>
              <a:rPr lang="en-US"/>
              <a:t>Click to edit Master title style</a:t>
            </a:r>
            <a:endParaRPr lang="en-CA" dirty="0"/>
          </a:p>
        </p:txBody>
      </p:sp>
      <p:sp>
        <p:nvSpPr>
          <p:cNvPr id="3" name="Vertical Text Placeholder 2"/>
          <p:cNvSpPr>
            <a:spLocks noGrp="1"/>
          </p:cNvSpPr>
          <p:nvPr>
            <p:ph type="body" orient="vert" idx="1"/>
          </p:nvPr>
        </p:nvSpPr>
        <p:spPr>
          <a:xfrm>
            <a:off x="1199456" y="274640"/>
            <a:ext cx="7436544" cy="59626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06706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a:lstStyle>
            <a:lvl1pPr>
              <a:defRPr b="1"/>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785674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1143000"/>
          </a:xfrm>
          <a:prstGeom prst="rect">
            <a:avLst/>
          </a:prstGeom>
        </p:spPr>
        <p:txBody>
          <a:bodyPr/>
          <a:lstStyle>
            <a:lvl1pPr>
              <a:defRPr b="1"/>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8805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3645031"/>
            <a:ext cx="10363200" cy="1362075"/>
          </a:xfrm>
          <a:prstGeom prst="rect">
            <a:avLst/>
          </a:prstGeom>
        </p:spPr>
        <p:txBody>
          <a:bodyPr anchor="t"/>
          <a:lstStyle>
            <a:lvl1pPr algn="l">
              <a:defRPr sz="3000" b="1" cap="all"/>
            </a:lvl1pPr>
          </a:lstStyle>
          <a:p>
            <a:r>
              <a:rPr lang="en-US" dirty="0"/>
              <a:t>Click to edit Master title style</a:t>
            </a:r>
            <a:endParaRPr lang="en-CA" dirty="0"/>
          </a:p>
        </p:txBody>
      </p:sp>
      <p:sp>
        <p:nvSpPr>
          <p:cNvPr id="3" name="Text Placeholder 2"/>
          <p:cNvSpPr>
            <a:spLocks noGrp="1"/>
          </p:cNvSpPr>
          <p:nvPr>
            <p:ph type="body" idx="1"/>
          </p:nvPr>
        </p:nvSpPr>
        <p:spPr>
          <a:xfrm>
            <a:off x="911424" y="2132863"/>
            <a:ext cx="103632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9550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3" y="332656"/>
            <a:ext cx="9326827" cy="1143000"/>
          </a:xfrm>
          <a:prstGeom prst="rect">
            <a:avLst/>
          </a:prstGeom>
        </p:spPr>
        <p:txBody>
          <a:bodyPr/>
          <a:lstStyle>
            <a:lvl1pPr>
              <a:defRPr b="1"/>
            </a:lvl1pPr>
          </a:lstStyle>
          <a:p>
            <a:r>
              <a:rPr lang="en-US" dirty="0"/>
              <a:t>Click to edit Master title style</a:t>
            </a:r>
            <a:endParaRPr lang="en-CA" dirty="0"/>
          </a:p>
        </p:txBody>
      </p:sp>
      <p:sp>
        <p:nvSpPr>
          <p:cNvPr id="3" name="Content Placeholder 2"/>
          <p:cNvSpPr>
            <a:spLocks noGrp="1"/>
          </p:cNvSpPr>
          <p:nvPr>
            <p:ph sz="half" idx="1"/>
          </p:nvPr>
        </p:nvSpPr>
        <p:spPr>
          <a:xfrm>
            <a:off x="623392" y="1772816"/>
            <a:ext cx="5384800" cy="41330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2011" y="1772816"/>
            <a:ext cx="5384800" cy="41330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68691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9326827" cy="1143000"/>
          </a:xfrm>
          <a:prstGeom prst="rect">
            <a:avLst/>
          </a:prstGeom>
        </p:spPr>
        <p:txBody>
          <a:bodyPr/>
          <a:lstStyle>
            <a:lvl1pPr>
              <a:defRPr b="1"/>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9"/>
            <a:ext cx="5386917" cy="377440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9"/>
            <a:ext cx="5389033" cy="377440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3881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710869" cy="1143000"/>
          </a:xfrm>
          <a:prstGeom prst="rect">
            <a:avLst/>
          </a:prstGeom>
        </p:spPr>
        <p:txBody>
          <a:bodyPr/>
          <a:lstStyle>
            <a:lvl1pPr>
              <a:defRPr b="1"/>
            </a:lvl1pPr>
          </a:lstStyle>
          <a:p>
            <a:r>
              <a:rPr lang="en-US" dirty="0"/>
              <a:t>Click to edit Master title style</a:t>
            </a:r>
            <a:endParaRPr lang="en-CA" dirty="0"/>
          </a:p>
        </p:txBody>
      </p:sp>
    </p:spTree>
    <p:extLst>
      <p:ext uri="{BB962C8B-B14F-4D97-AF65-F5344CB8AC3E}">
        <p14:creationId xmlns:p14="http://schemas.microsoft.com/office/powerpoint/2010/main" val="288993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57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3645025"/>
            <a:ext cx="10363200" cy="1362075"/>
          </a:xfrm>
          <a:prstGeom prst="rect">
            <a:avLst/>
          </a:prstGeo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911424" y="2132857"/>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044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4766736" y="273051"/>
            <a:ext cx="5745757" cy="567623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3" y="1435101"/>
            <a:ext cx="4011084" cy="4514180"/>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2029246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CA" dirty="0"/>
          </a:p>
        </p:txBody>
      </p:sp>
      <p:sp>
        <p:nvSpPr>
          <p:cNvPr id="4" name="Text Placeholder 3"/>
          <p:cNvSpPr>
            <a:spLocks noGrp="1"/>
          </p:cNvSpPr>
          <p:nvPr>
            <p:ph type="body" sz="half" idx="2"/>
          </p:nvPr>
        </p:nvSpPr>
        <p:spPr>
          <a:xfrm>
            <a:off x="2389717" y="5367338"/>
            <a:ext cx="7315200" cy="70961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3915392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518848"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9518848" cy="434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2945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314602"/>
          </a:xfrm>
          <a:prstGeom prst="rect">
            <a:avLst/>
          </a:prstGeo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1199456" y="274646"/>
            <a:ext cx="7436544" cy="596267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6813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2155291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1143000"/>
          </a:xfrm>
          <a:prstGeom prst="rect">
            <a:avLst/>
          </a:prstGeom>
        </p:spPr>
        <p:txBody>
          <a:bodyPr/>
          <a:lstStyle>
            <a:lvl1pPr>
              <a:defRPr b="1"/>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54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3645025"/>
            <a:ext cx="10363200" cy="1362075"/>
          </a:xfrm>
          <a:prstGeom prst="rect">
            <a:avLst/>
          </a:prstGeo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911424" y="2132857"/>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94369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9326827" cy="1143000"/>
          </a:xfrm>
          <a:prstGeom prst="rect">
            <a:avLst/>
          </a:prstGeom>
        </p:spPr>
        <p:txBody>
          <a:bodyPr/>
          <a:lstStyle>
            <a:lvl1pPr>
              <a:defRPr b="1"/>
            </a:lvl1pPr>
          </a:lstStyle>
          <a:p>
            <a:r>
              <a:rPr lang="en-US" dirty="0"/>
              <a:t>Click to edit Master title style</a:t>
            </a:r>
            <a:endParaRPr lang="en-CA" dirty="0"/>
          </a:p>
        </p:txBody>
      </p:sp>
      <p:sp>
        <p:nvSpPr>
          <p:cNvPr id="3" name="Content Placeholder 2"/>
          <p:cNvSpPr>
            <a:spLocks noGrp="1"/>
          </p:cNvSpPr>
          <p:nvPr>
            <p:ph sz="half" idx="1"/>
          </p:nvPr>
        </p:nvSpPr>
        <p:spPr>
          <a:xfrm>
            <a:off x="623392"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2011"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5251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a:prstGeom prst="rect">
            <a:avLst/>
          </a:prstGeom>
        </p:spPr>
        <p:txBody>
          <a:bodyPr/>
          <a:lstStyle>
            <a:lvl1pPr>
              <a:defRPr b="1"/>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8826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710869" cy="1143000"/>
          </a:xfrm>
          <a:prstGeom prst="rect">
            <a:avLst/>
          </a:prstGeom>
        </p:spPr>
        <p:txBody>
          <a:bodyPr/>
          <a:lstStyle>
            <a:lvl1pPr>
              <a:defRPr b="1"/>
            </a:lvl1pPr>
          </a:lstStyle>
          <a:p>
            <a:r>
              <a:rPr lang="en-US" dirty="0"/>
              <a:t>Click to edit Master title style</a:t>
            </a:r>
            <a:endParaRPr lang="en-CA" dirty="0"/>
          </a:p>
        </p:txBody>
      </p:sp>
    </p:spTree>
    <p:extLst>
      <p:ext uri="{BB962C8B-B14F-4D97-AF65-F5344CB8AC3E}">
        <p14:creationId xmlns:p14="http://schemas.microsoft.com/office/powerpoint/2010/main" val="258393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9326827" cy="1143000"/>
          </a:xfrm>
          <a:prstGeom prst="rect">
            <a:avLst/>
          </a:prstGeom>
        </p:spPr>
        <p:txBody>
          <a:bodyPr/>
          <a:lstStyle>
            <a:lvl1pPr>
              <a:defRPr b="1"/>
            </a:lvl1pPr>
          </a:lstStyle>
          <a:p>
            <a:r>
              <a:rPr lang="en-US" dirty="0"/>
              <a:t>Click to edit Master title style</a:t>
            </a:r>
            <a:endParaRPr lang="en-CA" dirty="0"/>
          </a:p>
        </p:txBody>
      </p:sp>
      <p:sp>
        <p:nvSpPr>
          <p:cNvPr id="3" name="Content Placeholder 2"/>
          <p:cNvSpPr>
            <a:spLocks noGrp="1"/>
          </p:cNvSpPr>
          <p:nvPr>
            <p:ph sz="half" idx="1"/>
          </p:nvPr>
        </p:nvSpPr>
        <p:spPr>
          <a:xfrm>
            <a:off x="623392"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2011" y="1772816"/>
            <a:ext cx="53848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73313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9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4" y="273051"/>
            <a:ext cx="5745757"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7896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7096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74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518848"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9518848" cy="434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93708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314602"/>
          </a:xfrm>
          <a:prstGeom prst="rect">
            <a:avLst/>
          </a:prstGeo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1199456" y="274640"/>
            <a:ext cx="7436544" cy="596267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6400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26827" cy="1143000"/>
          </a:xfrm>
          <a:prstGeom prst="rect">
            <a:avLst/>
          </a:prstGeom>
        </p:spPr>
        <p:txBody>
          <a:bodyPr/>
          <a:lstStyle>
            <a:lvl1pPr>
              <a:defRPr b="1"/>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938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710869" cy="1143000"/>
          </a:xfrm>
          <a:prstGeom prst="rect">
            <a:avLst/>
          </a:prstGeom>
        </p:spPr>
        <p:txBody>
          <a:bodyPr/>
          <a:lstStyle>
            <a:lvl1pPr>
              <a:defRPr b="1"/>
            </a:lvl1pPr>
          </a:lstStyle>
          <a:p>
            <a:r>
              <a:rPr lang="en-US" dirty="0"/>
              <a:t>Click to edit Master title style</a:t>
            </a:r>
            <a:endParaRPr lang="en-CA" dirty="0"/>
          </a:p>
        </p:txBody>
      </p:sp>
    </p:spTree>
    <p:extLst>
      <p:ext uri="{BB962C8B-B14F-4D97-AF65-F5344CB8AC3E}">
        <p14:creationId xmlns:p14="http://schemas.microsoft.com/office/powerpoint/2010/main" val="331635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8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4" y="273051"/>
            <a:ext cx="5745757"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797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7096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56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4"/>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1114" y="5949281"/>
            <a:ext cx="12148921" cy="91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79" y="5850227"/>
            <a:ext cx="4283465" cy="1147197"/>
          </a:xfrm>
          <a:prstGeom prst="rect">
            <a:avLst/>
          </a:prstGeom>
        </p:spPr>
      </p:pic>
    </p:spTree>
    <p:extLst>
      <p:ext uri="{BB962C8B-B14F-4D97-AF65-F5344CB8AC3E}">
        <p14:creationId xmlns:p14="http://schemas.microsoft.com/office/powerpoint/2010/main" val="2806370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4"/>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31114" y="5949281"/>
            <a:ext cx="12148921" cy="91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7679" y="5850227"/>
            <a:ext cx="4283465" cy="1147197"/>
          </a:xfrm>
          <a:prstGeom prst="rect">
            <a:avLst/>
          </a:prstGeom>
        </p:spPr>
      </p:pic>
    </p:spTree>
    <p:extLst>
      <p:ext uri="{BB962C8B-B14F-4D97-AF65-F5344CB8AC3E}">
        <p14:creationId xmlns:p14="http://schemas.microsoft.com/office/powerpoint/2010/main" val="1745094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4"/>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31113" y="5949287"/>
            <a:ext cx="12148921" cy="91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7677" y="5850233"/>
            <a:ext cx="4283465" cy="1147197"/>
          </a:xfrm>
          <a:prstGeom prst="rect">
            <a:avLst/>
          </a:prstGeom>
        </p:spPr>
      </p:pic>
    </p:spTree>
    <p:extLst>
      <p:ext uri="{BB962C8B-B14F-4D97-AF65-F5344CB8AC3E}">
        <p14:creationId xmlns:p14="http://schemas.microsoft.com/office/powerpoint/2010/main" val="13625294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4"/>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1114" y="5949281"/>
            <a:ext cx="12148921" cy="91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7679" y="5850227"/>
            <a:ext cx="4283465" cy="1147197"/>
          </a:xfrm>
          <a:prstGeom prst="rect">
            <a:avLst/>
          </a:prstGeom>
        </p:spPr>
      </p:pic>
    </p:spTree>
    <p:extLst>
      <p:ext uri="{BB962C8B-B14F-4D97-AF65-F5344CB8AC3E}">
        <p14:creationId xmlns:p14="http://schemas.microsoft.com/office/powerpoint/2010/main" val="2548175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www2.gov.bc.ca/gov/content/environment/air-land-water/spills-environmental-emergencies/report-a-spill"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hyperlink" Target="https://www2.gov.bc.ca/assets/gov/environment/waste-management/waste-discharge-authorization/datamart/ncr_email_template.pdf" TargetMode="External"/><Relationship Id="rId5" Type="http://schemas.openxmlformats.org/officeDocument/2006/relationships/hyperlink" Target="mailto:EnvironmentalCompliance@gov.bc.ca" TargetMode="External"/><Relationship Id="rId4" Type="http://schemas.openxmlformats.org/officeDocument/2006/relationships/hyperlink" Target="https://www2.gov.bc.ca/gov/content/environment/natural-resource-stewardship/natural-resource-law-enforcement/conservation-officer-service/cos-rapp"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mailto:Michael.Lapham@gov.bc.ca" TargetMode="Externa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hyperlink" Target="https://www.legacy.com/ca/obituaries/princegeorgecitizen/name/emanuele-mariotto-obituary?id=51799324"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intranet.gov.bc.ca/assets/intranet/environment/homepage/strategic-policy-division/compliance-policy-and-planning-branch/icomply/c-e-policies-and-procedures/strat-cppb-icomply-ce-policies-procedures.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727" y="1210830"/>
            <a:ext cx="9176067" cy="1062498"/>
          </a:xfrm>
        </p:spPr>
        <p:txBody>
          <a:bodyPr/>
          <a:lstStyle/>
          <a:p>
            <a:r>
              <a:rPr lang="en-US" sz="3600" dirty="0"/>
              <a:t>Compliance &amp; Environmental Enforcement Branch – IPM Team News and Updates</a:t>
            </a:r>
            <a:endParaRPr lang="en-CA" sz="3600" dirty="0"/>
          </a:p>
        </p:txBody>
      </p:sp>
      <p:pic>
        <p:nvPicPr>
          <p:cNvPr id="8" name="Picture 7">
            <a:extLst>
              <a:ext uri="{FF2B5EF4-FFF2-40B4-BE49-F238E27FC236}">
                <a16:creationId xmlns:a16="http://schemas.microsoft.com/office/drawing/2014/main" id="{30566547-1A93-4942-9B55-0FBE672D97A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14670" y="1"/>
            <a:ext cx="3645024" cy="1301613"/>
          </a:xfrm>
          <a:prstGeom prst="rect">
            <a:avLst/>
          </a:prstGeom>
        </p:spPr>
      </p:pic>
      <p:sp>
        <p:nvSpPr>
          <p:cNvPr id="9" name="Subtitle 8">
            <a:extLst>
              <a:ext uri="{FF2B5EF4-FFF2-40B4-BE49-F238E27FC236}">
                <a16:creationId xmlns:a16="http://schemas.microsoft.com/office/drawing/2014/main" id="{4BB41D9E-48F6-4A2A-9389-A48A3C62168E}"/>
              </a:ext>
            </a:extLst>
          </p:cNvPr>
          <p:cNvSpPr txBox="1">
            <a:spLocks/>
          </p:cNvSpPr>
          <p:nvPr/>
        </p:nvSpPr>
        <p:spPr>
          <a:xfrm>
            <a:off x="4737751" y="350095"/>
            <a:ext cx="5777308" cy="89520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lnSpc>
                <a:spcPct val="110000"/>
              </a:lnSpc>
            </a:pPr>
            <a:r>
              <a:rPr lang="en-CA" sz="2000" dirty="0">
                <a:solidFill>
                  <a:prstClr val="black">
                    <a:tint val="75000"/>
                  </a:prstClr>
                </a:solidFill>
                <a:latin typeface="Calibri"/>
              </a:rPr>
              <a:t>IVMA, Conference</a:t>
            </a:r>
          </a:p>
          <a:p>
            <a:pPr algn="r">
              <a:lnSpc>
                <a:spcPct val="110000"/>
              </a:lnSpc>
            </a:pPr>
            <a:r>
              <a:rPr lang="en-CA" sz="2000" dirty="0">
                <a:solidFill>
                  <a:prstClr val="black">
                    <a:tint val="75000"/>
                  </a:prstClr>
                </a:solidFill>
                <a:latin typeface="Calibri"/>
              </a:rPr>
              <a:t>November 7</a:t>
            </a:r>
            <a:r>
              <a:rPr lang="en-CA" sz="2000" baseline="30000" dirty="0">
                <a:solidFill>
                  <a:prstClr val="black">
                    <a:tint val="75000"/>
                  </a:prstClr>
                </a:solidFill>
                <a:latin typeface="Calibri"/>
              </a:rPr>
              <a:t>th</a:t>
            </a:r>
            <a:r>
              <a:rPr lang="en-CA" sz="2000" dirty="0">
                <a:solidFill>
                  <a:prstClr val="black">
                    <a:tint val="75000"/>
                  </a:prstClr>
                </a:solidFill>
                <a:latin typeface="Calibri"/>
              </a:rPr>
              <a:t>, 2023</a:t>
            </a:r>
          </a:p>
        </p:txBody>
      </p:sp>
      <p:sp>
        <p:nvSpPr>
          <p:cNvPr id="12" name="Rectangle 11">
            <a:extLst>
              <a:ext uri="{FF2B5EF4-FFF2-40B4-BE49-F238E27FC236}">
                <a16:creationId xmlns:a16="http://schemas.microsoft.com/office/drawing/2014/main" id="{1E7913CD-98B0-4174-9F9A-A89E2B2E1E12}"/>
              </a:ext>
            </a:extLst>
          </p:cNvPr>
          <p:cNvSpPr/>
          <p:nvPr/>
        </p:nvSpPr>
        <p:spPr>
          <a:xfrm>
            <a:off x="2352807" y="2328598"/>
            <a:ext cx="7486386" cy="892552"/>
          </a:xfrm>
          <a:prstGeom prst="rect">
            <a:avLst/>
          </a:prstGeom>
        </p:spPr>
        <p:txBody>
          <a:bodyPr wrap="square">
            <a:spAutoFit/>
          </a:bodyPr>
          <a:lstStyle/>
          <a:p>
            <a:pPr algn="ctr">
              <a:spcBef>
                <a:spcPct val="20000"/>
              </a:spcBef>
            </a:pPr>
            <a:r>
              <a:rPr lang="en-CA" sz="2800" b="1" dirty="0">
                <a:solidFill>
                  <a:prstClr val="black">
                    <a:tint val="75000"/>
                  </a:prstClr>
                </a:solidFill>
                <a:latin typeface="Calibri"/>
              </a:rPr>
              <a:t>Michael Lapham</a:t>
            </a:r>
            <a:r>
              <a:rPr lang="en-CA" sz="2800" dirty="0">
                <a:solidFill>
                  <a:prstClr val="black">
                    <a:tint val="75000"/>
                  </a:prstClr>
                </a:solidFill>
                <a:latin typeface="Calibri"/>
              </a:rPr>
              <a:t>– Compliance Section Head - IPM</a:t>
            </a:r>
            <a:br>
              <a:rPr lang="en-CA" sz="2800" dirty="0">
                <a:solidFill>
                  <a:prstClr val="black">
                    <a:tint val="75000"/>
                  </a:prstClr>
                </a:solidFill>
                <a:latin typeface="Calibri"/>
              </a:rPr>
            </a:br>
            <a:r>
              <a:rPr lang="en-CA" sz="2400" i="1" dirty="0">
                <a:solidFill>
                  <a:prstClr val="black">
                    <a:tint val="75000"/>
                  </a:prstClr>
                </a:solidFill>
                <a:latin typeface="Calibri"/>
              </a:rPr>
              <a:t>Compliance and Environmental Enforcement Branch</a:t>
            </a:r>
          </a:p>
        </p:txBody>
      </p:sp>
      <p:pic>
        <p:nvPicPr>
          <p:cNvPr id="4" name="Picture 3" descr="A picture containing tree, outdoor, grass, person&#10;&#10;Description automatically generated">
            <a:extLst>
              <a:ext uri="{FF2B5EF4-FFF2-40B4-BE49-F238E27FC236}">
                <a16:creationId xmlns:a16="http://schemas.microsoft.com/office/drawing/2014/main" id="{34B985D1-B5E4-EF16-F4E8-21155A6B3B5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3231658"/>
            <a:ext cx="3021111" cy="2683455"/>
          </a:xfrm>
          <a:prstGeom prst="rect">
            <a:avLst/>
          </a:prstGeom>
        </p:spPr>
      </p:pic>
      <p:pic>
        <p:nvPicPr>
          <p:cNvPr id="5" name="Picture 4">
            <a:extLst>
              <a:ext uri="{FF2B5EF4-FFF2-40B4-BE49-F238E27FC236}">
                <a16:creationId xmlns:a16="http://schemas.microsoft.com/office/drawing/2014/main" id="{716B3222-9D79-3EC8-8296-051C27ECBAC5}"/>
              </a:ext>
            </a:extLst>
          </p:cNvPr>
          <p:cNvPicPr>
            <a:picLocks noChangeAspect="1"/>
          </p:cNvPicPr>
          <p:nvPr/>
        </p:nvPicPr>
        <p:blipFill>
          <a:blip r:embed="rId5"/>
          <a:stretch>
            <a:fillRect/>
          </a:stretch>
        </p:blipFill>
        <p:spPr>
          <a:xfrm>
            <a:off x="6048943" y="3229114"/>
            <a:ext cx="3021111" cy="2685999"/>
          </a:xfrm>
          <a:prstGeom prst="rect">
            <a:avLst/>
          </a:prstGeom>
        </p:spPr>
      </p:pic>
      <p:pic>
        <p:nvPicPr>
          <p:cNvPr id="16" name="Picture 15">
            <a:extLst>
              <a:ext uri="{FF2B5EF4-FFF2-40B4-BE49-F238E27FC236}">
                <a16:creationId xmlns:a16="http://schemas.microsoft.com/office/drawing/2014/main" id="{DC275460-405B-EAC7-6BE4-65635288A7F0}"/>
              </a:ext>
            </a:extLst>
          </p:cNvPr>
          <p:cNvPicPr>
            <a:picLocks noChangeAspect="1"/>
          </p:cNvPicPr>
          <p:nvPr/>
        </p:nvPicPr>
        <p:blipFill>
          <a:blip r:embed="rId6"/>
          <a:stretch>
            <a:fillRect/>
          </a:stretch>
        </p:blipFill>
        <p:spPr>
          <a:xfrm>
            <a:off x="3027832" y="3245042"/>
            <a:ext cx="3021111" cy="2685999"/>
          </a:xfrm>
          <a:prstGeom prst="rect">
            <a:avLst/>
          </a:prstGeom>
        </p:spPr>
      </p:pic>
      <p:pic>
        <p:nvPicPr>
          <p:cNvPr id="17" name="Picture 16">
            <a:extLst>
              <a:ext uri="{FF2B5EF4-FFF2-40B4-BE49-F238E27FC236}">
                <a16:creationId xmlns:a16="http://schemas.microsoft.com/office/drawing/2014/main" id="{18D1A935-2B04-4117-8ACC-7B0E68E80204}"/>
              </a:ext>
            </a:extLst>
          </p:cNvPr>
          <p:cNvPicPr>
            <a:picLocks noChangeAspect="1"/>
          </p:cNvPicPr>
          <p:nvPr/>
        </p:nvPicPr>
        <p:blipFill rotWithShape="1">
          <a:blip r:embed="rId7">
            <a:extLst>
              <a:ext uri="{28A0092B-C50C-407E-A947-70E740481C1C}">
                <a14:useLocalDpi xmlns:a14="http://schemas.microsoft.com/office/drawing/2010/main" val="0"/>
              </a:ext>
            </a:extLst>
          </a:blip>
          <a:srcRect r="11435"/>
          <a:stretch/>
        </p:blipFill>
        <p:spPr>
          <a:xfrm rot="5400000">
            <a:off x="9237609" y="3045631"/>
            <a:ext cx="2686000" cy="3021111"/>
          </a:xfrm>
          <a:prstGeom prst="rect">
            <a:avLst/>
          </a:prstGeom>
        </p:spPr>
      </p:pic>
    </p:spTree>
    <p:extLst>
      <p:ext uri="{BB962C8B-B14F-4D97-AF65-F5344CB8AC3E}">
        <p14:creationId xmlns:p14="http://schemas.microsoft.com/office/powerpoint/2010/main" val="23475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600"/>
                                        <p:tgtEl>
                                          <p:spTgt spid="16"/>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6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F2F3-52D9-4819-B911-6BC4DAFFAC84}"/>
              </a:ext>
            </a:extLst>
          </p:cNvPr>
          <p:cNvSpPr>
            <a:spLocks noGrp="1"/>
          </p:cNvSpPr>
          <p:nvPr>
            <p:ph type="title"/>
          </p:nvPr>
        </p:nvSpPr>
        <p:spPr>
          <a:xfrm>
            <a:off x="1986372" y="140472"/>
            <a:ext cx="8219256" cy="634081"/>
          </a:xfrm>
        </p:spPr>
        <p:txBody>
          <a:bodyPr/>
          <a:lstStyle/>
          <a:p>
            <a:r>
              <a:rPr lang="en-US" dirty="0">
                <a:solidFill>
                  <a:schemeClr val="accent1">
                    <a:lumMod val="75000"/>
                  </a:schemeClr>
                </a:solidFill>
                <a:latin typeface="Calibri"/>
              </a:rPr>
              <a:t>Annual Use Report for Licence Holders</a:t>
            </a:r>
            <a:endParaRPr lang="en-CA" dirty="0">
              <a:solidFill>
                <a:schemeClr val="accent1">
                  <a:lumMod val="75000"/>
                </a:schemeClr>
              </a:solidFill>
            </a:endParaRPr>
          </a:p>
        </p:txBody>
      </p:sp>
      <p:pic>
        <p:nvPicPr>
          <p:cNvPr id="6" name="Content Placeholder 5">
            <a:extLst>
              <a:ext uri="{FF2B5EF4-FFF2-40B4-BE49-F238E27FC236}">
                <a16:creationId xmlns:a16="http://schemas.microsoft.com/office/drawing/2014/main" id="{FDF2A6BC-0302-4527-8EAE-A9BF3ED33B45}"/>
              </a:ext>
            </a:extLst>
          </p:cNvPr>
          <p:cNvPicPr>
            <a:picLocks noGrp="1" noChangeAspect="1"/>
          </p:cNvPicPr>
          <p:nvPr>
            <p:ph idx="1"/>
          </p:nvPr>
        </p:nvPicPr>
        <p:blipFill>
          <a:blip r:embed="rId3"/>
          <a:stretch>
            <a:fillRect/>
          </a:stretch>
        </p:blipFill>
        <p:spPr>
          <a:xfrm>
            <a:off x="1733775" y="774552"/>
            <a:ext cx="8773042" cy="5236298"/>
          </a:xfrm>
          <a:prstGeom prst="rect">
            <a:avLst/>
          </a:prstGeom>
        </p:spPr>
      </p:pic>
      <p:sp>
        <p:nvSpPr>
          <p:cNvPr id="7" name="TextBox 6">
            <a:extLst>
              <a:ext uri="{FF2B5EF4-FFF2-40B4-BE49-F238E27FC236}">
                <a16:creationId xmlns:a16="http://schemas.microsoft.com/office/drawing/2014/main" id="{B314F549-6079-7184-B769-C8BECEA22D7C}"/>
              </a:ext>
            </a:extLst>
          </p:cNvPr>
          <p:cNvSpPr txBox="1"/>
          <p:nvPr/>
        </p:nvSpPr>
        <p:spPr>
          <a:xfrm>
            <a:off x="3277679" y="5679154"/>
            <a:ext cx="5464703" cy="369332"/>
          </a:xfrm>
          <a:prstGeom prst="rect">
            <a:avLst/>
          </a:prstGeom>
          <a:noFill/>
        </p:spPr>
        <p:txBody>
          <a:bodyPr wrap="square" rtlCol="0">
            <a:spAutoFit/>
          </a:bodyPr>
          <a:lstStyle/>
          <a:p>
            <a:pPr>
              <a:defRPr/>
            </a:pPr>
            <a:r>
              <a:rPr lang="en-CA" dirty="0">
                <a:solidFill>
                  <a:srgbClr val="C00000"/>
                </a:solidFill>
                <a:latin typeface="Calibri"/>
              </a:rPr>
              <a:t>DUE JANUARY 31</a:t>
            </a:r>
            <a:r>
              <a:rPr lang="en-CA" baseline="30000" dirty="0">
                <a:solidFill>
                  <a:srgbClr val="C00000"/>
                </a:solidFill>
                <a:latin typeface="Calibri"/>
              </a:rPr>
              <a:t>ST</a:t>
            </a:r>
            <a:r>
              <a:rPr lang="en-CA" dirty="0">
                <a:solidFill>
                  <a:srgbClr val="C00000"/>
                </a:solidFill>
                <a:latin typeface="Calibri"/>
              </a:rPr>
              <a:t> IN THE FOLLOWING CALENDAR YEAR</a:t>
            </a:r>
          </a:p>
        </p:txBody>
      </p:sp>
    </p:spTree>
    <p:extLst>
      <p:ext uri="{BB962C8B-B14F-4D97-AF65-F5344CB8AC3E}">
        <p14:creationId xmlns:p14="http://schemas.microsoft.com/office/powerpoint/2010/main" val="33347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F2F3-52D9-4819-B911-6BC4DAFFAC84}"/>
              </a:ext>
            </a:extLst>
          </p:cNvPr>
          <p:cNvSpPr>
            <a:spLocks noGrp="1"/>
          </p:cNvSpPr>
          <p:nvPr>
            <p:ph type="title"/>
          </p:nvPr>
        </p:nvSpPr>
        <p:spPr>
          <a:xfrm>
            <a:off x="1986372" y="312592"/>
            <a:ext cx="8219256" cy="634081"/>
          </a:xfrm>
        </p:spPr>
        <p:txBody>
          <a:bodyPr/>
          <a:lstStyle/>
          <a:p>
            <a:r>
              <a:rPr lang="en-US" dirty="0">
                <a:solidFill>
                  <a:schemeClr val="accent1">
                    <a:lumMod val="75000"/>
                  </a:schemeClr>
                </a:solidFill>
                <a:latin typeface="Calibri"/>
              </a:rPr>
              <a:t>Annual Use Report for </a:t>
            </a:r>
            <a:r>
              <a:rPr lang="en-US" dirty="0" err="1">
                <a:solidFill>
                  <a:schemeClr val="accent1">
                    <a:lumMod val="75000"/>
                  </a:schemeClr>
                </a:solidFill>
                <a:latin typeface="Calibri"/>
              </a:rPr>
              <a:t>Licence</a:t>
            </a:r>
            <a:r>
              <a:rPr lang="en-US" dirty="0">
                <a:solidFill>
                  <a:schemeClr val="accent1">
                    <a:lumMod val="75000"/>
                  </a:schemeClr>
                </a:solidFill>
                <a:latin typeface="Calibri"/>
              </a:rPr>
              <a:t> Holders</a:t>
            </a:r>
            <a:endParaRPr lang="en-CA" dirty="0">
              <a:solidFill>
                <a:schemeClr val="accent1">
                  <a:lumMod val="75000"/>
                </a:schemeClr>
              </a:solidFill>
            </a:endParaRPr>
          </a:p>
        </p:txBody>
      </p:sp>
      <p:pic>
        <p:nvPicPr>
          <p:cNvPr id="5" name="Content Placeholder 4">
            <a:extLst>
              <a:ext uri="{FF2B5EF4-FFF2-40B4-BE49-F238E27FC236}">
                <a16:creationId xmlns:a16="http://schemas.microsoft.com/office/drawing/2014/main" id="{155B935A-478E-4F33-BEFF-811894C52E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2334" y="946673"/>
            <a:ext cx="8735210" cy="5062975"/>
          </a:xfrm>
        </p:spPr>
      </p:pic>
    </p:spTree>
    <p:extLst>
      <p:ext uri="{BB962C8B-B14F-4D97-AF65-F5344CB8AC3E}">
        <p14:creationId xmlns:p14="http://schemas.microsoft.com/office/powerpoint/2010/main" val="267996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C93C-5450-0B45-AE04-02C786F13CCC}"/>
              </a:ext>
            </a:extLst>
          </p:cNvPr>
          <p:cNvSpPr>
            <a:spLocks noGrp="1"/>
          </p:cNvSpPr>
          <p:nvPr>
            <p:ph type="title"/>
          </p:nvPr>
        </p:nvSpPr>
        <p:spPr>
          <a:xfrm>
            <a:off x="616496" y="0"/>
            <a:ext cx="10959008" cy="1325563"/>
          </a:xfrm>
        </p:spPr>
        <p:txBody>
          <a:bodyPr/>
          <a:lstStyle/>
          <a:p>
            <a:r>
              <a:rPr lang="en-CA" dirty="0"/>
              <a:t>Complaints Management - 2023</a:t>
            </a:r>
          </a:p>
        </p:txBody>
      </p:sp>
      <p:sp>
        <p:nvSpPr>
          <p:cNvPr id="3" name="Content Placeholder 2">
            <a:extLst>
              <a:ext uri="{FF2B5EF4-FFF2-40B4-BE49-F238E27FC236}">
                <a16:creationId xmlns:a16="http://schemas.microsoft.com/office/drawing/2014/main" id="{6C8A7895-0D5D-B137-5708-73255B863537}"/>
              </a:ext>
            </a:extLst>
          </p:cNvPr>
          <p:cNvSpPr>
            <a:spLocks noGrp="1"/>
          </p:cNvSpPr>
          <p:nvPr>
            <p:ph idx="1"/>
          </p:nvPr>
        </p:nvSpPr>
        <p:spPr>
          <a:xfrm>
            <a:off x="229772" y="971765"/>
            <a:ext cx="7479324" cy="2219180"/>
          </a:xfrm>
        </p:spPr>
        <p:txBody>
          <a:bodyPr>
            <a:normAutofit/>
          </a:bodyPr>
          <a:lstStyle/>
          <a:p>
            <a:pPr marL="0" indent="0">
              <a:buNone/>
            </a:pPr>
            <a:r>
              <a:rPr lang="en-CA" sz="2000" b="1" dirty="0"/>
              <a:t>Complaints Summary </a:t>
            </a:r>
          </a:p>
          <a:p>
            <a:r>
              <a:rPr lang="en-CA" sz="2000" dirty="0"/>
              <a:t>About 90 complaints were received by CEEB so far.</a:t>
            </a:r>
          </a:p>
          <a:p>
            <a:r>
              <a:rPr lang="en-CA" sz="2000" dirty="0"/>
              <a:t>5 or so complaints were related to industrial vegetation and noxious weeds. </a:t>
            </a:r>
          </a:p>
          <a:p>
            <a:r>
              <a:rPr lang="en-CA" sz="2000" dirty="0"/>
              <a:t>Common complaints this year have been regarding rodenticide use, agricultural sector, and neighbor to neighbor issues. </a:t>
            </a:r>
          </a:p>
        </p:txBody>
      </p:sp>
      <p:pic>
        <p:nvPicPr>
          <p:cNvPr id="4" name="Picture 3">
            <a:extLst>
              <a:ext uri="{FF2B5EF4-FFF2-40B4-BE49-F238E27FC236}">
                <a16:creationId xmlns:a16="http://schemas.microsoft.com/office/drawing/2014/main" id="{7B15C524-2ECE-75D9-867A-5DC07AE66B5A}"/>
              </a:ext>
            </a:extLst>
          </p:cNvPr>
          <p:cNvPicPr>
            <a:picLocks noChangeAspect="1"/>
          </p:cNvPicPr>
          <p:nvPr/>
        </p:nvPicPr>
        <p:blipFill rotWithShape="1">
          <a:blip r:embed="rId2">
            <a:extLst>
              <a:ext uri="{28A0092B-C50C-407E-A947-70E740481C1C}">
                <a14:useLocalDpi xmlns:a14="http://schemas.microsoft.com/office/drawing/2010/main" val="0"/>
              </a:ext>
            </a:extLst>
          </a:blip>
          <a:srcRect l="17293" t="27463" r="26840" b="26531"/>
          <a:stretch/>
        </p:blipFill>
        <p:spPr>
          <a:xfrm flipH="1">
            <a:off x="8215532" y="3421853"/>
            <a:ext cx="3746696" cy="2490609"/>
          </a:xfrm>
          <a:prstGeom prst="rect">
            <a:avLst/>
          </a:prstGeom>
        </p:spPr>
      </p:pic>
      <p:sp>
        <p:nvSpPr>
          <p:cNvPr id="5" name="Content Placeholder 2">
            <a:extLst>
              <a:ext uri="{FF2B5EF4-FFF2-40B4-BE49-F238E27FC236}">
                <a16:creationId xmlns:a16="http://schemas.microsoft.com/office/drawing/2014/main" id="{C1A324C7-50B6-454F-A3CE-FD9CF5A25A3A}"/>
              </a:ext>
            </a:extLst>
          </p:cNvPr>
          <p:cNvSpPr txBox="1">
            <a:spLocks/>
          </p:cNvSpPr>
          <p:nvPr/>
        </p:nvSpPr>
        <p:spPr>
          <a:xfrm>
            <a:off x="131298" y="3305364"/>
            <a:ext cx="8267114" cy="22191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sz="2000" b="1" dirty="0"/>
              <a:t>Types of complaints regarding Industrial Vegetation/ Noxious Weed Sector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Use of pesticides near residential property (signs hard to find, pesticide drift, worried about impacts to pets, children, plants).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Other non-compliances – either reported or self-reported (i.e. spraying pesticides in PFZs, near wells, spills, using pesticides not on PMP, spills, </a:t>
            </a:r>
            <a:r>
              <a:rPr kumimoji="0" lang="en-CA" sz="2000" b="0" i="0" u="none" strike="noStrike" kern="1200" cap="none" spc="0" normalizeH="0" baseline="0" noProof="0" dirty="0" err="1">
                <a:ln>
                  <a:noFill/>
                </a:ln>
                <a:solidFill>
                  <a:prstClr val="black"/>
                </a:solidFill>
                <a:effectLst/>
                <a:uLnTx/>
                <a:uFillTx/>
                <a:latin typeface="Calibri"/>
                <a:ea typeface="+mn-ea"/>
                <a:cs typeface="+mn-cs"/>
              </a:rPr>
              <a:t>etc</a:t>
            </a:r>
            <a:r>
              <a:rPr kumimoji="0" lang="en-CA"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Picture 6">
            <a:extLst>
              <a:ext uri="{FF2B5EF4-FFF2-40B4-BE49-F238E27FC236}">
                <a16:creationId xmlns:a16="http://schemas.microsoft.com/office/drawing/2014/main" id="{C632A10D-5F58-99C9-7DB8-45940F624F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797215" y="263990"/>
            <a:ext cx="2583330" cy="3746696"/>
          </a:xfrm>
          <a:prstGeom prst="rect">
            <a:avLst/>
          </a:prstGeom>
          <a:noFill/>
          <a:ln>
            <a:noFill/>
          </a:ln>
        </p:spPr>
      </p:pic>
    </p:spTree>
    <p:extLst>
      <p:ext uri="{BB962C8B-B14F-4D97-AF65-F5344CB8AC3E}">
        <p14:creationId xmlns:p14="http://schemas.microsoft.com/office/powerpoint/2010/main" val="363490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1981-7D7E-409A-A79F-62B181A61AEB}"/>
              </a:ext>
            </a:extLst>
          </p:cNvPr>
          <p:cNvSpPr>
            <a:spLocks noGrp="1"/>
          </p:cNvSpPr>
          <p:nvPr>
            <p:ph type="title"/>
          </p:nvPr>
        </p:nvSpPr>
        <p:spPr>
          <a:xfrm>
            <a:off x="8412" y="233549"/>
            <a:ext cx="5383130" cy="1143000"/>
          </a:xfrm>
        </p:spPr>
        <p:txBody>
          <a:bodyPr/>
          <a:lstStyle/>
          <a:p>
            <a:r>
              <a:rPr lang="en-CA" sz="3600" dirty="0"/>
              <a:t>IPM Complaints</a:t>
            </a:r>
          </a:p>
        </p:txBody>
      </p:sp>
      <p:pic>
        <p:nvPicPr>
          <p:cNvPr id="5" name="Content Placeholder 4">
            <a:extLst>
              <a:ext uri="{FF2B5EF4-FFF2-40B4-BE49-F238E27FC236}">
                <a16:creationId xmlns:a16="http://schemas.microsoft.com/office/drawing/2014/main" id="{CDE5DABF-4D96-4A9E-8897-7CA0D40F8B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677" y="1714338"/>
            <a:ext cx="4832600" cy="2394663"/>
          </a:xfrm>
        </p:spPr>
      </p:pic>
      <p:sp>
        <p:nvSpPr>
          <p:cNvPr id="7" name="TextBox 6">
            <a:extLst>
              <a:ext uri="{FF2B5EF4-FFF2-40B4-BE49-F238E27FC236}">
                <a16:creationId xmlns:a16="http://schemas.microsoft.com/office/drawing/2014/main" id="{F7CEE102-B4E4-48F8-B48F-D03CCF6CEC79}"/>
              </a:ext>
            </a:extLst>
          </p:cNvPr>
          <p:cNvSpPr txBox="1"/>
          <p:nvPr/>
        </p:nvSpPr>
        <p:spPr>
          <a:xfrm>
            <a:off x="375020" y="978617"/>
            <a:ext cx="5479370" cy="584775"/>
          </a:xfrm>
          <a:prstGeom prst="rect">
            <a:avLst/>
          </a:prstGeom>
          <a:noFill/>
        </p:spPr>
        <p:txBody>
          <a:bodyPr wrap="square" rtlCol="0">
            <a:spAutoFit/>
          </a:bodyPr>
          <a:lstStyle/>
          <a:p>
            <a:pPr marL="342900" indent="-342900">
              <a:buFont typeface="Arial" panose="020B0604020202020204" pitchFamily="34" charset="0"/>
              <a:buChar char="•"/>
              <a:defRPr/>
            </a:pPr>
            <a:r>
              <a:rPr lang="en-CA" sz="1600" dirty="0">
                <a:solidFill>
                  <a:prstClr val="black"/>
                </a:solidFill>
                <a:latin typeface="Calibri"/>
              </a:rPr>
              <a:t>The RAPP hotline is the best method for reporting complaints regarding the sale and use of pesticides.</a:t>
            </a:r>
          </a:p>
        </p:txBody>
      </p:sp>
      <p:sp>
        <p:nvSpPr>
          <p:cNvPr id="3" name="TextBox 2">
            <a:extLst>
              <a:ext uri="{FF2B5EF4-FFF2-40B4-BE49-F238E27FC236}">
                <a16:creationId xmlns:a16="http://schemas.microsoft.com/office/drawing/2014/main" id="{918FDEA6-403D-DF41-48E8-0422CA3F2622}"/>
              </a:ext>
            </a:extLst>
          </p:cNvPr>
          <p:cNvSpPr txBox="1"/>
          <p:nvPr/>
        </p:nvSpPr>
        <p:spPr>
          <a:xfrm>
            <a:off x="283677" y="4259947"/>
            <a:ext cx="5570713" cy="830997"/>
          </a:xfrm>
          <a:prstGeom prst="rect">
            <a:avLst/>
          </a:prstGeom>
          <a:noFill/>
        </p:spPr>
        <p:txBody>
          <a:bodyPr wrap="square" rtlCol="0">
            <a:spAutoFit/>
          </a:bodyPr>
          <a:lstStyle/>
          <a:p>
            <a:r>
              <a:rPr lang="en-CA" sz="1600" dirty="0">
                <a:solidFill>
                  <a:prstClr val="black"/>
                </a:solidFill>
                <a:latin typeface="Calibri"/>
                <a:hlinkClick r:id="rId4"/>
              </a:rPr>
              <a:t>https://www2.gov.bc.ca/gov/content/environment/natural-resource-stewardship/natural-resource-law-enforcement/conservation-officer-service/cos-rapp</a:t>
            </a:r>
            <a:r>
              <a:rPr lang="en-CA" sz="1600" dirty="0">
                <a:solidFill>
                  <a:prstClr val="black"/>
                </a:solidFill>
                <a:latin typeface="Calibri"/>
              </a:rPr>
              <a:t> </a:t>
            </a:r>
          </a:p>
        </p:txBody>
      </p:sp>
      <p:sp>
        <p:nvSpPr>
          <p:cNvPr id="4" name="Title 1">
            <a:extLst>
              <a:ext uri="{FF2B5EF4-FFF2-40B4-BE49-F238E27FC236}">
                <a16:creationId xmlns:a16="http://schemas.microsoft.com/office/drawing/2014/main" id="{5508B943-65E4-3127-74AE-A396A0242A9D}"/>
              </a:ext>
            </a:extLst>
          </p:cNvPr>
          <p:cNvSpPr txBox="1">
            <a:spLocks/>
          </p:cNvSpPr>
          <p:nvPr/>
        </p:nvSpPr>
        <p:spPr>
          <a:xfrm>
            <a:off x="5109115" y="130551"/>
            <a:ext cx="7270191" cy="1143000"/>
          </a:xfrm>
          <a:prstGeom prst="rect">
            <a:avLst/>
          </a:prstGeom>
        </p:spPr>
        <p:txBody>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CA" sz="3600" dirty="0"/>
              <a:t>Where to Self-Report Non-Compliances</a:t>
            </a:r>
          </a:p>
        </p:txBody>
      </p:sp>
      <p:sp>
        <p:nvSpPr>
          <p:cNvPr id="8" name="TextBox 7">
            <a:extLst>
              <a:ext uri="{FF2B5EF4-FFF2-40B4-BE49-F238E27FC236}">
                <a16:creationId xmlns:a16="http://schemas.microsoft.com/office/drawing/2014/main" id="{B4BD4AD9-9C84-1B10-DB5B-7F73E14C07E3}"/>
              </a:ext>
            </a:extLst>
          </p:cNvPr>
          <p:cNvSpPr txBox="1"/>
          <p:nvPr/>
        </p:nvSpPr>
        <p:spPr>
          <a:xfrm>
            <a:off x="5994711" y="1298702"/>
            <a:ext cx="6149896" cy="338554"/>
          </a:xfrm>
          <a:prstGeom prst="rect">
            <a:avLst/>
          </a:prstGeom>
          <a:noFill/>
        </p:spPr>
        <p:txBody>
          <a:bodyPr wrap="square">
            <a:spAutoFit/>
          </a:bodyPr>
          <a:lstStyle/>
          <a:p>
            <a:pPr algn="l"/>
            <a:r>
              <a:rPr lang="en-CA" sz="1600" b="0" i="0" u="sng" dirty="0">
                <a:solidFill>
                  <a:srgbClr val="0000FF"/>
                </a:solidFill>
                <a:effectLst/>
                <a:latin typeface="BC Sans" pitchFamily="2" charset="0"/>
                <a:hlinkClick r:id="rId5"/>
              </a:rPr>
              <a:t>EnvironmentalCompliance@gov.bc.ca</a:t>
            </a:r>
            <a:endParaRPr lang="en-CA" sz="1600" b="0" i="0" dirty="0">
              <a:solidFill>
                <a:srgbClr val="313132"/>
              </a:solidFill>
              <a:effectLst/>
              <a:latin typeface="BC Sans" pitchFamily="2" charset="0"/>
            </a:endParaRPr>
          </a:p>
        </p:txBody>
      </p:sp>
      <p:sp>
        <p:nvSpPr>
          <p:cNvPr id="9" name="TextBox 8">
            <a:extLst>
              <a:ext uri="{FF2B5EF4-FFF2-40B4-BE49-F238E27FC236}">
                <a16:creationId xmlns:a16="http://schemas.microsoft.com/office/drawing/2014/main" id="{CF84A2F1-6290-FE66-2A9C-75D4E77C2E8E}"/>
              </a:ext>
            </a:extLst>
          </p:cNvPr>
          <p:cNvSpPr txBox="1"/>
          <p:nvPr/>
        </p:nvSpPr>
        <p:spPr>
          <a:xfrm>
            <a:off x="5994507" y="2044454"/>
            <a:ext cx="5146283" cy="2800767"/>
          </a:xfrm>
          <a:prstGeom prst="rect">
            <a:avLst/>
          </a:prstGeom>
          <a:noFill/>
        </p:spPr>
        <p:txBody>
          <a:bodyPr wrap="square" rtlCol="0">
            <a:spAutoFit/>
          </a:bodyPr>
          <a:lstStyle/>
          <a:p>
            <a:pPr algn="l"/>
            <a:r>
              <a:rPr lang="en-US" sz="1600" b="0" i="0" dirty="0">
                <a:solidFill>
                  <a:srgbClr val="313132"/>
                </a:solidFill>
                <a:effectLst/>
                <a:latin typeface="BC Sans" pitchFamily="2" charset="0"/>
              </a:rPr>
              <a:t>The non-compliance report must include the following:</a:t>
            </a:r>
          </a:p>
          <a:p>
            <a:pPr algn="l">
              <a:buFont typeface="Arial" panose="020B0604020202020204" pitchFamily="34" charset="0"/>
              <a:buChar char="•"/>
            </a:pPr>
            <a:r>
              <a:rPr lang="en-US" sz="1600" b="0" i="0" dirty="0">
                <a:solidFill>
                  <a:srgbClr val="313132"/>
                </a:solidFill>
                <a:effectLst/>
                <a:latin typeface="BC Sans" pitchFamily="2" charset="0"/>
              </a:rPr>
              <a:t>Authorization number</a:t>
            </a:r>
          </a:p>
          <a:p>
            <a:pPr algn="l">
              <a:buFont typeface="Arial" panose="020B0604020202020204" pitchFamily="34" charset="0"/>
              <a:buChar char="•"/>
            </a:pPr>
            <a:r>
              <a:rPr lang="en-US" sz="1600" b="0" i="0" dirty="0">
                <a:solidFill>
                  <a:srgbClr val="313132"/>
                </a:solidFill>
                <a:effectLst/>
                <a:latin typeface="BC Sans" pitchFamily="2" charset="0"/>
              </a:rPr>
              <a:t>Legal name of the authorization holder, including ‘doing business as’ names</a:t>
            </a:r>
          </a:p>
          <a:p>
            <a:pPr algn="l">
              <a:buFont typeface="Arial" panose="020B0604020202020204" pitchFamily="34" charset="0"/>
              <a:buChar char="•"/>
            </a:pPr>
            <a:r>
              <a:rPr lang="en-US" sz="1600" b="0" i="0" dirty="0">
                <a:solidFill>
                  <a:srgbClr val="313132"/>
                </a:solidFill>
                <a:effectLst/>
                <a:latin typeface="BC Sans" pitchFamily="2" charset="0"/>
              </a:rPr>
              <a:t>Date of the event</a:t>
            </a:r>
          </a:p>
          <a:p>
            <a:pPr algn="l">
              <a:buFont typeface="Arial" panose="020B0604020202020204" pitchFamily="34" charset="0"/>
              <a:buChar char="•"/>
            </a:pPr>
            <a:r>
              <a:rPr lang="en-US" sz="1600" b="0" i="0" dirty="0">
                <a:solidFill>
                  <a:srgbClr val="313132"/>
                </a:solidFill>
                <a:effectLst/>
                <a:latin typeface="BC Sans" pitchFamily="2" charset="0"/>
              </a:rPr>
              <a:t>Description of the non-compliance</a:t>
            </a:r>
          </a:p>
          <a:p>
            <a:pPr algn="l">
              <a:buFont typeface="Arial" panose="020B0604020202020204" pitchFamily="34" charset="0"/>
              <a:buChar char="•"/>
            </a:pPr>
            <a:r>
              <a:rPr lang="en-US" sz="1600" b="0" i="0" dirty="0">
                <a:solidFill>
                  <a:srgbClr val="313132"/>
                </a:solidFill>
                <a:effectLst/>
                <a:latin typeface="BC Sans" pitchFamily="2" charset="0"/>
              </a:rPr>
              <a:t>If available:</a:t>
            </a:r>
          </a:p>
          <a:p>
            <a:pPr marL="742950" lvl="1" indent="-285750" algn="l">
              <a:buFont typeface="Arial" panose="020B0604020202020204" pitchFamily="34" charset="0"/>
              <a:buChar char="•"/>
            </a:pPr>
            <a:r>
              <a:rPr lang="en-US" sz="1600" b="0" i="0" dirty="0">
                <a:solidFill>
                  <a:srgbClr val="313132"/>
                </a:solidFill>
                <a:effectLst/>
                <a:latin typeface="BC Sans" pitchFamily="2" charset="0"/>
              </a:rPr>
              <a:t>Test results</a:t>
            </a:r>
          </a:p>
          <a:p>
            <a:pPr marL="742950" lvl="1" indent="-285750" algn="l">
              <a:buFont typeface="Arial" panose="020B0604020202020204" pitchFamily="34" charset="0"/>
              <a:buChar char="•"/>
            </a:pPr>
            <a:r>
              <a:rPr lang="en-US" sz="1600" b="0" i="0" dirty="0">
                <a:solidFill>
                  <a:srgbClr val="313132"/>
                </a:solidFill>
                <a:effectLst/>
                <a:latin typeface="BC Sans" pitchFamily="2" charset="0"/>
              </a:rPr>
              <a:t>Remedial action</a:t>
            </a:r>
          </a:p>
          <a:p>
            <a:pPr marL="742950" lvl="1" indent="-285750" algn="l">
              <a:buFont typeface="Arial" panose="020B0604020202020204" pitchFamily="34" charset="0"/>
              <a:buChar char="•"/>
            </a:pPr>
            <a:r>
              <a:rPr lang="en-US" sz="1600" b="0" i="0" dirty="0">
                <a:solidFill>
                  <a:srgbClr val="313132"/>
                </a:solidFill>
                <a:effectLst/>
                <a:latin typeface="BC Sans" pitchFamily="2" charset="0"/>
              </a:rPr>
              <a:t>Explanation of most probable cause</a:t>
            </a:r>
          </a:p>
        </p:txBody>
      </p:sp>
      <p:sp>
        <p:nvSpPr>
          <p:cNvPr id="11" name="TextBox 10">
            <a:extLst>
              <a:ext uri="{FF2B5EF4-FFF2-40B4-BE49-F238E27FC236}">
                <a16:creationId xmlns:a16="http://schemas.microsoft.com/office/drawing/2014/main" id="{295D5A5E-393D-B65D-674C-88F466BD5314}"/>
              </a:ext>
            </a:extLst>
          </p:cNvPr>
          <p:cNvSpPr txBox="1"/>
          <p:nvPr/>
        </p:nvSpPr>
        <p:spPr>
          <a:xfrm>
            <a:off x="5994507" y="1680749"/>
            <a:ext cx="6244682" cy="338554"/>
          </a:xfrm>
          <a:prstGeom prst="rect">
            <a:avLst/>
          </a:prstGeom>
          <a:noFill/>
        </p:spPr>
        <p:txBody>
          <a:bodyPr wrap="square">
            <a:spAutoFit/>
          </a:bodyPr>
          <a:lstStyle/>
          <a:p>
            <a:r>
              <a:rPr lang="en-CA" sz="1600" b="0" i="0" u="sng" dirty="0">
                <a:solidFill>
                  <a:srgbClr val="0000FF"/>
                </a:solidFill>
                <a:effectLst/>
                <a:latin typeface="BC Sans" pitchFamily="2" charset="0"/>
                <a:hlinkClick r:id="rId6"/>
              </a:rPr>
              <a:t>Compliance Report Email Template (PDF, 272KB)</a:t>
            </a:r>
            <a:endParaRPr lang="en-CA" sz="1600" dirty="0"/>
          </a:p>
        </p:txBody>
      </p:sp>
      <p:sp>
        <p:nvSpPr>
          <p:cNvPr id="13" name="TextBox 12">
            <a:extLst>
              <a:ext uri="{FF2B5EF4-FFF2-40B4-BE49-F238E27FC236}">
                <a16:creationId xmlns:a16="http://schemas.microsoft.com/office/drawing/2014/main" id="{013471A4-A184-B464-712B-CC51DAAA9FF4}"/>
              </a:ext>
            </a:extLst>
          </p:cNvPr>
          <p:cNvSpPr txBox="1"/>
          <p:nvPr/>
        </p:nvSpPr>
        <p:spPr>
          <a:xfrm>
            <a:off x="5899925" y="4870372"/>
            <a:ext cx="6244682" cy="830997"/>
          </a:xfrm>
          <a:prstGeom prst="rect">
            <a:avLst/>
          </a:prstGeom>
          <a:noFill/>
        </p:spPr>
        <p:txBody>
          <a:bodyPr wrap="square">
            <a:spAutoFit/>
          </a:bodyPr>
          <a:lstStyle/>
          <a:p>
            <a:pPr algn="l"/>
            <a:r>
              <a:rPr lang="en-US" sz="1600" b="0" i="0" dirty="0">
                <a:solidFill>
                  <a:srgbClr val="313132"/>
                </a:solidFill>
                <a:effectLst/>
                <a:latin typeface="BC Sans" pitchFamily="2" charset="0"/>
              </a:rPr>
              <a:t>If a spill is occurring, please contact the 24-Hour Spill or Environmental Emergency Reporting line at </a:t>
            </a:r>
            <a:r>
              <a:rPr lang="en-US" sz="1600" b="1" i="0" dirty="0">
                <a:solidFill>
                  <a:srgbClr val="313132"/>
                </a:solidFill>
                <a:effectLst/>
                <a:latin typeface="BC Sans" pitchFamily="2" charset="0"/>
              </a:rPr>
              <a:t>1-800-663-3456.</a:t>
            </a:r>
            <a:endParaRPr lang="en-US" sz="1600" b="0" i="0" dirty="0">
              <a:solidFill>
                <a:srgbClr val="313132"/>
              </a:solidFill>
              <a:effectLst/>
              <a:latin typeface="BC Sans" pitchFamily="2" charset="0"/>
            </a:endParaRPr>
          </a:p>
          <a:p>
            <a:pPr algn="l"/>
            <a:r>
              <a:rPr lang="en-US" sz="1600" b="0" i="0" dirty="0">
                <a:solidFill>
                  <a:srgbClr val="313132"/>
                </a:solidFill>
                <a:effectLst/>
                <a:latin typeface="BC Sans" pitchFamily="2" charset="0"/>
              </a:rPr>
              <a:t>More information can be found at </a:t>
            </a:r>
            <a:r>
              <a:rPr lang="en-US" sz="1600" b="0" i="0" u="sng" dirty="0">
                <a:solidFill>
                  <a:srgbClr val="1A5A96"/>
                </a:solidFill>
                <a:effectLst/>
                <a:latin typeface="BC Sans" pitchFamily="2" charset="0"/>
                <a:hlinkClick r:id="rId7"/>
              </a:rPr>
              <a:t>Report a Spill</a:t>
            </a:r>
            <a:r>
              <a:rPr lang="en-US" sz="1600" b="0" i="0" dirty="0">
                <a:solidFill>
                  <a:srgbClr val="313132"/>
                </a:solidFill>
                <a:effectLst/>
                <a:latin typeface="BC Sans" pitchFamily="2" charset="0"/>
              </a:rPr>
              <a:t>.</a:t>
            </a:r>
          </a:p>
        </p:txBody>
      </p:sp>
    </p:spTree>
    <p:extLst>
      <p:ext uri="{BB962C8B-B14F-4D97-AF65-F5344CB8AC3E}">
        <p14:creationId xmlns:p14="http://schemas.microsoft.com/office/powerpoint/2010/main" val="3245984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42B7-5713-0601-4643-DDF272BCC6BE}"/>
              </a:ext>
            </a:extLst>
          </p:cNvPr>
          <p:cNvSpPr>
            <a:spLocks noGrp="1"/>
          </p:cNvSpPr>
          <p:nvPr>
            <p:ph type="title"/>
          </p:nvPr>
        </p:nvSpPr>
        <p:spPr>
          <a:xfrm>
            <a:off x="616496" y="682283"/>
            <a:ext cx="10959008" cy="1143000"/>
          </a:xfrm>
        </p:spPr>
        <p:txBody>
          <a:bodyPr/>
          <a:lstStyle/>
          <a:p>
            <a:r>
              <a:rPr lang="en-CA" sz="6000" dirty="0"/>
              <a:t>Questions? </a:t>
            </a:r>
          </a:p>
        </p:txBody>
      </p:sp>
      <p:sp>
        <p:nvSpPr>
          <p:cNvPr id="3" name="TextBox 2">
            <a:extLst>
              <a:ext uri="{FF2B5EF4-FFF2-40B4-BE49-F238E27FC236}">
                <a16:creationId xmlns:a16="http://schemas.microsoft.com/office/drawing/2014/main" id="{694557AE-6A3E-E617-DDF1-3C0BBDEC0710}"/>
              </a:ext>
            </a:extLst>
          </p:cNvPr>
          <p:cNvSpPr txBox="1"/>
          <p:nvPr/>
        </p:nvSpPr>
        <p:spPr>
          <a:xfrm>
            <a:off x="616496" y="4571053"/>
            <a:ext cx="8288353" cy="923330"/>
          </a:xfrm>
          <a:prstGeom prst="rect">
            <a:avLst/>
          </a:prstGeom>
          <a:noFill/>
        </p:spPr>
        <p:txBody>
          <a:bodyPr wrap="square" rtlCol="0">
            <a:spAutoFit/>
          </a:bodyPr>
          <a:lstStyle/>
          <a:p>
            <a:r>
              <a:rPr lang="en-CA" dirty="0"/>
              <a:t>Compliance Section Head – IPM: Michael Lapham </a:t>
            </a:r>
          </a:p>
          <a:p>
            <a:r>
              <a:rPr lang="en-CA" dirty="0"/>
              <a:t>Contact: </a:t>
            </a:r>
            <a:r>
              <a:rPr lang="en-CA" dirty="0">
                <a:hlinkClick r:id="rId2"/>
              </a:rPr>
              <a:t>Michael.Lapham@gov.bc.ca</a:t>
            </a:r>
            <a:r>
              <a:rPr lang="en-CA" dirty="0"/>
              <a:t> </a:t>
            </a:r>
          </a:p>
          <a:p>
            <a:r>
              <a:rPr lang="en-CA" dirty="0"/>
              <a:t>Phone: 778-974-2376</a:t>
            </a:r>
          </a:p>
        </p:txBody>
      </p:sp>
    </p:spTree>
    <p:extLst>
      <p:ext uri="{BB962C8B-B14F-4D97-AF65-F5344CB8AC3E}">
        <p14:creationId xmlns:p14="http://schemas.microsoft.com/office/powerpoint/2010/main" val="223039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658B-7B84-5D4D-B821-8F5B279B0970}"/>
              </a:ext>
            </a:extLst>
          </p:cNvPr>
          <p:cNvSpPr>
            <a:spLocks noGrp="1"/>
          </p:cNvSpPr>
          <p:nvPr>
            <p:ph type="title"/>
          </p:nvPr>
        </p:nvSpPr>
        <p:spPr>
          <a:xfrm>
            <a:off x="616496" y="204500"/>
            <a:ext cx="10959008" cy="681965"/>
          </a:xfrm>
        </p:spPr>
        <p:txBody>
          <a:bodyPr/>
          <a:lstStyle/>
          <a:p>
            <a:r>
              <a:rPr lang="en-CA" dirty="0"/>
              <a:t>Remembering Manny Mariotto </a:t>
            </a:r>
          </a:p>
        </p:txBody>
      </p:sp>
      <p:sp>
        <p:nvSpPr>
          <p:cNvPr id="3" name="Content Placeholder 2">
            <a:extLst>
              <a:ext uri="{FF2B5EF4-FFF2-40B4-BE49-F238E27FC236}">
                <a16:creationId xmlns:a16="http://schemas.microsoft.com/office/drawing/2014/main" id="{38FDE99D-2A53-4C46-E02F-FFEB26DD4AF6}"/>
              </a:ext>
            </a:extLst>
          </p:cNvPr>
          <p:cNvSpPr>
            <a:spLocks noGrp="1"/>
          </p:cNvSpPr>
          <p:nvPr>
            <p:ph idx="1"/>
          </p:nvPr>
        </p:nvSpPr>
        <p:spPr>
          <a:xfrm>
            <a:off x="937779" y="5122462"/>
            <a:ext cx="10972800" cy="805374"/>
          </a:xfrm>
        </p:spPr>
        <p:txBody>
          <a:bodyPr>
            <a:normAutofit lnSpcReduction="10000"/>
          </a:bodyPr>
          <a:lstStyle/>
          <a:p>
            <a:r>
              <a:rPr lang="en-CA" dirty="0">
                <a:hlinkClick r:id="rId3"/>
              </a:rPr>
              <a:t>https://www.legacy.com/ca/obituaries/princegeorgecitizen/name/emanuele-mariotto-obituary?id=51799324</a:t>
            </a:r>
            <a:r>
              <a:rPr lang="en-CA" dirty="0"/>
              <a:t> </a:t>
            </a:r>
          </a:p>
        </p:txBody>
      </p:sp>
      <p:pic>
        <p:nvPicPr>
          <p:cNvPr id="5" name="Picture 4">
            <a:extLst>
              <a:ext uri="{FF2B5EF4-FFF2-40B4-BE49-F238E27FC236}">
                <a16:creationId xmlns:a16="http://schemas.microsoft.com/office/drawing/2014/main" id="{65C4EAC4-0426-8B8F-87D9-EFB43E1E4037}"/>
              </a:ext>
            </a:extLst>
          </p:cNvPr>
          <p:cNvPicPr>
            <a:picLocks noChangeAspect="1"/>
          </p:cNvPicPr>
          <p:nvPr/>
        </p:nvPicPr>
        <p:blipFill>
          <a:blip r:embed="rId4"/>
          <a:stretch>
            <a:fillRect/>
          </a:stretch>
        </p:blipFill>
        <p:spPr>
          <a:xfrm>
            <a:off x="1326996" y="886465"/>
            <a:ext cx="2711062" cy="3659396"/>
          </a:xfrm>
          <a:prstGeom prst="rect">
            <a:avLst/>
          </a:prstGeom>
        </p:spPr>
      </p:pic>
      <p:pic>
        <p:nvPicPr>
          <p:cNvPr id="7" name="Picture 6">
            <a:extLst>
              <a:ext uri="{FF2B5EF4-FFF2-40B4-BE49-F238E27FC236}">
                <a16:creationId xmlns:a16="http://schemas.microsoft.com/office/drawing/2014/main" id="{35AAC408-3D7E-530F-FCB2-A6A0EE7CA488}"/>
              </a:ext>
            </a:extLst>
          </p:cNvPr>
          <p:cNvPicPr>
            <a:picLocks noChangeAspect="1"/>
          </p:cNvPicPr>
          <p:nvPr/>
        </p:nvPicPr>
        <p:blipFill>
          <a:blip r:embed="rId5"/>
          <a:stretch>
            <a:fillRect/>
          </a:stretch>
        </p:blipFill>
        <p:spPr>
          <a:xfrm>
            <a:off x="5406739" y="886465"/>
            <a:ext cx="5863570" cy="3759743"/>
          </a:xfrm>
          <a:prstGeom prst="rect">
            <a:avLst/>
          </a:prstGeom>
        </p:spPr>
      </p:pic>
      <p:sp>
        <p:nvSpPr>
          <p:cNvPr id="6" name="TextBox 5">
            <a:extLst>
              <a:ext uri="{FF2B5EF4-FFF2-40B4-BE49-F238E27FC236}">
                <a16:creationId xmlns:a16="http://schemas.microsoft.com/office/drawing/2014/main" id="{88A36813-54E3-AAC7-B2AD-C7A0767E4C07}"/>
              </a:ext>
            </a:extLst>
          </p:cNvPr>
          <p:cNvSpPr txBox="1"/>
          <p:nvPr/>
        </p:nvSpPr>
        <p:spPr>
          <a:xfrm>
            <a:off x="937779" y="4596813"/>
            <a:ext cx="3649236" cy="369332"/>
          </a:xfrm>
          <a:prstGeom prst="rect">
            <a:avLst/>
          </a:prstGeom>
          <a:noFill/>
        </p:spPr>
        <p:txBody>
          <a:bodyPr wrap="square">
            <a:spAutoFit/>
          </a:bodyPr>
          <a:lstStyle/>
          <a:p>
            <a:r>
              <a:rPr lang="en-US" b="1" i="0" dirty="0">
                <a:solidFill>
                  <a:srgbClr val="404F57"/>
                </a:solidFill>
                <a:effectLst/>
                <a:latin typeface="PT Serif" panose="020A0603040505020204" pitchFamily="18" charset="0"/>
              </a:rPr>
              <a:t>March 31, 1963 - April 29, 2023</a:t>
            </a:r>
            <a:endParaRPr lang="en-CA" dirty="0"/>
          </a:p>
        </p:txBody>
      </p:sp>
    </p:spTree>
    <p:extLst>
      <p:ext uri="{BB962C8B-B14F-4D97-AF65-F5344CB8AC3E}">
        <p14:creationId xmlns:p14="http://schemas.microsoft.com/office/powerpoint/2010/main" val="237753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260648"/>
            <a:ext cx="6995120" cy="1143000"/>
          </a:xfrm>
        </p:spPr>
        <p:txBody>
          <a:bodyPr>
            <a:normAutofit/>
          </a:bodyPr>
          <a:lstStyle/>
          <a:p>
            <a:r>
              <a:rPr lang="en-CA" b="1" dirty="0"/>
              <a:t>Presentation Outline</a:t>
            </a:r>
          </a:p>
        </p:txBody>
      </p:sp>
      <p:sp>
        <p:nvSpPr>
          <p:cNvPr id="16" name="Content Placeholder 2">
            <a:extLst>
              <a:ext uri="{FF2B5EF4-FFF2-40B4-BE49-F238E27FC236}">
                <a16:creationId xmlns:a16="http://schemas.microsoft.com/office/drawing/2014/main" id="{0C749135-F07E-4DB8-9B1D-FC218140D304}"/>
              </a:ext>
            </a:extLst>
          </p:cNvPr>
          <p:cNvSpPr txBox="1">
            <a:spLocks/>
          </p:cNvSpPr>
          <p:nvPr/>
        </p:nvSpPr>
        <p:spPr>
          <a:xfrm>
            <a:off x="1605736" y="1851248"/>
            <a:ext cx="4290775" cy="3704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CA" dirty="0">
              <a:solidFill>
                <a:prstClr val="white">
                  <a:lumMod val="50000"/>
                </a:prstClr>
              </a:solidFill>
              <a:latin typeface="Calibri"/>
            </a:endParaRPr>
          </a:p>
          <a:p>
            <a:pPr>
              <a:defRPr/>
            </a:pPr>
            <a:endParaRPr lang="en-CA" dirty="0">
              <a:solidFill>
                <a:prstClr val="black"/>
              </a:solidFill>
              <a:latin typeface="Calibri"/>
            </a:endParaRPr>
          </a:p>
        </p:txBody>
      </p:sp>
      <p:graphicFrame>
        <p:nvGraphicFramePr>
          <p:cNvPr id="20" name="TextBox 16">
            <a:extLst>
              <a:ext uri="{FF2B5EF4-FFF2-40B4-BE49-F238E27FC236}">
                <a16:creationId xmlns:a16="http://schemas.microsoft.com/office/drawing/2014/main" id="{86C8C75C-E42E-4FDA-ADE8-4AE9A0F775F4}"/>
              </a:ext>
            </a:extLst>
          </p:cNvPr>
          <p:cNvGraphicFramePr/>
          <p:nvPr>
            <p:extLst>
              <p:ext uri="{D42A27DB-BD31-4B8C-83A1-F6EECF244321}">
                <p14:modId xmlns:p14="http://schemas.microsoft.com/office/powerpoint/2010/main" val="3011097172"/>
              </p:ext>
            </p:extLst>
          </p:nvPr>
        </p:nvGraphicFramePr>
        <p:xfrm>
          <a:off x="722887" y="1161619"/>
          <a:ext cx="5373113" cy="2735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12FEED42-688C-4BA6-9D80-EDEC8F134FD8}"/>
              </a:ext>
            </a:extLst>
          </p:cNvPr>
          <p:cNvSpPr txBox="1"/>
          <p:nvPr/>
        </p:nvSpPr>
        <p:spPr>
          <a:xfrm>
            <a:off x="6367379" y="5232245"/>
            <a:ext cx="4354576" cy="646331"/>
          </a:xfrm>
          <a:prstGeom prst="rect">
            <a:avLst/>
          </a:prstGeom>
          <a:noFill/>
        </p:spPr>
        <p:txBody>
          <a:bodyPr wrap="square" rtlCol="0">
            <a:spAutoFit/>
          </a:bodyPr>
          <a:lstStyle/>
          <a:p>
            <a:pPr algn="ctr">
              <a:defRPr/>
            </a:pPr>
            <a:r>
              <a:rPr lang="en-US" i="1" dirty="0">
                <a:solidFill>
                  <a:srgbClr val="243F60"/>
                </a:solidFill>
                <a:latin typeface="Calibri" panose="020F0502020204030204" pitchFamily="34" charset="0"/>
                <a:ea typeface="Calibri" panose="020F0502020204030204" pitchFamily="34" charset="0"/>
              </a:rPr>
              <a:t>IPM Section Head Michael Lapham conducting an onsite compliance inspection</a:t>
            </a:r>
            <a:endParaRPr lang="en-CA" dirty="0">
              <a:solidFill>
                <a:prstClr val="black"/>
              </a:solidFill>
              <a:latin typeface="Calibri"/>
            </a:endParaRPr>
          </a:p>
        </p:txBody>
      </p:sp>
      <p:pic>
        <p:nvPicPr>
          <p:cNvPr id="5" name="Picture 4" descr="A picture containing text&#10;&#10;Description automatically generated">
            <a:extLst>
              <a:ext uri="{FF2B5EF4-FFF2-40B4-BE49-F238E27FC236}">
                <a16:creationId xmlns:a16="http://schemas.microsoft.com/office/drawing/2014/main" id="{0CBA2E4D-723F-7650-D951-05F1227B221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5400000">
            <a:off x="6519520" y="870972"/>
            <a:ext cx="4209132" cy="4513414"/>
          </a:xfrm>
          <a:prstGeom prst="rect">
            <a:avLst/>
          </a:prstGeom>
        </p:spPr>
      </p:pic>
      <p:graphicFrame>
        <p:nvGraphicFramePr>
          <p:cNvPr id="4" name="TextBox 16">
            <a:extLst>
              <a:ext uri="{FF2B5EF4-FFF2-40B4-BE49-F238E27FC236}">
                <a16:creationId xmlns:a16="http://schemas.microsoft.com/office/drawing/2014/main" id="{2F9625AE-1FA2-5F16-7895-D327F65A105D}"/>
              </a:ext>
            </a:extLst>
          </p:cNvPr>
          <p:cNvGraphicFramePr/>
          <p:nvPr>
            <p:extLst>
              <p:ext uri="{D42A27DB-BD31-4B8C-83A1-F6EECF244321}">
                <p14:modId xmlns:p14="http://schemas.microsoft.com/office/powerpoint/2010/main" val="458025726"/>
              </p:ext>
            </p:extLst>
          </p:nvPr>
        </p:nvGraphicFramePr>
        <p:xfrm>
          <a:off x="722887" y="4135902"/>
          <a:ext cx="5373112" cy="21091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0740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744" y="159589"/>
            <a:ext cx="8686176" cy="1290418"/>
          </a:xfrm>
        </p:spPr>
        <p:txBody>
          <a:bodyPr>
            <a:normAutofit fontScale="90000"/>
          </a:bodyPr>
          <a:lstStyle/>
          <a:p>
            <a:r>
              <a:rPr lang="en-CA" sz="4000" b="1" dirty="0"/>
              <a:t>Compliance and Environmental Enforcement Branch - IPM</a:t>
            </a:r>
          </a:p>
        </p:txBody>
      </p:sp>
      <p:pic>
        <p:nvPicPr>
          <p:cNvPr id="7" name="Content Placeholder 3">
            <a:extLst>
              <a:ext uri="{FF2B5EF4-FFF2-40B4-BE49-F238E27FC236}">
                <a16:creationId xmlns:a16="http://schemas.microsoft.com/office/drawing/2014/main" id="{202D8B5E-798A-47EB-87BB-A590A2C54F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9953" y="1450007"/>
            <a:ext cx="4917445" cy="4483785"/>
          </a:xfrm>
          <a:prstGeom prst="rect">
            <a:avLst/>
          </a:prstGeom>
        </p:spPr>
      </p:pic>
      <p:sp>
        <p:nvSpPr>
          <p:cNvPr id="11" name="Star: 7 Points 10">
            <a:extLst>
              <a:ext uri="{FF2B5EF4-FFF2-40B4-BE49-F238E27FC236}">
                <a16:creationId xmlns:a16="http://schemas.microsoft.com/office/drawing/2014/main" id="{E2EFF20C-81F6-4853-8BBD-9146D1E9D17D}"/>
              </a:ext>
            </a:extLst>
          </p:cNvPr>
          <p:cNvSpPr/>
          <p:nvPr/>
        </p:nvSpPr>
        <p:spPr>
          <a:xfrm>
            <a:off x="8398250" y="5446856"/>
            <a:ext cx="144016" cy="144016"/>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CA" dirty="0">
              <a:solidFill>
                <a:prstClr val="white"/>
              </a:solidFill>
              <a:latin typeface="Calibri"/>
            </a:endParaRPr>
          </a:p>
        </p:txBody>
      </p:sp>
      <p:sp>
        <p:nvSpPr>
          <p:cNvPr id="13" name="Star: 7 Points 12">
            <a:extLst>
              <a:ext uri="{FF2B5EF4-FFF2-40B4-BE49-F238E27FC236}">
                <a16:creationId xmlns:a16="http://schemas.microsoft.com/office/drawing/2014/main" id="{B4DC0FF8-E07E-4DEA-A861-EBA51CE82D92}"/>
              </a:ext>
            </a:extLst>
          </p:cNvPr>
          <p:cNvSpPr/>
          <p:nvPr/>
        </p:nvSpPr>
        <p:spPr>
          <a:xfrm>
            <a:off x="9703250" y="5290444"/>
            <a:ext cx="144016" cy="144016"/>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CA" dirty="0">
              <a:solidFill>
                <a:prstClr val="white"/>
              </a:solidFill>
              <a:latin typeface="Calibri"/>
            </a:endParaRPr>
          </a:p>
        </p:txBody>
      </p:sp>
      <p:sp>
        <p:nvSpPr>
          <p:cNvPr id="15" name="Star: 7 Points 14">
            <a:extLst>
              <a:ext uri="{FF2B5EF4-FFF2-40B4-BE49-F238E27FC236}">
                <a16:creationId xmlns:a16="http://schemas.microsoft.com/office/drawing/2014/main" id="{1FCB2368-33CD-43BB-93F1-D6EA300238DE}"/>
              </a:ext>
            </a:extLst>
          </p:cNvPr>
          <p:cNvSpPr/>
          <p:nvPr/>
        </p:nvSpPr>
        <p:spPr>
          <a:xfrm>
            <a:off x="8998127" y="4428260"/>
            <a:ext cx="144016" cy="144016"/>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CA" dirty="0">
              <a:solidFill>
                <a:prstClr val="white"/>
              </a:solidFill>
              <a:latin typeface="Calibri"/>
            </a:endParaRPr>
          </a:p>
        </p:txBody>
      </p:sp>
      <p:sp>
        <p:nvSpPr>
          <p:cNvPr id="16" name="Content Placeholder 2">
            <a:extLst>
              <a:ext uri="{FF2B5EF4-FFF2-40B4-BE49-F238E27FC236}">
                <a16:creationId xmlns:a16="http://schemas.microsoft.com/office/drawing/2014/main" id="{0C749135-F07E-4DB8-9B1D-FC218140D304}"/>
              </a:ext>
            </a:extLst>
          </p:cNvPr>
          <p:cNvSpPr txBox="1">
            <a:spLocks/>
          </p:cNvSpPr>
          <p:nvPr/>
        </p:nvSpPr>
        <p:spPr>
          <a:xfrm>
            <a:off x="1605736" y="1851248"/>
            <a:ext cx="4290775" cy="3704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CA" dirty="0">
              <a:solidFill>
                <a:prstClr val="white">
                  <a:lumMod val="50000"/>
                </a:prstClr>
              </a:solidFill>
              <a:latin typeface="Calibri"/>
            </a:endParaRPr>
          </a:p>
          <a:p>
            <a:pPr>
              <a:defRPr/>
            </a:pPr>
            <a:endParaRPr lang="en-CA" dirty="0">
              <a:solidFill>
                <a:prstClr val="black"/>
              </a:solidFill>
              <a:latin typeface="Calibri"/>
            </a:endParaRPr>
          </a:p>
        </p:txBody>
      </p:sp>
      <p:sp>
        <p:nvSpPr>
          <p:cNvPr id="17" name="TextBox 16">
            <a:extLst>
              <a:ext uri="{FF2B5EF4-FFF2-40B4-BE49-F238E27FC236}">
                <a16:creationId xmlns:a16="http://schemas.microsoft.com/office/drawing/2014/main" id="{73B9185C-1EC1-43B4-8374-781F577D48BF}"/>
              </a:ext>
            </a:extLst>
          </p:cNvPr>
          <p:cNvSpPr txBox="1"/>
          <p:nvPr/>
        </p:nvSpPr>
        <p:spPr>
          <a:xfrm>
            <a:off x="1008115" y="1557478"/>
            <a:ext cx="4453788" cy="4376314"/>
          </a:xfrm>
          <a:prstGeom prst="roundRect">
            <a:avLst/>
          </a:prstGeom>
          <a:solidFill>
            <a:schemeClr val="bg1"/>
          </a:solidFill>
        </p:spPr>
        <p:txBody>
          <a:bodyPr vert="horz" lIns="91440" tIns="45720" rIns="91440" bIns="45720" rtlCol="0">
            <a:normAutofit fontScale="70000" lnSpcReduction="20000"/>
          </a:bodyPr>
          <a:lstStyle/>
          <a:p>
            <a:pPr>
              <a:lnSpc>
                <a:spcPct val="90000"/>
              </a:lnSpc>
              <a:spcBef>
                <a:spcPct val="20000"/>
              </a:spcBef>
              <a:defRPr/>
            </a:pPr>
            <a:r>
              <a:rPr lang="en-US" sz="2200" b="1" dirty="0">
                <a:solidFill>
                  <a:prstClr val="black"/>
                </a:solidFill>
                <a:latin typeface="Calibri"/>
              </a:rPr>
              <a:t>Currently four staff including a Section Head and three IPM Officers:</a:t>
            </a:r>
          </a:p>
          <a:p>
            <a:pPr>
              <a:lnSpc>
                <a:spcPct val="90000"/>
              </a:lnSpc>
              <a:spcBef>
                <a:spcPct val="20000"/>
              </a:spcBef>
              <a:defRPr/>
            </a:pPr>
            <a:endParaRPr lang="en-US" sz="2200" b="1" dirty="0">
              <a:solidFill>
                <a:prstClr val="black"/>
              </a:solidFill>
              <a:latin typeface="Calibri"/>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latin typeface="Calibri"/>
              </a:rPr>
              <a:t>Kamloops – Michael Lapham (Section Head)</a:t>
            </a:r>
          </a:p>
          <a:p>
            <a:pPr marL="342900" indent="-342900">
              <a:lnSpc>
                <a:spcPct val="90000"/>
              </a:lnSpc>
              <a:spcBef>
                <a:spcPct val="20000"/>
              </a:spcBef>
              <a:buFont typeface="Arial" panose="020B0604020202020204" pitchFamily="34" charset="0"/>
              <a:buChar char="•"/>
              <a:defRPr/>
            </a:pPr>
            <a:endParaRPr lang="en-US" sz="2200" dirty="0">
              <a:solidFill>
                <a:prstClr val="black"/>
              </a:solidFill>
              <a:latin typeface="Calibri"/>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rPr>
              <a:t>Nanaimo – Conrad Berube (Senior IPM Officer) </a:t>
            </a:r>
          </a:p>
          <a:p>
            <a:pPr marL="342900" indent="-342900">
              <a:lnSpc>
                <a:spcPct val="90000"/>
              </a:lnSpc>
              <a:spcBef>
                <a:spcPct val="20000"/>
              </a:spcBef>
              <a:buFont typeface="Arial" panose="020B0604020202020204" pitchFamily="34" charset="0"/>
              <a:buChar char="•"/>
              <a:defRPr/>
            </a:pPr>
            <a:endParaRPr lang="en-US" sz="2200" dirty="0">
              <a:solidFill>
                <a:prstClr val="black"/>
              </a:solidFill>
              <a:latin typeface="Calibri"/>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latin typeface="Calibri"/>
              </a:rPr>
              <a:t>Penticton – Alexis Friesen (IPM Officer)</a:t>
            </a:r>
          </a:p>
          <a:p>
            <a:pPr>
              <a:lnSpc>
                <a:spcPct val="90000"/>
              </a:lnSpc>
              <a:spcBef>
                <a:spcPct val="20000"/>
              </a:spcBef>
              <a:defRPr/>
            </a:pPr>
            <a:endParaRPr lang="en-US" sz="2200" dirty="0">
              <a:solidFill>
                <a:prstClr val="black"/>
              </a:solidFill>
              <a:latin typeface="Calibri"/>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latin typeface="Calibri"/>
              </a:rPr>
              <a:t>Williams Lake – Rafiullah Sahibzada (IPM Officer)</a:t>
            </a:r>
          </a:p>
          <a:p>
            <a:pPr>
              <a:lnSpc>
                <a:spcPct val="90000"/>
              </a:lnSpc>
              <a:spcBef>
                <a:spcPct val="20000"/>
              </a:spcBef>
              <a:defRPr/>
            </a:pPr>
            <a:endParaRPr lang="en-US" sz="2200" dirty="0">
              <a:solidFill>
                <a:prstClr val="black"/>
              </a:solidFill>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rPr>
              <a:t>Surrey – Vacant (TA, April 31</a:t>
            </a:r>
            <a:r>
              <a:rPr lang="en-US" sz="2200" baseline="30000" dirty="0">
                <a:solidFill>
                  <a:prstClr val="black"/>
                </a:solidFill>
              </a:rPr>
              <a:t>st</a:t>
            </a:r>
            <a:r>
              <a:rPr lang="en-US" sz="2200" dirty="0">
                <a:solidFill>
                  <a:prstClr val="black"/>
                </a:solidFill>
              </a:rPr>
              <a:t>)</a:t>
            </a:r>
          </a:p>
          <a:p>
            <a:pPr>
              <a:lnSpc>
                <a:spcPct val="90000"/>
              </a:lnSpc>
              <a:spcBef>
                <a:spcPct val="20000"/>
              </a:spcBef>
              <a:defRPr/>
            </a:pPr>
            <a:endParaRPr lang="en-US" sz="2200" dirty="0">
              <a:solidFill>
                <a:prstClr val="black"/>
              </a:solidFill>
            </a:endParaRPr>
          </a:p>
          <a:p>
            <a:pPr>
              <a:lnSpc>
                <a:spcPct val="90000"/>
              </a:lnSpc>
              <a:spcBef>
                <a:spcPct val="20000"/>
              </a:spcBef>
              <a:defRPr/>
            </a:pPr>
            <a:r>
              <a:rPr lang="en-US" sz="2200" b="1" dirty="0">
                <a:solidFill>
                  <a:prstClr val="black"/>
                </a:solidFill>
              </a:rPr>
              <a:t>Director:</a:t>
            </a:r>
          </a:p>
          <a:p>
            <a:pPr>
              <a:lnSpc>
                <a:spcPct val="90000"/>
              </a:lnSpc>
              <a:spcBef>
                <a:spcPct val="20000"/>
              </a:spcBef>
              <a:defRPr/>
            </a:pPr>
            <a:endParaRPr lang="en-US" sz="2200" dirty="0">
              <a:solidFill>
                <a:prstClr val="black"/>
              </a:solidFill>
            </a:endParaRPr>
          </a:p>
          <a:p>
            <a:pPr marL="342900" indent="-342900">
              <a:lnSpc>
                <a:spcPct val="90000"/>
              </a:lnSpc>
              <a:spcBef>
                <a:spcPct val="20000"/>
              </a:spcBef>
              <a:buFont typeface="Arial" panose="020B0604020202020204" pitchFamily="34" charset="0"/>
              <a:buChar char="•"/>
              <a:defRPr/>
            </a:pPr>
            <a:r>
              <a:rPr lang="en-US" sz="2200" dirty="0">
                <a:solidFill>
                  <a:prstClr val="black"/>
                </a:solidFill>
              </a:rPr>
              <a:t>Nelson </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lang="en-US" sz="2200" dirty="0">
                <a:solidFill>
                  <a:prstClr val="black"/>
                </a:solidFill>
              </a:rPr>
              <a:t>Jennifer Mayberry </a:t>
            </a:r>
          </a:p>
          <a:p>
            <a:pPr>
              <a:lnSpc>
                <a:spcPct val="90000"/>
              </a:lnSpc>
              <a:spcBef>
                <a:spcPct val="20000"/>
              </a:spcBef>
              <a:defRPr/>
            </a:pPr>
            <a:endParaRPr lang="en-US" sz="2200" dirty="0">
              <a:solidFill>
                <a:prstClr val="black"/>
              </a:solidFill>
              <a:latin typeface="Calibri"/>
            </a:endParaRPr>
          </a:p>
        </p:txBody>
      </p:sp>
      <p:sp>
        <p:nvSpPr>
          <p:cNvPr id="3" name="Star: 7 Points 2">
            <a:extLst>
              <a:ext uri="{FF2B5EF4-FFF2-40B4-BE49-F238E27FC236}">
                <a16:creationId xmlns:a16="http://schemas.microsoft.com/office/drawing/2014/main" id="{EB1B3710-8BC5-6FC2-E519-E0F59397FAAD}"/>
              </a:ext>
            </a:extLst>
          </p:cNvPr>
          <p:cNvSpPr/>
          <p:nvPr/>
        </p:nvSpPr>
        <p:spPr>
          <a:xfrm>
            <a:off x="9407641" y="4906590"/>
            <a:ext cx="144016" cy="144016"/>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CA" dirty="0">
              <a:solidFill>
                <a:prstClr val="white"/>
              </a:solidFill>
              <a:latin typeface="Calibri"/>
            </a:endParaRPr>
          </a:p>
        </p:txBody>
      </p:sp>
    </p:spTree>
    <p:extLst>
      <p:ext uri="{BB962C8B-B14F-4D97-AF65-F5344CB8AC3E}">
        <p14:creationId xmlns:p14="http://schemas.microsoft.com/office/powerpoint/2010/main" val="147354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ECCA-3060-2E2A-C88A-47B8B4BF316A}"/>
              </a:ext>
            </a:extLst>
          </p:cNvPr>
          <p:cNvSpPr>
            <a:spLocks noGrp="1"/>
          </p:cNvSpPr>
          <p:nvPr>
            <p:ph type="title"/>
          </p:nvPr>
        </p:nvSpPr>
        <p:spPr>
          <a:xfrm>
            <a:off x="1843497" y="241216"/>
            <a:ext cx="8505006" cy="1143000"/>
          </a:xfrm>
        </p:spPr>
        <p:txBody>
          <a:bodyPr/>
          <a:lstStyle/>
          <a:p>
            <a:r>
              <a:rPr lang="en-CA" b="1" dirty="0"/>
              <a:t>Compliance and Environmental Enforcement Branch (CEEB) </a:t>
            </a:r>
          </a:p>
        </p:txBody>
      </p:sp>
      <p:sp>
        <p:nvSpPr>
          <p:cNvPr id="3" name="Content Placeholder 2">
            <a:extLst>
              <a:ext uri="{FF2B5EF4-FFF2-40B4-BE49-F238E27FC236}">
                <a16:creationId xmlns:a16="http://schemas.microsoft.com/office/drawing/2014/main" id="{58094FE1-84CF-6D8D-7287-028C005B8346}"/>
              </a:ext>
            </a:extLst>
          </p:cNvPr>
          <p:cNvSpPr>
            <a:spLocks noGrp="1"/>
          </p:cNvSpPr>
          <p:nvPr>
            <p:ph sz="half" idx="1"/>
          </p:nvPr>
        </p:nvSpPr>
        <p:spPr>
          <a:xfrm>
            <a:off x="807211" y="2644726"/>
            <a:ext cx="5384800" cy="3542500"/>
          </a:xfrm>
        </p:spPr>
        <p:txBody>
          <a:bodyPr>
            <a:normAutofit fontScale="92500"/>
          </a:bodyPr>
          <a:lstStyle/>
          <a:p>
            <a:pPr marL="0" indent="0">
              <a:buNone/>
            </a:pPr>
            <a:r>
              <a:rPr lang="en-CA" sz="2600" b="1" dirty="0"/>
              <a:t>Vision</a:t>
            </a:r>
          </a:p>
          <a:p>
            <a:r>
              <a:rPr lang="en-US" sz="2400" i="1" dirty="0"/>
              <a:t>British Columbians are motivated to always follow environmental protection laws.</a:t>
            </a:r>
          </a:p>
          <a:p>
            <a:endParaRPr lang="en-CA" dirty="0"/>
          </a:p>
        </p:txBody>
      </p:sp>
      <p:sp>
        <p:nvSpPr>
          <p:cNvPr id="4" name="Content Placeholder 3">
            <a:extLst>
              <a:ext uri="{FF2B5EF4-FFF2-40B4-BE49-F238E27FC236}">
                <a16:creationId xmlns:a16="http://schemas.microsoft.com/office/drawing/2014/main" id="{43B07828-7413-AB25-6AF4-7969A1474ACC}"/>
              </a:ext>
            </a:extLst>
          </p:cNvPr>
          <p:cNvSpPr>
            <a:spLocks noGrp="1"/>
          </p:cNvSpPr>
          <p:nvPr>
            <p:ph sz="half" idx="2"/>
          </p:nvPr>
        </p:nvSpPr>
        <p:spPr>
          <a:xfrm>
            <a:off x="6192011" y="2644726"/>
            <a:ext cx="5384800" cy="3261146"/>
          </a:xfrm>
        </p:spPr>
        <p:txBody>
          <a:bodyPr>
            <a:normAutofit fontScale="92500"/>
          </a:bodyPr>
          <a:lstStyle/>
          <a:p>
            <a:pPr marL="0" indent="0">
              <a:buNone/>
            </a:pPr>
            <a:r>
              <a:rPr lang="en-CA" sz="2600" b="1" dirty="0"/>
              <a:t>Mission</a:t>
            </a:r>
          </a:p>
          <a:p>
            <a:r>
              <a:rPr lang="en-US" sz="2400" i="1" dirty="0"/>
              <a:t>We are inspired to protect the environment by holding individuals and businesses accountable.  We verify compliance with environmental protection laws and take timely enforcement action where required.  We focus on the highest-priority areas and choose the best tools to achieve compliance.</a:t>
            </a:r>
          </a:p>
          <a:p>
            <a:endParaRPr lang="en-CA" dirty="0"/>
          </a:p>
        </p:txBody>
      </p:sp>
      <p:sp>
        <p:nvSpPr>
          <p:cNvPr id="5" name="TextBox 4">
            <a:extLst>
              <a:ext uri="{FF2B5EF4-FFF2-40B4-BE49-F238E27FC236}">
                <a16:creationId xmlns:a16="http://schemas.microsoft.com/office/drawing/2014/main" id="{A2EBA8B4-553D-8EAF-583A-34178BE9C5E2}"/>
              </a:ext>
            </a:extLst>
          </p:cNvPr>
          <p:cNvSpPr txBox="1"/>
          <p:nvPr/>
        </p:nvSpPr>
        <p:spPr>
          <a:xfrm>
            <a:off x="641491" y="1709765"/>
            <a:ext cx="10972800" cy="707886"/>
          </a:xfrm>
          <a:prstGeom prst="rect">
            <a:avLst/>
          </a:prstGeom>
          <a:noFill/>
        </p:spPr>
        <p:txBody>
          <a:bodyPr wrap="square" rtlCol="0">
            <a:spAutoFit/>
          </a:bodyPr>
          <a:lstStyle/>
          <a:p>
            <a:r>
              <a:rPr lang="en-CA" sz="2000" dirty="0"/>
              <a:t>CEEB is split into of two separate business areas that are each lead by a director including: </a:t>
            </a:r>
            <a:r>
              <a:rPr lang="en-CA" sz="2000" b="1" dirty="0"/>
              <a:t>Compliance and </a:t>
            </a:r>
            <a:r>
              <a:rPr lang="en-CA" sz="2000" b="1"/>
              <a:t>Enforcement </a:t>
            </a:r>
            <a:r>
              <a:rPr lang="en-CA" sz="2000"/>
              <a:t>and </a:t>
            </a:r>
            <a:r>
              <a:rPr lang="en-CA" sz="2000" b="1" dirty="0"/>
              <a:t>Administrative Monetary Penalties (AMP)</a:t>
            </a:r>
          </a:p>
        </p:txBody>
      </p:sp>
    </p:spTree>
    <p:extLst>
      <p:ext uri="{BB962C8B-B14F-4D97-AF65-F5344CB8AC3E}">
        <p14:creationId xmlns:p14="http://schemas.microsoft.com/office/powerpoint/2010/main" val="182272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140-9D6C-4B0A-A132-E9361DD1C385}"/>
              </a:ext>
            </a:extLst>
          </p:cNvPr>
          <p:cNvSpPr>
            <a:spLocks noGrp="1"/>
          </p:cNvSpPr>
          <p:nvPr>
            <p:ph type="title"/>
          </p:nvPr>
        </p:nvSpPr>
        <p:spPr/>
        <p:txBody>
          <a:bodyPr/>
          <a:lstStyle/>
          <a:p>
            <a:r>
              <a:rPr lang="en-CA" dirty="0"/>
              <a:t>Risk-based Approach in a Snapshot</a:t>
            </a:r>
          </a:p>
        </p:txBody>
      </p:sp>
      <p:graphicFrame>
        <p:nvGraphicFramePr>
          <p:cNvPr id="4" name="Content Placeholder 3">
            <a:extLst>
              <a:ext uri="{FF2B5EF4-FFF2-40B4-BE49-F238E27FC236}">
                <a16:creationId xmlns:a16="http://schemas.microsoft.com/office/drawing/2014/main" id="{3CED11B3-68E0-42BB-B88E-6D1F93962461}"/>
              </a:ext>
            </a:extLst>
          </p:cNvPr>
          <p:cNvGraphicFramePr>
            <a:graphicFrameLocks noGrp="1"/>
          </p:cNvGraphicFramePr>
          <p:nvPr>
            <p:ph idx="1"/>
          </p:nvPr>
        </p:nvGraphicFramePr>
        <p:xfrm>
          <a:off x="1981200" y="1528192"/>
          <a:ext cx="82296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7528365D-7567-4F50-8813-3E668053FCD0}"/>
              </a:ext>
            </a:extLst>
          </p:cNvPr>
          <p:cNvSpPr txBox="1">
            <a:spLocks/>
          </p:cNvSpPr>
          <p:nvPr/>
        </p:nvSpPr>
        <p:spPr>
          <a:xfrm>
            <a:off x="1703512" y="3429000"/>
            <a:ext cx="1882552" cy="24756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1600" dirty="0">
                <a:solidFill>
                  <a:prstClr val="black"/>
                </a:solidFill>
                <a:latin typeface="Calibri"/>
              </a:rPr>
              <a:t>Quantity of Pesticides Used</a:t>
            </a:r>
          </a:p>
          <a:p>
            <a:r>
              <a:rPr lang="en-CA" sz="1600" dirty="0">
                <a:solidFill>
                  <a:prstClr val="black"/>
                </a:solidFill>
                <a:latin typeface="Calibri"/>
              </a:rPr>
              <a:t>Quantity of Pesticides Sold</a:t>
            </a:r>
          </a:p>
          <a:p>
            <a:r>
              <a:rPr lang="en-CA" sz="1600" dirty="0">
                <a:solidFill>
                  <a:prstClr val="black"/>
                </a:solidFill>
                <a:latin typeface="Calibri"/>
              </a:rPr>
              <a:t>Authorization Type</a:t>
            </a:r>
            <a:endParaRPr lang="en-US" sz="1600" dirty="0">
              <a:solidFill>
                <a:prstClr val="black"/>
              </a:solidFill>
              <a:latin typeface="Calibri"/>
            </a:endParaRPr>
          </a:p>
          <a:p>
            <a:pPr marL="0" indent="0">
              <a:buNone/>
            </a:pPr>
            <a:endParaRPr lang="en-CA" sz="1200" dirty="0">
              <a:solidFill>
                <a:prstClr val="black"/>
              </a:solidFill>
              <a:latin typeface="Calibri"/>
            </a:endParaRPr>
          </a:p>
          <a:p>
            <a:pPr marL="0" indent="0">
              <a:buNone/>
            </a:pPr>
            <a:endParaRPr lang="en-US" sz="1200" dirty="0">
              <a:solidFill>
                <a:prstClr val="black"/>
              </a:solidFill>
              <a:latin typeface="Calibri"/>
            </a:endParaRPr>
          </a:p>
          <a:p>
            <a:endParaRPr lang="en-US" sz="1200" dirty="0">
              <a:solidFill>
                <a:prstClr val="black"/>
              </a:solidFill>
              <a:latin typeface="Calibri"/>
            </a:endParaRPr>
          </a:p>
        </p:txBody>
      </p:sp>
      <p:sp>
        <p:nvSpPr>
          <p:cNvPr id="6" name="Content Placeholder 2">
            <a:extLst>
              <a:ext uri="{FF2B5EF4-FFF2-40B4-BE49-F238E27FC236}">
                <a16:creationId xmlns:a16="http://schemas.microsoft.com/office/drawing/2014/main" id="{DEF3594A-E5DF-4F8D-A122-217D082A18B1}"/>
              </a:ext>
            </a:extLst>
          </p:cNvPr>
          <p:cNvSpPr txBox="1">
            <a:spLocks/>
          </p:cNvSpPr>
          <p:nvPr/>
        </p:nvSpPr>
        <p:spPr>
          <a:xfrm>
            <a:off x="4079776" y="3467547"/>
            <a:ext cx="1944216" cy="25223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solidFill>
                  <a:prstClr val="black"/>
                </a:solidFill>
                <a:latin typeface="Calibri"/>
              </a:rPr>
              <a:t>Compliance history </a:t>
            </a:r>
          </a:p>
          <a:p>
            <a:r>
              <a:rPr lang="en-US" sz="1600" dirty="0">
                <a:solidFill>
                  <a:prstClr val="black"/>
                </a:solidFill>
                <a:latin typeface="Calibri"/>
              </a:rPr>
              <a:t>Level</a:t>
            </a:r>
          </a:p>
          <a:p>
            <a:r>
              <a:rPr lang="en-US" sz="1600" dirty="0">
                <a:solidFill>
                  <a:prstClr val="black"/>
                </a:solidFill>
                <a:latin typeface="Calibri"/>
              </a:rPr>
              <a:t>Category</a:t>
            </a:r>
          </a:p>
          <a:p>
            <a:r>
              <a:rPr lang="en-US" sz="1600" dirty="0">
                <a:solidFill>
                  <a:prstClr val="black"/>
                </a:solidFill>
                <a:latin typeface="Calibri"/>
              </a:rPr>
              <a:t>Outcome</a:t>
            </a:r>
          </a:p>
          <a:p>
            <a:endParaRPr lang="en-US" sz="1400" dirty="0">
              <a:solidFill>
                <a:prstClr val="black"/>
              </a:solidFill>
              <a:latin typeface="Calibri"/>
            </a:endParaRPr>
          </a:p>
        </p:txBody>
      </p:sp>
      <p:sp>
        <p:nvSpPr>
          <p:cNvPr id="7" name="Content Placeholder 2">
            <a:extLst>
              <a:ext uri="{FF2B5EF4-FFF2-40B4-BE49-F238E27FC236}">
                <a16:creationId xmlns:a16="http://schemas.microsoft.com/office/drawing/2014/main" id="{C7A46F95-66C9-4FAB-BC61-24D88D06838B}"/>
              </a:ext>
            </a:extLst>
          </p:cNvPr>
          <p:cNvSpPr txBox="1">
            <a:spLocks/>
          </p:cNvSpPr>
          <p:nvPr/>
        </p:nvSpPr>
        <p:spPr>
          <a:xfrm>
            <a:off x="6312025" y="3501009"/>
            <a:ext cx="2178893" cy="9947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prstClr val="black"/>
                </a:solidFill>
                <a:latin typeface="Calibri"/>
              </a:rPr>
              <a:t>New authorizations</a:t>
            </a:r>
          </a:p>
          <a:p>
            <a:r>
              <a:rPr lang="en-US" sz="1600" dirty="0">
                <a:solidFill>
                  <a:prstClr val="black"/>
                </a:solidFill>
                <a:latin typeface="Calibri"/>
              </a:rPr>
              <a:t>Time since last inspection</a:t>
            </a:r>
            <a:endParaRPr lang="en-CA" sz="1600" dirty="0">
              <a:solidFill>
                <a:prstClr val="black"/>
              </a:solidFill>
              <a:latin typeface="Calibri"/>
            </a:endParaRPr>
          </a:p>
          <a:p>
            <a:pPr marL="0" indent="0">
              <a:buNone/>
            </a:pPr>
            <a:endParaRPr lang="en-US" sz="2000" dirty="0">
              <a:solidFill>
                <a:prstClr val="black"/>
              </a:solidFill>
              <a:latin typeface="Calibri"/>
            </a:endParaRPr>
          </a:p>
          <a:p>
            <a:endParaRPr lang="en-US" sz="2000" dirty="0">
              <a:solidFill>
                <a:prstClr val="black"/>
              </a:solidFill>
              <a:latin typeface="Calibri"/>
            </a:endParaRPr>
          </a:p>
        </p:txBody>
      </p:sp>
    </p:spTree>
    <p:extLst>
      <p:ext uri="{BB962C8B-B14F-4D97-AF65-F5344CB8AC3E}">
        <p14:creationId xmlns:p14="http://schemas.microsoft.com/office/powerpoint/2010/main" val="236989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4D27-8475-898F-2109-4034C8F16251}"/>
              </a:ext>
            </a:extLst>
          </p:cNvPr>
          <p:cNvSpPr>
            <a:spLocks noGrp="1"/>
          </p:cNvSpPr>
          <p:nvPr>
            <p:ph type="title"/>
          </p:nvPr>
        </p:nvSpPr>
        <p:spPr>
          <a:xfrm>
            <a:off x="609600" y="274638"/>
            <a:ext cx="10959008" cy="836407"/>
          </a:xfrm>
        </p:spPr>
        <p:txBody>
          <a:bodyPr/>
          <a:lstStyle/>
          <a:p>
            <a:r>
              <a:rPr lang="en-CA" dirty="0"/>
              <a:t>Compliance – Verification and Enforcement</a:t>
            </a:r>
          </a:p>
        </p:txBody>
      </p:sp>
      <p:pic>
        <p:nvPicPr>
          <p:cNvPr id="5" name="Content Placeholder 4">
            <a:extLst>
              <a:ext uri="{FF2B5EF4-FFF2-40B4-BE49-F238E27FC236}">
                <a16:creationId xmlns:a16="http://schemas.microsoft.com/office/drawing/2014/main" id="{F717DB66-02CD-9C32-0F06-62879CB30043}"/>
              </a:ext>
            </a:extLst>
          </p:cNvPr>
          <p:cNvPicPr>
            <a:picLocks noGrp="1" noChangeAspect="1"/>
          </p:cNvPicPr>
          <p:nvPr>
            <p:ph idx="1"/>
          </p:nvPr>
        </p:nvPicPr>
        <p:blipFill>
          <a:blip r:embed="rId3"/>
          <a:stretch>
            <a:fillRect/>
          </a:stretch>
        </p:blipFill>
        <p:spPr>
          <a:xfrm>
            <a:off x="609600" y="1366684"/>
            <a:ext cx="4734580" cy="3913239"/>
          </a:xfrm>
        </p:spPr>
      </p:pic>
      <p:sp>
        <p:nvSpPr>
          <p:cNvPr id="7" name="TextBox 6">
            <a:extLst>
              <a:ext uri="{FF2B5EF4-FFF2-40B4-BE49-F238E27FC236}">
                <a16:creationId xmlns:a16="http://schemas.microsoft.com/office/drawing/2014/main" id="{93E54042-2D53-C680-B659-5BD671947E79}"/>
              </a:ext>
            </a:extLst>
          </p:cNvPr>
          <p:cNvSpPr txBox="1"/>
          <p:nvPr/>
        </p:nvSpPr>
        <p:spPr>
          <a:xfrm>
            <a:off x="609600" y="5377623"/>
            <a:ext cx="6150076" cy="369332"/>
          </a:xfrm>
          <a:prstGeom prst="rect">
            <a:avLst/>
          </a:prstGeom>
          <a:noFill/>
        </p:spPr>
        <p:txBody>
          <a:bodyPr wrap="square">
            <a:spAutoFit/>
          </a:bodyPr>
          <a:lstStyle/>
          <a:p>
            <a:r>
              <a:rPr lang="en-US" dirty="0">
                <a:hlinkClick r:id="rId4"/>
              </a:rPr>
              <a:t>Compliance and Enforcement Policy and Procedure</a:t>
            </a:r>
            <a:endParaRPr lang="en-CA" dirty="0"/>
          </a:p>
        </p:txBody>
      </p:sp>
      <p:pic>
        <p:nvPicPr>
          <p:cNvPr id="9" name="Picture 8">
            <a:extLst>
              <a:ext uri="{FF2B5EF4-FFF2-40B4-BE49-F238E27FC236}">
                <a16:creationId xmlns:a16="http://schemas.microsoft.com/office/drawing/2014/main" id="{19F2137F-90FF-155D-FADD-D85F4BFDBDDA}"/>
              </a:ext>
            </a:extLst>
          </p:cNvPr>
          <p:cNvPicPr>
            <a:picLocks noChangeAspect="1"/>
          </p:cNvPicPr>
          <p:nvPr/>
        </p:nvPicPr>
        <p:blipFill>
          <a:blip r:embed="rId5"/>
          <a:stretch>
            <a:fillRect/>
          </a:stretch>
        </p:blipFill>
        <p:spPr>
          <a:xfrm>
            <a:off x="6019007" y="1228410"/>
            <a:ext cx="5062294" cy="4436410"/>
          </a:xfrm>
          <a:prstGeom prst="rect">
            <a:avLst/>
          </a:prstGeom>
        </p:spPr>
      </p:pic>
    </p:spTree>
    <p:extLst>
      <p:ext uri="{BB962C8B-B14F-4D97-AF65-F5344CB8AC3E}">
        <p14:creationId xmlns:p14="http://schemas.microsoft.com/office/powerpoint/2010/main" val="390987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19C2-FEF0-DF2F-B602-F4515B361BDE}"/>
              </a:ext>
            </a:extLst>
          </p:cNvPr>
          <p:cNvSpPr>
            <a:spLocks noGrp="1"/>
          </p:cNvSpPr>
          <p:nvPr>
            <p:ph type="title"/>
          </p:nvPr>
        </p:nvSpPr>
        <p:spPr/>
        <p:txBody>
          <a:bodyPr/>
          <a:lstStyle/>
          <a:p>
            <a:r>
              <a:rPr kumimoji="0" lang="en-CA" sz="4400" b="1" i="0" u="none" strike="noStrike" kern="1200" cap="none" spc="0" normalizeH="0" baseline="0" noProof="0" dirty="0">
                <a:ln>
                  <a:noFill/>
                </a:ln>
                <a:solidFill>
                  <a:prstClr val="black"/>
                </a:solidFill>
                <a:effectLst/>
                <a:uLnTx/>
                <a:uFillTx/>
                <a:latin typeface="Calibri"/>
                <a:ea typeface="+mj-ea"/>
                <a:cs typeface="+mj-cs"/>
              </a:rPr>
              <a:t>2022 Aerial Pesticide Audit</a:t>
            </a:r>
            <a:endParaRPr lang="en-CA" dirty="0"/>
          </a:p>
        </p:txBody>
      </p:sp>
      <p:sp>
        <p:nvSpPr>
          <p:cNvPr id="3" name="Content Placeholder 2">
            <a:extLst>
              <a:ext uri="{FF2B5EF4-FFF2-40B4-BE49-F238E27FC236}">
                <a16:creationId xmlns:a16="http://schemas.microsoft.com/office/drawing/2014/main" id="{5CA4ED36-DE54-2CDE-8AC4-F75E27EB04D8}"/>
              </a:ext>
            </a:extLst>
          </p:cNvPr>
          <p:cNvSpPr>
            <a:spLocks noGrp="1"/>
          </p:cNvSpPr>
          <p:nvPr>
            <p:ph idx="1"/>
          </p:nvPr>
        </p:nvSpPr>
        <p:spPr>
          <a:xfrm>
            <a:off x="4679496" y="1253538"/>
            <a:ext cx="6217085" cy="1740183"/>
          </a:xfrm>
        </p:spPr>
        <p:txBody>
          <a:bodyPr>
            <a:noAutofit/>
          </a:bodyPr>
          <a:lstStyle/>
          <a:p>
            <a:pPr marL="0" indent="0">
              <a:buNone/>
            </a:pPr>
            <a:r>
              <a:rPr lang="en-CA" sz="2000" b="1" dirty="0"/>
              <a:t>What is considered an Aerial Pesticide Application?</a:t>
            </a:r>
            <a:r>
              <a:rPr lang="en-CA" sz="2000" dirty="0"/>
              <a:t> </a:t>
            </a:r>
          </a:p>
          <a:p>
            <a:r>
              <a:rPr lang="en-CA" sz="2000" dirty="0"/>
              <a:t>Application of pesticides from helicopters or fixed-wing aircraft to manage mosquitoes, vegetation along rights-of-way, and pests associated with agricultural or forestry production</a:t>
            </a:r>
          </a:p>
        </p:txBody>
      </p:sp>
      <p:pic>
        <p:nvPicPr>
          <p:cNvPr id="6" name="Picture 5">
            <a:extLst>
              <a:ext uri="{FF2B5EF4-FFF2-40B4-BE49-F238E27FC236}">
                <a16:creationId xmlns:a16="http://schemas.microsoft.com/office/drawing/2014/main" id="{C1065C82-53FF-0578-B5B2-D2038FB1D475}"/>
              </a:ext>
            </a:extLst>
          </p:cNvPr>
          <p:cNvPicPr>
            <a:picLocks noChangeAspect="1"/>
          </p:cNvPicPr>
          <p:nvPr/>
        </p:nvPicPr>
        <p:blipFill>
          <a:blip r:embed="rId2"/>
          <a:stretch>
            <a:fillRect/>
          </a:stretch>
        </p:blipFill>
        <p:spPr>
          <a:xfrm>
            <a:off x="623392" y="1078174"/>
            <a:ext cx="3467584" cy="4653419"/>
          </a:xfrm>
          <a:prstGeom prst="rect">
            <a:avLst/>
          </a:prstGeom>
        </p:spPr>
      </p:pic>
      <p:sp>
        <p:nvSpPr>
          <p:cNvPr id="8" name="TextBox 7">
            <a:extLst>
              <a:ext uri="{FF2B5EF4-FFF2-40B4-BE49-F238E27FC236}">
                <a16:creationId xmlns:a16="http://schemas.microsoft.com/office/drawing/2014/main" id="{1B26148A-7EE7-A4B3-69DE-F47FE0C51CBD}"/>
              </a:ext>
            </a:extLst>
          </p:cNvPr>
          <p:cNvSpPr txBox="1"/>
          <p:nvPr/>
        </p:nvSpPr>
        <p:spPr>
          <a:xfrm>
            <a:off x="4679496" y="3048672"/>
            <a:ext cx="6150278" cy="2246769"/>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2000" b="1" dirty="0">
                <a:solidFill>
                  <a:prstClr val="black"/>
                </a:solidFill>
                <a:latin typeface="Calibri" panose="020F0502020204030204" pitchFamily="34" charset="0"/>
                <a:ea typeface="Calibri" panose="020F0502020204030204" pitchFamily="34" charset="0"/>
              </a:rPr>
              <a:t>Why complete an audit? </a:t>
            </a:r>
          </a:p>
          <a:p>
            <a:pPr marL="342900" indent="-342900" defTabSz="457200">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rPr>
              <a:t>A recent AMP was issued for an aerial application on crown land without a permit.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ea typeface="Calibri" panose="020F0502020204030204" pitchFamily="34" charset="0"/>
              </a:rPr>
              <a:t>Internal and external interest in aerial pesticide use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Few inspections had been done recently as there are a small amount of authorization holders (only 11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licenced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aerial operators identified in the province). </a:t>
            </a:r>
          </a:p>
        </p:txBody>
      </p:sp>
    </p:spTree>
    <p:extLst>
      <p:ext uri="{BB962C8B-B14F-4D97-AF65-F5344CB8AC3E}">
        <p14:creationId xmlns:p14="http://schemas.microsoft.com/office/powerpoint/2010/main" val="114364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7C3C-6854-6DA3-C239-BAD873F90B71}"/>
              </a:ext>
            </a:extLst>
          </p:cNvPr>
          <p:cNvSpPr>
            <a:spLocks noGrp="1"/>
          </p:cNvSpPr>
          <p:nvPr>
            <p:ph type="title"/>
          </p:nvPr>
        </p:nvSpPr>
        <p:spPr/>
        <p:txBody>
          <a:bodyPr/>
          <a:lstStyle/>
          <a:p>
            <a:r>
              <a:rPr lang="en-CA" dirty="0"/>
              <a:t>2022 Aerial Pesticide Audit</a:t>
            </a:r>
          </a:p>
        </p:txBody>
      </p:sp>
      <p:sp>
        <p:nvSpPr>
          <p:cNvPr id="3" name="Content Placeholder 2">
            <a:extLst>
              <a:ext uri="{FF2B5EF4-FFF2-40B4-BE49-F238E27FC236}">
                <a16:creationId xmlns:a16="http://schemas.microsoft.com/office/drawing/2014/main" id="{BF1A9364-C5F5-C5CD-8677-C84733DDB222}"/>
              </a:ext>
            </a:extLst>
          </p:cNvPr>
          <p:cNvSpPr>
            <a:spLocks noGrp="1"/>
          </p:cNvSpPr>
          <p:nvPr>
            <p:ph idx="1"/>
          </p:nvPr>
        </p:nvSpPr>
        <p:spPr>
          <a:xfrm>
            <a:off x="343936" y="1197051"/>
            <a:ext cx="4313129" cy="385446"/>
          </a:xfrm>
        </p:spPr>
        <p:txBody>
          <a:bodyPr>
            <a:normAutofit lnSpcReduction="10000"/>
          </a:bodyPr>
          <a:lstStyle/>
          <a:p>
            <a:pPr marL="0" indent="0" defTabSz="457200">
              <a:spcBef>
                <a:spcPts val="0"/>
              </a:spcBef>
              <a:buNone/>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Key Audit Findings</a:t>
            </a:r>
            <a:r>
              <a:rPr kumimoji="0" lang="en-CA"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4" name="Picture 2">
            <a:extLst>
              <a:ext uri="{FF2B5EF4-FFF2-40B4-BE49-F238E27FC236}">
                <a16:creationId xmlns:a16="http://schemas.microsoft.com/office/drawing/2014/main" id="{3D0A651C-1328-EC50-C3BE-AC16273961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95871" y="3534285"/>
            <a:ext cx="2900276" cy="2174540"/>
          </a:xfrm>
          <a:prstGeom prst="rect">
            <a:avLst/>
          </a:prstGeom>
          <a:noFill/>
          <a:ln>
            <a:noFill/>
          </a:ln>
        </p:spPr>
      </p:pic>
      <p:pic>
        <p:nvPicPr>
          <p:cNvPr id="6" name="Picture 4">
            <a:extLst>
              <a:ext uri="{FF2B5EF4-FFF2-40B4-BE49-F238E27FC236}">
                <a16:creationId xmlns:a16="http://schemas.microsoft.com/office/drawing/2014/main" id="{F0A10E10-ACCC-63DC-4C99-1354799DE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9135" y="3810801"/>
            <a:ext cx="2206900" cy="17543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5CC75C-EC1C-3185-E936-2381DA9FF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92585" y="1037462"/>
            <a:ext cx="4012796" cy="2391538"/>
          </a:xfrm>
          <a:prstGeom prst="rect">
            <a:avLst/>
          </a:prstGeom>
          <a:noFill/>
          <a:ln>
            <a:noFill/>
          </a:ln>
        </p:spPr>
      </p:pic>
      <p:sp>
        <p:nvSpPr>
          <p:cNvPr id="10" name="TextBox 9">
            <a:extLst>
              <a:ext uri="{FF2B5EF4-FFF2-40B4-BE49-F238E27FC236}">
                <a16:creationId xmlns:a16="http://schemas.microsoft.com/office/drawing/2014/main" id="{E3D136D4-363F-82E0-F8D5-D8277DC9A961}"/>
              </a:ext>
            </a:extLst>
          </p:cNvPr>
          <p:cNvSpPr txBox="1"/>
          <p:nvPr/>
        </p:nvSpPr>
        <p:spPr>
          <a:xfrm>
            <a:off x="95853" y="1598557"/>
            <a:ext cx="7746288" cy="2031325"/>
          </a:xfrm>
          <a:prstGeom prst="rect">
            <a:avLst/>
          </a:prstGeom>
          <a:noFill/>
        </p:spPr>
        <p:txBody>
          <a:bodyPr wrap="square">
            <a:spAutoFit/>
          </a:bodyPr>
          <a:lstStyle/>
          <a:p>
            <a:pPr algn="l"/>
            <a:r>
              <a:rPr lang="en-US" b="1" i="0" dirty="0">
                <a:solidFill>
                  <a:srgbClr val="000000"/>
                </a:solidFill>
                <a:effectLst/>
                <a:latin typeface="BCSans"/>
              </a:rPr>
              <a:t>1. Exceptions from licensing requirement (IPMR) </a:t>
            </a:r>
          </a:p>
          <a:p>
            <a:pPr algn="l"/>
            <a:r>
              <a:rPr lang="en-US" b="1" i="0" dirty="0">
                <a:solidFill>
                  <a:srgbClr val="000000"/>
                </a:solidFill>
                <a:effectLst/>
                <a:latin typeface="BCSans"/>
              </a:rPr>
              <a:t>6</a:t>
            </a:r>
            <a:r>
              <a:rPr lang="en-US" b="0" i="0" dirty="0">
                <a:solidFill>
                  <a:srgbClr val="000000"/>
                </a:solidFill>
                <a:effectLst/>
                <a:latin typeface="BCSans"/>
              </a:rPr>
              <a:t> (1) A </a:t>
            </a:r>
            <a:r>
              <a:rPr lang="en-US" b="0" i="0" dirty="0" err="1">
                <a:solidFill>
                  <a:srgbClr val="000000"/>
                </a:solidFill>
                <a:effectLst/>
                <a:latin typeface="BCSans"/>
              </a:rPr>
              <a:t>licence</a:t>
            </a:r>
            <a:r>
              <a:rPr lang="en-US" b="0" i="0" dirty="0">
                <a:solidFill>
                  <a:srgbClr val="000000"/>
                </a:solidFill>
                <a:effectLst/>
                <a:latin typeface="BCSans"/>
              </a:rPr>
              <a:t> under Section 4 of the Act is not required by a person who</a:t>
            </a:r>
          </a:p>
          <a:p>
            <a:pPr algn="l"/>
            <a:r>
              <a:rPr lang="en-US" b="0" i="0" dirty="0">
                <a:solidFill>
                  <a:srgbClr val="000000"/>
                </a:solidFill>
                <a:effectLst/>
                <a:latin typeface="BCSans"/>
              </a:rPr>
              <a:t>   (b) uses or sells a pesticide only as an employee or contractor of a licensee,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prstClr val="black"/>
                </a:solidFill>
                <a:effectLst/>
                <a:uLnTx/>
                <a:uFillTx/>
                <a:latin typeface="Calibri"/>
                <a:ea typeface="+mn-ea"/>
                <a:cs typeface="+mn-cs"/>
              </a:rPr>
              <a:t>What does this exemption mean?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prstClr val="black"/>
                </a:solidFill>
                <a:latin typeface="Calibri"/>
              </a:rPr>
              <a:t>Some Aerial licensees only did applications as a contractor of a licensee and therefore did not require a licence. </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algn="l"/>
            <a:endParaRPr lang="en-US" b="0" i="0" dirty="0">
              <a:solidFill>
                <a:srgbClr val="000000"/>
              </a:solidFill>
              <a:effectLst/>
              <a:latin typeface="BCSans"/>
            </a:endParaRPr>
          </a:p>
        </p:txBody>
      </p:sp>
      <p:sp>
        <p:nvSpPr>
          <p:cNvPr id="11" name="TextBox 10">
            <a:extLst>
              <a:ext uri="{FF2B5EF4-FFF2-40B4-BE49-F238E27FC236}">
                <a16:creationId xmlns:a16="http://schemas.microsoft.com/office/drawing/2014/main" id="{3FB4E7E7-5193-3628-32CE-189BAD5B338A}"/>
              </a:ext>
            </a:extLst>
          </p:cNvPr>
          <p:cNvSpPr txBox="1"/>
          <p:nvPr/>
        </p:nvSpPr>
        <p:spPr>
          <a:xfrm>
            <a:off x="95853" y="3724018"/>
            <a:ext cx="6793282" cy="2031325"/>
          </a:xfrm>
          <a:prstGeom prst="rect">
            <a:avLst/>
          </a:prstGeom>
          <a:noFill/>
        </p:spPr>
        <p:txBody>
          <a:bodyPr wrap="square" rtlCol="0">
            <a:spAutoFit/>
          </a:bodyPr>
          <a:lstStyle/>
          <a:p>
            <a:r>
              <a:rPr lang="en-CA" b="1" dirty="0"/>
              <a:t>2. Rate of Compliance </a:t>
            </a:r>
          </a:p>
          <a:p>
            <a:pPr marL="285750" indent="-285750">
              <a:buFont typeface="Arial" panose="020B0604020202020204" pitchFamily="34" charset="0"/>
              <a:buChar char="•"/>
            </a:pPr>
            <a:r>
              <a:rPr lang="en-US" dirty="0"/>
              <a:t>No major non-compliances found. </a:t>
            </a:r>
          </a:p>
          <a:p>
            <a:pPr marL="285750" indent="-285750">
              <a:buFont typeface="Arial" panose="020B0604020202020204" pitchFamily="34" charset="0"/>
              <a:buChar char="•"/>
            </a:pPr>
            <a:r>
              <a:rPr lang="en-US" dirty="0"/>
              <a:t>A total of 11 inspections were conducted with a compliance rate of 9% (all advisories, lowest level of non-compliance). </a:t>
            </a:r>
          </a:p>
          <a:p>
            <a:pPr marL="285750" indent="-285750">
              <a:buFont typeface="Arial" panose="020B0604020202020204" pitchFamily="34" charset="0"/>
              <a:buChar char="•"/>
            </a:pPr>
            <a:r>
              <a:rPr lang="en-CA" dirty="0"/>
              <a:t>Failed to submit Annual Use Summaries on Time and Pesticide use Records were missing key information.</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4611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AD2FE404494B44B0677E8BCD7A7CDF" ma:contentTypeVersion="17" ma:contentTypeDescription="Create a new document." ma:contentTypeScope="" ma:versionID="0c3e2928a06ffbdf234855d38c4f7cea">
  <xsd:schema xmlns:xsd="http://www.w3.org/2001/XMLSchema" xmlns:xs="http://www.w3.org/2001/XMLSchema" xmlns:p="http://schemas.microsoft.com/office/2006/metadata/properties" xmlns:ns2="e162b463-9f14-4f01-84ef-a97839701bed" xmlns:ns3="8712cce9-0d1e-4fcc-9dc4-bf3bf67d40e8" targetNamespace="http://schemas.microsoft.com/office/2006/metadata/properties" ma:root="true" ma:fieldsID="836468a187a6350cffd6cc1d394f3f97" ns2:_="" ns3:_="">
    <xsd:import namespace="e162b463-9f14-4f01-84ef-a97839701bed"/>
    <xsd:import namespace="8712cce9-0d1e-4fcc-9dc4-bf3bf67d40e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62b463-9f14-4f01-84ef-a97839701b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0d37da-319d-44c4-9d5c-01c0c24804ba}" ma:internalName="TaxCatchAll" ma:showField="CatchAllData" ma:web="e162b463-9f14-4f01-84ef-a97839701be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12cce9-0d1e-4fcc-9dc4-bf3bf67d40e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a5537b0-71d4-4c88-a909-2bdfd0144fa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62b463-9f14-4f01-84ef-a97839701bed" xsi:nil="true"/>
    <lcf76f155ced4ddcb4097134ff3c332f xmlns="8712cce9-0d1e-4fcc-9dc4-bf3bf67d40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31ACD4-2167-4BF8-8CBA-28253EF1A562}"/>
</file>

<file path=customXml/itemProps2.xml><?xml version="1.0" encoding="utf-8"?>
<ds:datastoreItem xmlns:ds="http://schemas.openxmlformats.org/officeDocument/2006/customXml" ds:itemID="{8C7C5F6E-E47E-4BAF-A297-B43E06927BC1}"/>
</file>

<file path=customXml/itemProps3.xml><?xml version="1.0" encoding="utf-8"?>
<ds:datastoreItem xmlns:ds="http://schemas.openxmlformats.org/officeDocument/2006/customXml" ds:itemID="{89156A68-C586-47CD-92CC-2857C7F79C43}"/>
</file>

<file path=docProps/app.xml><?xml version="1.0" encoding="utf-8"?>
<Properties xmlns="http://schemas.openxmlformats.org/officeDocument/2006/extended-properties" xmlns:vt="http://schemas.openxmlformats.org/officeDocument/2006/docPropsVTypes">
  <TotalTime>805</TotalTime>
  <Words>1144</Words>
  <Application>Microsoft Office PowerPoint</Application>
  <PresentationFormat>Widescreen</PresentationFormat>
  <Paragraphs>123</Paragraphs>
  <Slides>14</Slides>
  <Notes>10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Arial</vt:lpstr>
      <vt:lpstr>BC Sans</vt:lpstr>
      <vt:lpstr>BCSans</vt:lpstr>
      <vt:lpstr>Calibri</vt:lpstr>
      <vt:lpstr>PT Serif</vt:lpstr>
      <vt:lpstr>1_Office Theme</vt:lpstr>
      <vt:lpstr>Office Theme</vt:lpstr>
      <vt:lpstr>2_Office Theme</vt:lpstr>
      <vt:lpstr>3_Office Theme</vt:lpstr>
      <vt:lpstr>Compliance &amp; Environmental Enforcement Branch – IPM Team News and Updates</vt:lpstr>
      <vt:lpstr>Remembering Manny Mariotto </vt:lpstr>
      <vt:lpstr>Presentation Outline</vt:lpstr>
      <vt:lpstr>Compliance and Environmental Enforcement Branch - IPM</vt:lpstr>
      <vt:lpstr>Compliance and Environmental Enforcement Branch (CEEB) </vt:lpstr>
      <vt:lpstr>Risk-based Approach in a Snapshot</vt:lpstr>
      <vt:lpstr>Compliance – Verification and Enforcement</vt:lpstr>
      <vt:lpstr>2022 Aerial Pesticide Audit</vt:lpstr>
      <vt:lpstr>2022 Aerial Pesticide Audit</vt:lpstr>
      <vt:lpstr>Annual Use Report for Licence Holders</vt:lpstr>
      <vt:lpstr>Annual Use Report for Licence Holders</vt:lpstr>
      <vt:lpstr>Complaints Management - 2023</vt:lpstr>
      <vt:lpstr>IPM Complaints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“Approach” in a Snapshot</dc:title>
  <dc:creator>Lapham, Michael ENV:EX</dc:creator>
  <cp:lastModifiedBy>Lapham, Michael ENV:EX</cp:lastModifiedBy>
  <cp:revision>28</cp:revision>
  <dcterms:created xsi:type="dcterms:W3CDTF">2023-03-09T17:14:54Z</dcterms:created>
  <dcterms:modified xsi:type="dcterms:W3CDTF">2023-11-06T22:35:10Z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0x010100A0AD2FE404494B44B0677E8BCD7A7CDF</vt:lpwstr>
  </property>
</Properties>
</file>