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7" r:id="rId3"/>
    <p:sldId id="280" r:id="rId4"/>
    <p:sldId id="330" r:id="rId5"/>
    <p:sldId id="276" r:id="rId6"/>
    <p:sldId id="271" r:id="rId7"/>
    <p:sldId id="295" r:id="rId8"/>
    <p:sldId id="318" r:id="rId9"/>
    <p:sldId id="296" r:id="rId10"/>
    <p:sldId id="306" r:id="rId11"/>
    <p:sldId id="297" r:id="rId12"/>
    <p:sldId id="298" r:id="rId13"/>
    <p:sldId id="307" r:id="rId14"/>
    <p:sldId id="300" r:id="rId15"/>
    <p:sldId id="310" r:id="rId16"/>
    <p:sldId id="311" r:id="rId17"/>
    <p:sldId id="317" r:id="rId18"/>
    <p:sldId id="316" r:id="rId19"/>
    <p:sldId id="319" r:id="rId20"/>
    <p:sldId id="308" r:id="rId21"/>
    <p:sldId id="312" r:id="rId22"/>
    <p:sldId id="320" r:id="rId23"/>
    <p:sldId id="321" r:id="rId24"/>
    <p:sldId id="323" r:id="rId25"/>
    <p:sldId id="328" r:id="rId26"/>
    <p:sldId id="329" r:id="rId27"/>
    <p:sldId id="327" r:id="rId28"/>
    <p:sldId id="26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82771" autoAdjust="0"/>
  </p:normalViewPr>
  <p:slideViewPr>
    <p:cSldViewPr>
      <p:cViewPr varScale="1">
        <p:scale>
          <a:sx n="64" d="100"/>
          <a:sy n="64" d="100"/>
        </p:scale>
        <p:origin x="-1344" y="-10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BF9C6C-F198-48C7-9A02-0E6E16E2449D}" type="datetimeFigureOut">
              <a:rPr lang="en-CA" smtClean="0"/>
              <a:pPr/>
              <a:t>28/10/2014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6AB5F-88D0-4B7A-97A8-F66F1826B0A1}" type="slidenum">
              <a:rPr lang="en-CA" smtClean="0"/>
              <a:pPr/>
              <a:t>‹#›</a:t>
            </a:fld>
            <a:endParaRPr lang="en-CA"/>
          </a:p>
        </p:txBody>
      </p:sp>
    </p:spTree>
    <p:extLst>
      <p:ext uri="{BB962C8B-B14F-4D97-AF65-F5344CB8AC3E}">
        <p14:creationId xmlns:p14="http://schemas.microsoft.com/office/powerpoint/2010/main" val="3196966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Since the establishment of the Invasive Species Council of BC, there have been numerous provincial scope education and awareness focussed projects completed, new programs developed and implemented, and general awareness of the issues enhanced across BC and beyond.  </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Examples include these listed on the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Moving on to our second solution - </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 </a:t>
            </a:r>
          </a:p>
          <a:p>
            <a:endParaRPr lang="en-CA" baseline="0" dirty="0" smtClean="0"/>
          </a:p>
        </p:txBody>
      </p:sp>
      <p:sp>
        <p:nvSpPr>
          <p:cNvPr id="4" name="Slide Number Placeholder 3"/>
          <p:cNvSpPr>
            <a:spLocks noGrp="1"/>
          </p:cNvSpPr>
          <p:nvPr>
            <p:ph type="sldNum" sz="quarter" idx="10"/>
          </p:nvPr>
        </p:nvSpPr>
        <p:spPr/>
        <p:txBody>
          <a:bodyPr/>
          <a:lstStyle/>
          <a:p>
            <a:fld id="{4D06AB5F-88D0-4B7A-97A8-F66F1826B0A1}"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r>
              <a:rPr lang="en-CA" sz="1400" baseline="0" dirty="0" smtClean="0"/>
              <a:t>Establishing regional weed committees and engaging in local government weed programs has helped us tackle the inherent complexity of our landscape, distribution of invasive plants,  and regional stakeholder priorities.  Beginning in the 1980’s with the initiation by and support of local livestock associations whose members were experience first hand the impacts of invasive plants on forage supply, Regional Weed Committees began expanding to other regions of the province over the next 20 years, with a large component forming after 2002.  These committees are registered societies with broad stakeholder membership, similar to the ISCBC.  </a:t>
            </a:r>
          </a:p>
          <a:p>
            <a:pPr lvl="0" algn="l"/>
            <a:endParaRPr lang="en-CA" sz="1400" baseline="0" dirty="0" smtClean="0"/>
          </a:p>
          <a:p>
            <a:pPr lvl="0" algn="l"/>
            <a:r>
              <a:rPr lang="en-CA" sz="1400" baseline="0" dirty="0" smtClean="0"/>
              <a:t>Some local governments have established noxious weed programs or specific bylaws to address identified threats and concerns within their jurisdiction.  Several of the regional district weed programs are quite extensive and accomplish similar activities as regional weed committees – education &amp; awareness; collaborative planning tables with land managers.  Today the province provides support to 14 local government programs.</a:t>
            </a:r>
          </a:p>
        </p:txBody>
      </p:sp>
      <p:sp>
        <p:nvSpPr>
          <p:cNvPr id="4" name="Slide Number Placeholder 3"/>
          <p:cNvSpPr>
            <a:spLocks noGrp="1"/>
          </p:cNvSpPr>
          <p:nvPr>
            <p:ph type="sldNum" sz="quarter" idx="10"/>
          </p:nvPr>
        </p:nvSpPr>
        <p:spPr/>
        <p:txBody>
          <a:bodyPr/>
          <a:lstStyle/>
          <a:p>
            <a:fld id="{4D06AB5F-88D0-4B7A-97A8-F66F1826B0A1}"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CA" dirty="0" smtClean="0"/>
              <a:t>Today there are Regional Invasive Species Organizations (Weed</a:t>
            </a:r>
            <a:r>
              <a:rPr lang="en-CA" baseline="0" dirty="0" smtClean="0"/>
              <a:t> Committees and RD Programs) </a:t>
            </a:r>
            <a:r>
              <a:rPr lang="en-CA" dirty="0" smtClean="0"/>
              <a:t>across the entire province.</a:t>
            </a:r>
          </a:p>
          <a:p>
            <a:pPr lvl="1"/>
            <a:r>
              <a:rPr lang="en-CA" dirty="0" smtClean="0"/>
              <a:t>These provide a valuable local table for operational planning, regional priority setting, and in some areas, implementation of management actions.  These organizations</a:t>
            </a:r>
            <a:r>
              <a:rPr lang="en-CA" baseline="0" dirty="0" smtClean="0"/>
              <a:t> provide a lot of education and awareness activities in their areas, from having booths at local farmer’s markets to school programs and presentations with local officials.  </a:t>
            </a:r>
          </a:p>
          <a:p>
            <a:pPr lvl="1"/>
            <a:r>
              <a:rPr lang="en-CA" baseline="0" dirty="0" smtClean="0"/>
              <a:t>In some areas of the province, the organizations are engaged in a Partnership Delivery approach to management.  This is where land managers not only collaboratively plan species and areas to control, but they pool their resources so that one treatment contractor operates on all jurisdictions within a defined geographic area.  Cost efficiencies are realized from minimizing contract management and travel costs. </a:t>
            </a:r>
          </a:p>
          <a:p>
            <a:pPr lvl="1"/>
            <a:r>
              <a:rPr lang="en-CA" baseline="0" dirty="0" smtClean="0"/>
              <a:t>This approach has also facilitated the establishment of First Nations Invasive Plant Partnerships. </a:t>
            </a:r>
            <a:endParaRPr lang="en-CA" dirty="0" smtClean="0"/>
          </a:p>
          <a:p>
            <a:endParaRPr lang="en-CA" baseline="0" dirty="0" smtClean="0"/>
          </a:p>
        </p:txBody>
      </p:sp>
      <p:sp>
        <p:nvSpPr>
          <p:cNvPr id="4" name="Slide Number Placeholder 3"/>
          <p:cNvSpPr>
            <a:spLocks noGrp="1"/>
          </p:cNvSpPr>
          <p:nvPr>
            <p:ph type="sldNum" sz="quarter" idx="10"/>
          </p:nvPr>
        </p:nvSpPr>
        <p:spPr/>
        <p:txBody>
          <a:bodyPr/>
          <a:lstStyle/>
          <a:p>
            <a:fld id="{4D06AB5F-88D0-4B7A-97A8-F66F1826B0A1}"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CA" baseline="0" dirty="0" smtClean="0"/>
              <a:t>As I said at the beginning, historically science has not always been the foundation for weed management decisions in BC.  Weed related Problems, Perceptions, Politics, and Passion – and the “ I hate this weed” were also components in decisions.   With expanding recognition of the threats posed and impacts realized from the broad range of invasive plants in the province, the provincial government is prioritizing actions and funding based on scientific review and analysis.   Invasive plant species are being prioritized for control on Crown land through a risk  analysis procedure which closely follows the federal government approach, but with some adjustments to help address the complexity of the issue in our province. </a:t>
            </a:r>
          </a:p>
          <a:p>
            <a:pPr marL="228600" indent="-228600">
              <a:buAutoNum type="arabicParenR"/>
            </a:pPr>
            <a:endParaRPr lang="en-CA" baseline="0" dirty="0" smtClean="0"/>
          </a:p>
          <a:p>
            <a:pPr lvl="2" algn="l"/>
            <a:endParaRPr lang="en-CA" sz="1400" baseline="0" dirty="0" smtClean="0"/>
          </a:p>
        </p:txBody>
      </p:sp>
      <p:sp>
        <p:nvSpPr>
          <p:cNvPr id="4" name="Slide Number Placeholder 3"/>
          <p:cNvSpPr>
            <a:spLocks noGrp="1"/>
          </p:cNvSpPr>
          <p:nvPr>
            <p:ph type="sldNum" sz="quarter" idx="10"/>
          </p:nvPr>
        </p:nvSpPr>
        <p:spPr/>
        <p:txBody>
          <a:bodyPr/>
          <a:lstStyle/>
          <a:p>
            <a:fld id="{4D06AB5F-88D0-4B7A-97A8-F66F1826B0A1}"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endParaRPr lang="en-CA" baseline="0" dirty="0" smtClean="0"/>
          </a:p>
          <a:p>
            <a:pPr lvl="2" algn="l"/>
            <a:r>
              <a:rPr lang="en-CA" sz="1400" baseline="0" dirty="0" smtClean="0"/>
              <a:t>The protocol or procedure the IMISWG is using and using right now to finalize a new list of species for regulating as noxious weeds, includes examination of several factors:</a:t>
            </a:r>
          </a:p>
          <a:p>
            <a:pPr marL="971550" lvl="1" indent="-514350">
              <a:buFont typeface="+mj-lt"/>
              <a:buAutoNum type="arabicPeriod"/>
            </a:pPr>
            <a:r>
              <a:rPr lang="en-CA" sz="1400" dirty="0" smtClean="0"/>
              <a:t>Presence/absence in the province </a:t>
            </a:r>
          </a:p>
          <a:p>
            <a:pPr marL="971550" lvl="1" indent="-514350">
              <a:buFont typeface="+mj-lt"/>
              <a:buAutoNum type="arabicPeriod"/>
            </a:pPr>
            <a:r>
              <a:rPr lang="en-CA" sz="1400" dirty="0" smtClean="0"/>
              <a:t>Potential/actual impacts </a:t>
            </a:r>
          </a:p>
          <a:p>
            <a:pPr marL="971550" lvl="1" indent="-514350">
              <a:buFont typeface="+mj-lt"/>
              <a:buAutoNum type="arabicPeriod"/>
            </a:pPr>
            <a:r>
              <a:rPr lang="en-CA" sz="1400" dirty="0" smtClean="0"/>
              <a:t>Likelihood of spread (vectors)</a:t>
            </a:r>
          </a:p>
          <a:p>
            <a:pPr marL="971550" lvl="1" indent="-514350">
              <a:buFont typeface="+mj-lt"/>
              <a:buAutoNum type="arabicPeriod"/>
            </a:pPr>
            <a:r>
              <a:rPr lang="en-CA" sz="1400" dirty="0" smtClean="0"/>
              <a:t>Potential &amp; current distribution</a:t>
            </a:r>
          </a:p>
          <a:p>
            <a:pPr marL="971550" lvl="1" indent="-514350">
              <a:buFont typeface="+mj-lt"/>
              <a:buAutoNum type="arabicPeriod"/>
            </a:pPr>
            <a:r>
              <a:rPr lang="en-CA" sz="1400" dirty="0" smtClean="0"/>
              <a:t>Confidence in current inventory data</a:t>
            </a:r>
          </a:p>
          <a:p>
            <a:endParaRPr lang="en-CA" dirty="0" smtClean="0"/>
          </a:p>
          <a:p>
            <a:pPr lvl="2" algn="l"/>
            <a:endParaRPr lang="en-CA" sz="1400" baseline="0" dirty="0" smtClean="0"/>
          </a:p>
        </p:txBody>
      </p:sp>
      <p:sp>
        <p:nvSpPr>
          <p:cNvPr id="4" name="Slide Number Placeholder 3"/>
          <p:cNvSpPr>
            <a:spLocks noGrp="1"/>
          </p:cNvSpPr>
          <p:nvPr>
            <p:ph type="sldNum" sz="quarter" idx="10"/>
          </p:nvPr>
        </p:nvSpPr>
        <p:spPr/>
        <p:txBody>
          <a:bodyPr/>
          <a:lstStyle/>
          <a:p>
            <a:fld id="{4D06AB5F-88D0-4B7A-97A8-F66F1826B0A1}"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endParaRPr lang="en-CA" baseline="0" dirty="0" smtClean="0"/>
          </a:p>
          <a:p>
            <a:pPr lvl="2" algn="l"/>
            <a:r>
              <a:rPr lang="en-CA" sz="1400" baseline="0" dirty="0" smtClean="0"/>
              <a:t>The protocol or procedure the IMISWG is using and using right now to finalize a new list of species for regulating as noxious weeds, includes examination of several factors:</a:t>
            </a:r>
          </a:p>
          <a:p>
            <a:pPr marL="914400" lvl="1" indent="-514350">
              <a:buFont typeface="+mj-lt"/>
              <a:buAutoNum type="arabicPeriod" startAt="6"/>
            </a:pPr>
            <a:r>
              <a:rPr lang="en-CA" sz="1400" dirty="0" smtClean="0"/>
              <a:t>We</a:t>
            </a:r>
            <a:r>
              <a:rPr lang="en-CA" sz="1400" baseline="0" dirty="0" smtClean="0"/>
              <a:t> considered if the specific invasive plant species was a particular t</a:t>
            </a:r>
            <a:r>
              <a:rPr lang="en-CA" sz="1400" dirty="0" smtClean="0"/>
              <a:t>hreat to special values (e.g. rare &amp; endangered species; seed industry).</a:t>
            </a:r>
          </a:p>
          <a:p>
            <a:pPr marL="914400" lvl="1" indent="-514350">
              <a:buFont typeface="+mj-lt"/>
              <a:buAutoNum type="arabicPeriod" startAt="6"/>
            </a:pPr>
            <a:r>
              <a:rPr lang="en-CA" sz="1400" dirty="0" smtClean="0"/>
              <a:t>We also looked at the Threat to human health – toxicity, likelihood</a:t>
            </a:r>
            <a:r>
              <a:rPr lang="en-CA" sz="1400" baseline="0" dirty="0" smtClean="0"/>
              <a:t> of exposure</a:t>
            </a:r>
            <a:endParaRPr lang="en-CA" sz="1400" dirty="0" smtClean="0"/>
          </a:p>
          <a:p>
            <a:pPr marL="914400" lvl="1" indent="-514350">
              <a:buFont typeface="+mj-lt"/>
              <a:buAutoNum type="arabicPeriod" startAt="6"/>
            </a:pPr>
            <a:r>
              <a:rPr lang="en-CA" sz="1400" dirty="0" smtClean="0"/>
              <a:t>Longevity of the problem in BC</a:t>
            </a:r>
          </a:p>
          <a:p>
            <a:pPr marL="914400" lvl="1" indent="-514350">
              <a:buFont typeface="+mj-lt"/>
              <a:buAutoNum type="arabicPeriod" startAt="6"/>
            </a:pPr>
            <a:r>
              <a:rPr lang="en-CA" sz="1400" dirty="0" smtClean="0"/>
              <a:t>Difficulty to control – are tools available and can they be successfully</a:t>
            </a:r>
            <a:r>
              <a:rPr lang="en-CA" sz="1400" baseline="0" dirty="0" smtClean="0"/>
              <a:t> applied?</a:t>
            </a:r>
            <a:endParaRPr lang="en-CA" sz="1400" dirty="0" smtClean="0"/>
          </a:p>
          <a:p>
            <a:pPr marL="914400" lvl="1" indent="-514350">
              <a:buFont typeface="+mj-lt"/>
              <a:buAutoNum type="arabicPeriod" startAt="6"/>
            </a:pPr>
            <a:r>
              <a:rPr lang="en-CA" sz="1400" dirty="0" smtClean="0"/>
              <a:t> And</a:t>
            </a:r>
            <a:r>
              <a:rPr lang="en-CA" sz="1400" baseline="0" dirty="0" smtClean="0"/>
              <a:t> we considered each species invasiveness.  Does it invade and expand in undisturbed habitats or does it need disturbance to establish and disturbance or no disturbance to spread? </a:t>
            </a:r>
            <a:endParaRPr lang="en-CA" sz="1400" dirty="0" smtClean="0"/>
          </a:p>
          <a:p>
            <a:endParaRPr lang="en-CA"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p:txBody>
      </p:sp>
      <p:sp>
        <p:nvSpPr>
          <p:cNvPr id="4" name="Slide Number Placeholder 3"/>
          <p:cNvSpPr>
            <a:spLocks noGrp="1"/>
          </p:cNvSpPr>
          <p:nvPr>
            <p:ph type="sldNum" sz="quarter" idx="10"/>
          </p:nvPr>
        </p:nvSpPr>
        <p:spPr/>
        <p:txBody>
          <a:bodyPr/>
          <a:lstStyle/>
          <a:p>
            <a:fld id="{4D06AB5F-88D0-4B7A-97A8-F66F1826B0A1}" type="slidenum">
              <a:rPr lang="en-CA" smtClean="0"/>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r>
              <a:rPr lang="en-CA" sz="1400" baseline="0" dirty="0" smtClean="0"/>
              <a:t>Establishing regional weed committees and engaging in local government weed programs has helped us tackle the inherent complexity of our landscape, distribution of invasive plants,  and regional stakeholder priorities.  Beginning in the 1980’s with the initiation by and support of local livestock associations whose members were experience first hand the impacts of invasive plants on forage supply, Regional Weed Committees began expanding to other regions of the province over the next 20 years, with a large component forming after 2002.  These committees are registered societies with broad stakeholder membership, similar to the ISCBC.  </a:t>
            </a:r>
          </a:p>
          <a:p>
            <a:pPr lvl="0" algn="l"/>
            <a:endParaRPr lang="en-CA" sz="1400" baseline="0" dirty="0" smtClean="0"/>
          </a:p>
          <a:p>
            <a:pPr lvl="0" algn="l"/>
            <a:r>
              <a:rPr lang="en-CA" sz="1400" baseline="0" dirty="0" smtClean="0"/>
              <a:t>Some local governments have established noxious weed programs or specific bylaws to address identified threats and concerns within their jurisdiction.  Several of the regional district weed programs are quite extensive and accomplish similar activities as regional weed committees – education &amp; awareness; collaborative planning tables with land managers.  Today the province provides support to 14 local government programs.</a:t>
            </a:r>
          </a:p>
        </p:txBody>
      </p:sp>
      <p:sp>
        <p:nvSpPr>
          <p:cNvPr id="4" name="Slide Number Placeholder 3"/>
          <p:cNvSpPr>
            <a:spLocks noGrp="1"/>
          </p:cNvSpPr>
          <p:nvPr>
            <p:ph type="sldNum" sz="quarter" idx="10"/>
          </p:nvPr>
        </p:nvSpPr>
        <p:spPr/>
        <p:txBody>
          <a:bodyPr/>
          <a:lstStyle/>
          <a:p>
            <a:fld id="{4D06AB5F-88D0-4B7A-97A8-F66F1826B0A1}" type="slidenum">
              <a:rPr lang="en-CA" smtClean="0"/>
              <a:pPr/>
              <a:t>18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r>
              <a:rPr lang="en-CA" sz="1400" baseline="0" dirty="0" smtClean="0"/>
              <a:t>Last solution, but certainly not least, is strengthening our legislative framework in BC and for invasive plants, our current opportunity on this solution is an amendment to the Weed Control Act Regulation. </a:t>
            </a:r>
          </a:p>
          <a:p>
            <a:pPr lvl="0" algn="l"/>
            <a:endParaRPr lang="en-CA" sz="1400" baseline="0" dirty="0" smtClean="0"/>
          </a:p>
          <a:p>
            <a:pPr lvl="0" algn="l"/>
            <a:endParaRPr lang="en-CA" sz="1400" baseline="0" dirty="0" smtClean="0"/>
          </a:p>
        </p:txBody>
      </p:sp>
      <p:sp>
        <p:nvSpPr>
          <p:cNvPr id="4" name="Slide Number Placeholder 3"/>
          <p:cNvSpPr>
            <a:spLocks noGrp="1"/>
          </p:cNvSpPr>
          <p:nvPr>
            <p:ph type="sldNum" sz="quarter" idx="10"/>
          </p:nvPr>
        </p:nvSpPr>
        <p:spPr/>
        <p:txBody>
          <a:bodyPr/>
          <a:lstStyle/>
          <a:p>
            <a:fld id="{4D06AB5F-88D0-4B7A-97A8-F66F1826B0A1}" type="slidenum">
              <a:rPr lang="en-CA" smtClean="0"/>
              <a:pPr/>
              <a:t>19</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dirty="0" smtClean="0"/>
              <a:t>It is our intention to amend the WCA Regulation</a:t>
            </a:r>
            <a:r>
              <a:rPr lang="en-CA" sz="1400" baseline="0" dirty="0" smtClean="0"/>
              <a:t> to address specific gaps that have been identified by staff, land managers, and stakeholders.</a:t>
            </a:r>
          </a:p>
          <a:p>
            <a:r>
              <a:rPr lang="en-CA" sz="1400" baseline="0" dirty="0" smtClean="0"/>
              <a:t>1.  Stopping the sale, movement, improper storage of infested material/goods, and improper disposal are proposed additions to the regulation.  Explicitly addressing these areas will help close these pathways and vectors of introduction and spread of noxious weeds.</a:t>
            </a:r>
          </a:p>
          <a:p>
            <a:pPr marL="228600" indent="-228600">
              <a:buAutoNum type="arabicPeriod" startAt="2"/>
            </a:pPr>
            <a:r>
              <a:rPr lang="en-CA" sz="1400" baseline="0" dirty="0" smtClean="0"/>
              <a:t>Created a prohibited noxious weed list will provide the regulatory foundation needed for provincial Early Detection and Rapid Response actions under the BC Invasive Species EDRR Plan.</a:t>
            </a:r>
          </a:p>
          <a:p>
            <a:pPr marL="228600" indent="-228600">
              <a:buAutoNum type="arabicPeriod" startAt="2"/>
            </a:pPr>
            <a:r>
              <a:rPr lang="en-CA" sz="1400" baseline="0" dirty="0" smtClean="0"/>
              <a:t>Three Restricted noxious weed lists are proposed, replacing the current provincial and regional noxious lists.  Restricted A will be provincially noxious weeds, Restricted B will include noxious weeds of specific concern within specified regional districts, and Restricted C will include species that are a threat to specific values.</a:t>
            </a:r>
            <a:endParaRPr lang="en-CA" sz="1400"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20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Let’s review the areas</a:t>
            </a:r>
            <a:r>
              <a:rPr lang="en-CA" baseline="0" dirty="0" smtClean="0"/>
              <a:t> I am going to touch on today. [click]</a:t>
            </a:r>
            <a:endParaRPr lang="en-CA" dirty="0" smtClean="0"/>
          </a:p>
          <a:p>
            <a:endParaRPr lang="en-CA" dirty="0" smtClean="0"/>
          </a:p>
          <a:p>
            <a:r>
              <a:rPr lang="en-CA" dirty="0" smtClean="0"/>
              <a:t>First – brief overview</a:t>
            </a:r>
            <a:r>
              <a:rPr lang="en-CA" baseline="0" dirty="0" smtClean="0"/>
              <a:t> of the complexity that is inherent in British Columbia and challenges it creates for invasive plant management. [click]</a:t>
            </a:r>
          </a:p>
          <a:p>
            <a:r>
              <a:rPr lang="en-CA" baseline="0" dirty="0" smtClean="0"/>
              <a:t>Next – talk about some solutions we have put in place and are working on to improve invasive plant management in the province.</a:t>
            </a:r>
          </a:p>
          <a:p>
            <a:r>
              <a:rPr lang="en-CA" baseline="0" dirty="0" smtClean="0"/>
              <a:t>Solutions I will cover today  are: [click]</a:t>
            </a:r>
          </a:p>
          <a:p>
            <a:pPr marL="228600" indent="-228600">
              <a:buAutoNum type="arabicParenR"/>
            </a:pPr>
            <a:r>
              <a:rPr lang="en-CA" baseline="0" dirty="0" smtClean="0"/>
              <a:t>Getting on the same page – as the vast majority of BC is Crown land, the provincial government is a substantive land manager.  I’ll discuss how government has made significant strides at breaking down the traditional government silos and the positive results this has created. The Invasive Species Council of BC is also a key player in bringing a multitude of perspectives together to unite on common objectives.  </a:t>
            </a:r>
          </a:p>
          <a:p>
            <a:pPr marL="228600" indent="-228600">
              <a:buAutoNum type="arabicParenR"/>
            </a:pPr>
            <a:r>
              <a:rPr lang="en-CA" baseline="0" dirty="0" smtClean="0"/>
              <a:t>Collaborating Locally – land and resource managers, stakeholder groups, First Nations, and the public have a vested interest in the invasive plant challenges in their local areas.  I will present to you how our Regional multi-stakeholder Invasive Plant committees and Local Government weed programs are working to improve on-ground actions.</a:t>
            </a:r>
          </a:p>
          <a:p>
            <a:pPr marL="228600" indent="-228600">
              <a:buAutoNum type="arabicParenR"/>
            </a:pPr>
            <a:r>
              <a:rPr lang="en-CA" baseline="0" dirty="0" smtClean="0"/>
              <a:t>With expanding recognition of the threats posed and impacts realized from the broad range of invasive plants in the province, the provincial government is prioritizing actions and funding based on scientific review and analysis.  Historically, this was not always the case...</a:t>
            </a:r>
          </a:p>
          <a:p>
            <a:pPr marL="228600" indent="-228600">
              <a:buAutoNum type="arabicParenR"/>
            </a:pPr>
            <a:r>
              <a:rPr lang="en-CA" baseline="0" dirty="0" smtClean="0"/>
              <a:t>And finally, we are currently finalizing a proposed amendment to regulation.</a:t>
            </a:r>
          </a:p>
          <a:p>
            <a:pPr marL="228600" indent="-228600">
              <a:buAutoNum type="arabicParenR"/>
            </a:pPr>
            <a:endParaRPr lang="en-CA" baseline="0" dirty="0" smtClean="0"/>
          </a:p>
          <a:p>
            <a:pPr marL="228600" indent="-228600">
              <a:buNone/>
            </a:pPr>
            <a:r>
              <a:rPr lang="en-CA" baseline="0" dirty="0" smtClean="0"/>
              <a:t>So, what is this BC Complexity anyway?</a:t>
            </a:r>
          </a:p>
          <a:p>
            <a:pPr marL="228600" indent="-228600">
              <a:buAutoNum type="arabicParenR"/>
            </a:pPr>
            <a:endParaRPr lang="en-CA" baseline="0"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Geneva" pitchFamily="34" charset="0"/>
              <a:cs typeface="Geneva"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Geneva" pitchFamily="34" charset="0"/>
                <a:cs typeface="Geneva" pitchFamily="34" charset="0"/>
              </a:defRPr>
            </a:lvl1pPr>
            <a:lvl2pPr marL="702756" indent="-270291" eaLnBrk="0" hangingPunct="0">
              <a:defRPr sz="2300">
                <a:solidFill>
                  <a:schemeClr val="tx1"/>
                </a:solidFill>
                <a:latin typeface="Arial" charset="0"/>
                <a:ea typeface="Geneva" pitchFamily="34" charset="0"/>
                <a:cs typeface="Geneva" pitchFamily="34" charset="0"/>
              </a:defRPr>
            </a:lvl2pPr>
            <a:lvl3pPr marL="1081164" indent="-216233" eaLnBrk="0" hangingPunct="0">
              <a:defRPr sz="2300">
                <a:solidFill>
                  <a:schemeClr val="tx1"/>
                </a:solidFill>
                <a:latin typeface="Arial" charset="0"/>
                <a:ea typeface="Geneva" pitchFamily="34" charset="0"/>
                <a:cs typeface="Geneva" pitchFamily="34" charset="0"/>
              </a:defRPr>
            </a:lvl3pPr>
            <a:lvl4pPr marL="1513629" indent="-216233" eaLnBrk="0" hangingPunct="0">
              <a:defRPr sz="2300">
                <a:solidFill>
                  <a:schemeClr val="tx1"/>
                </a:solidFill>
                <a:latin typeface="Arial" charset="0"/>
                <a:ea typeface="Geneva" pitchFamily="34" charset="0"/>
                <a:cs typeface="Geneva" pitchFamily="34" charset="0"/>
              </a:defRPr>
            </a:lvl4pPr>
            <a:lvl5pPr marL="1946095" indent="-216233" eaLnBrk="0" hangingPunct="0">
              <a:defRPr sz="2300">
                <a:solidFill>
                  <a:schemeClr val="tx1"/>
                </a:solidFill>
                <a:latin typeface="Arial" charset="0"/>
                <a:ea typeface="Geneva" pitchFamily="34" charset="0"/>
                <a:cs typeface="Geneva" pitchFamily="34" charset="0"/>
              </a:defRPr>
            </a:lvl5pPr>
            <a:lvl6pPr marL="2378560"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6pPr>
            <a:lvl7pPr marL="2811026"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7pPr>
            <a:lvl8pPr marL="3243491"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8pPr>
            <a:lvl9pPr marL="3675957"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9pPr>
          </a:lstStyle>
          <a:p>
            <a:fld id="{B0E60BF0-99A7-493D-803E-32A86DD14984}" type="slidenum">
              <a:rPr lang="en-US" altLang="en-US" sz="1200">
                <a:solidFill>
                  <a:srgbClr val="000000"/>
                </a:solidFill>
              </a:rPr>
              <a:pPr/>
              <a:t>21</a:t>
            </a:fld>
            <a:endParaRPr lang="en-US" altLang="en-US" sz="120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ea typeface="Geneva" pitchFamily="34" charset="0"/>
                <a:cs typeface="Geneva" pitchFamily="34" charset="0"/>
              </a:rPr>
              <a:t>Began with small partnership</a:t>
            </a:r>
          </a:p>
          <a:p>
            <a:r>
              <a:rPr lang="en-CA" altLang="en-US" smtClean="0">
                <a:ea typeface="Geneva" pitchFamily="34" charset="0"/>
                <a:cs typeface="Geneva" pitchFamily="34" charset="0"/>
              </a:rPr>
              <a:t>We had committed individuals but not committed organizations</a:t>
            </a:r>
          </a:p>
          <a:p>
            <a:r>
              <a:rPr lang="en-CA" altLang="en-US" smtClean="0">
                <a:ea typeface="Geneva" pitchFamily="34" charset="0"/>
                <a:cs typeface="Geneva" pitchFamily="34" charset="0"/>
              </a:rPr>
              <a:t>Funding was limited, piecemeal and limited commitment</a:t>
            </a:r>
          </a:p>
          <a:p>
            <a:r>
              <a:rPr lang="en-CA" altLang="en-US" smtClean="0">
                <a:ea typeface="Geneva" pitchFamily="34" charset="0"/>
                <a:cs typeface="Geneva" pitchFamily="34" charset="0"/>
              </a:rPr>
              <a:t>Therefore linkages with Washington State for expertise was crucial in our early years</a:t>
            </a:r>
          </a:p>
          <a:p>
            <a:r>
              <a:rPr lang="en-CA" altLang="en-US" smtClean="0">
                <a:ea typeface="Geneva" pitchFamily="34" charset="0"/>
                <a:cs typeface="Geneva" pitchFamily="34" charset="0"/>
              </a:rPr>
              <a:t>Over time we expanded members in our Working Group</a:t>
            </a:r>
          </a:p>
          <a:p>
            <a:r>
              <a:rPr lang="en-CA" altLang="en-US" smtClean="0">
                <a:ea typeface="Geneva" pitchFamily="34" charset="0"/>
                <a:cs typeface="Geneva" pitchFamily="34" charset="0"/>
              </a:rPr>
              <a:t>Annual meetings between BC and Washington State were extremely useful</a:t>
            </a:r>
          </a:p>
          <a:p>
            <a:r>
              <a:rPr lang="en-CA" altLang="en-US" smtClean="0">
                <a:ea typeface="Geneva" pitchFamily="34" charset="0"/>
                <a:cs typeface="Geneva" pitchFamily="34" charset="0"/>
              </a:rPr>
              <a:t>We did not have herbicide option (no approvals in canada for herbicide in marine environment) and so agree to focus on mechancial control until we determined it was not sufficient</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Geneva" pitchFamily="34" charset="0"/>
                <a:cs typeface="Geneva" pitchFamily="34" charset="0"/>
              </a:defRPr>
            </a:lvl1pPr>
            <a:lvl2pPr marL="702756" indent="-270291" eaLnBrk="0" hangingPunct="0">
              <a:defRPr sz="2300">
                <a:solidFill>
                  <a:schemeClr val="tx1"/>
                </a:solidFill>
                <a:latin typeface="Arial" charset="0"/>
                <a:ea typeface="Geneva" pitchFamily="34" charset="0"/>
                <a:cs typeface="Geneva" pitchFamily="34" charset="0"/>
              </a:defRPr>
            </a:lvl2pPr>
            <a:lvl3pPr marL="1081164" indent="-216233" eaLnBrk="0" hangingPunct="0">
              <a:defRPr sz="2300">
                <a:solidFill>
                  <a:schemeClr val="tx1"/>
                </a:solidFill>
                <a:latin typeface="Arial" charset="0"/>
                <a:ea typeface="Geneva" pitchFamily="34" charset="0"/>
                <a:cs typeface="Geneva" pitchFamily="34" charset="0"/>
              </a:defRPr>
            </a:lvl3pPr>
            <a:lvl4pPr marL="1513629" indent="-216233" eaLnBrk="0" hangingPunct="0">
              <a:defRPr sz="2300">
                <a:solidFill>
                  <a:schemeClr val="tx1"/>
                </a:solidFill>
                <a:latin typeface="Arial" charset="0"/>
                <a:ea typeface="Geneva" pitchFamily="34" charset="0"/>
                <a:cs typeface="Geneva" pitchFamily="34" charset="0"/>
              </a:defRPr>
            </a:lvl4pPr>
            <a:lvl5pPr marL="1946095" indent="-216233" eaLnBrk="0" hangingPunct="0">
              <a:defRPr sz="2300">
                <a:solidFill>
                  <a:schemeClr val="tx1"/>
                </a:solidFill>
                <a:latin typeface="Arial" charset="0"/>
                <a:ea typeface="Geneva" pitchFamily="34" charset="0"/>
                <a:cs typeface="Geneva" pitchFamily="34" charset="0"/>
              </a:defRPr>
            </a:lvl5pPr>
            <a:lvl6pPr marL="2378560"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6pPr>
            <a:lvl7pPr marL="2811026"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7pPr>
            <a:lvl8pPr marL="3243491"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8pPr>
            <a:lvl9pPr marL="3675957"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9pPr>
          </a:lstStyle>
          <a:p>
            <a:fld id="{FC52F3D2-BD5A-4D9D-B916-364CE9C35292}" type="slidenum">
              <a:rPr lang="en-US" altLang="en-US" sz="1200"/>
              <a:pPr/>
              <a:t>22</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ea typeface="Geneva" pitchFamily="34" charset="0"/>
                <a:cs typeface="Geneva" pitchFamily="34" charset="0"/>
              </a:rPr>
              <a:t>With our annual mapping we could look at the trend (and initially it was looking good)</a:t>
            </a:r>
          </a:p>
          <a:p>
            <a:r>
              <a:rPr lang="en-CA" altLang="en-US" smtClean="0">
                <a:ea typeface="Geneva" pitchFamily="34" charset="0"/>
                <a:cs typeface="Geneva" pitchFamily="34" charset="0"/>
              </a:rPr>
              <a:t>Had similar mapping effort beginning in 2005 +</a:t>
            </a:r>
          </a:p>
          <a:p>
            <a:r>
              <a:rPr lang="en-CA" altLang="en-US" smtClean="0">
                <a:ea typeface="Geneva" pitchFamily="34" charset="0"/>
                <a:cs typeface="Geneva" pitchFamily="34" charset="0"/>
              </a:rPr>
              <a:t>However, we weren’t able to get as much cash funding in 2007 &amp; 2008 and were not able to remove the large clones &gt;1m.</a:t>
            </a:r>
          </a:p>
          <a:p>
            <a:r>
              <a:rPr lang="en-CA" altLang="en-US" smtClean="0">
                <a:ea typeface="Geneva" pitchFamily="34" charset="0"/>
                <a:cs typeface="Geneva" pitchFamily="34" charset="0"/>
              </a:rPr>
              <a:t>Appears in doing so this created a cascading effect were we couldn’t keep up to the large clones as well  as the smaller clones</a:t>
            </a:r>
          </a:p>
          <a:p>
            <a:r>
              <a:rPr lang="en-CA" altLang="en-US" smtClean="0">
                <a:ea typeface="Geneva" pitchFamily="34" charset="0"/>
                <a:cs typeface="Geneva" pitchFamily="34" charset="0"/>
              </a:rPr>
              <a:t>Therefore this was a wake up call by 2010 that we either had to find significant funding or move towards herbicide</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Geneva" pitchFamily="34" charset="0"/>
                <a:cs typeface="Geneva" pitchFamily="34" charset="0"/>
              </a:defRPr>
            </a:lvl1pPr>
            <a:lvl2pPr marL="702756" indent="-270291" eaLnBrk="0" hangingPunct="0">
              <a:defRPr sz="2300">
                <a:solidFill>
                  <a:schemeClr val="tx1"/>
                </a:solidFill>
                <a:latin typeface="Arial" charset="0"/>
                <a:ea typeface="Geneva" pitchFamily="34" charset="0"/>
                <a:cs typeface="Geneva" pitchFamily="34" charset="0"/>
              </a:defRPr>
            </a:lvl2pPr>
            <a:lvl3pPr marL="1081164" indent="-216233" eaLnBrk="0" hangingPunct="0">
              <a:defRPr sz="2300">
                <a:solidFill>
                  <a:schemeClr val="tx1"/>
                </a:solidFill>
                <a:latin typeface="Arial" charset="0"/>
                <a:ea typeface="Geneva" pitchFamily="34" charset="0"/>
                <a:cs typeface="Geneva" pitchFamily="34" charset="0"/>
              </a:defRPr>
            </a:lvl3pPr>
            <a:lvl4pPr marL="1513629" indent="-216233" eaLnBrk="0" hangingPunct="0">
              <a:defRPr sz="2300">
                <a:solidFill>
                  <a:schemeClr val="tx1"/>
                </a:solidFill>
                <a:latin typeface="Arial" charset="0"/>
                <a:ea typeface="Geneva" pitchFamily="34" charset="0"/>
                <a:cs typeface="Geneva" pitchFamily="34" charset="0"/>
              </a:defRPr>
            </a:lvl4pPr>
            <a:lvl5pPr marL="1946095" indent="-216233" eaLnBrk="0" hangingPunct="0">
              <a:defRPr sz="2300">
                <a:solidFill>
                  <a:schemeClr val="tx1"/>
                </a:solidFill>
                <a:latin typeface="Arial" charset="0"/>
                <a:ea typeface="Geneva" pitchFamily="34" charset="0"/>
                <a:cs typeface="Geneva" pitchFamily="34" charset="0"/>
              </a:defRPr>
            </a:lvl5pPr>
            <a:lvl6pPr marL="2378560"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6pPr>
            <a:lvl7pPr marL="2811026"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7pPr>
            <a:lvl8pPr marL="3243491"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8pPr>
            <a:lvl9pPr marL="3675957"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9pPr>
          </a:lstStyle>
          <a:p>
            <a:fld id="{1725761B-3E8C-4247-9848-DE032D0FC1E5}" type="slidenum">
              <a:rPr lang="en-US" altLang="en-US" sz="1200"/>
              <a:pPr/>
              <a:t>23</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ea typeface="Geneva" pitchFamily="34" charset="0"/>
                <a:cs typeface="Geneva" pitchFamily="34" charset="0"/>
              </a:rPr>
              <a:t>With our annual mapping we could look at the trend (and initially it was looking good)</a:t>
            </a:r>
          </a:p>
          <a:p>
            <a:r>
              <a:rPr lang="en-CA" altLang="en-US" smtClean="0">
                <a:ea typeface="Geneva" pitchFamily="34" charset="0"/>
                <a:cs typeface="Geneva" pitchFamily="34" charset="0"/>
              </a:rPr>
              <a:t>Had similar mapping effort beginning in 2005 +</a:t>
            </a:r>
          </a:p>
          <a:p>
            <a:r>
              <a:rPr lang="en-CA" altLang="en-US" smtClean="0">
                <a:ea typeface="Geneva" pitchFamily="34" charset="0"/>
                <a:cs typeface="Geneva" pitchFamily="34" charset="0"/>
              </a:rPr>
              <a:t>However, we weren’t able to get as much cash funding in 2007 &amp; 2008 and were not able to remove the large clones &gt;1m.</a:t>
            </a:r>
          </a:p>
          <a:p>
            <a:r>
              <a:rPr lang="en-CA" altLang="en-US" smtClean="0">
                <a:ea typeface="Geneva" pitchFamily="34" charset="0"/>
                <a:cs typeface="Geneva" pitchFamily="34" charset="0"/>
              </a:rPr>
              <a:t>Appears in doing so this created a cascading effect were we couldn’t keep up to the large clones as well  as the smaller clones</a:t>
            </a:r>
          </a:p>
          <a:p>
            <a:r>
              <a:rPr lang="en-CA" altLang="en-US" smtClean="0">
                <a:ea typeface="Geneva" pitchFamily="34" charset="0"/>
                <a:cs typeface="Geneva" pitchFamily="34" charset="0"/>
              </a:rPr>
              <a:t>Therefore this was a wake up call by 2010 that we either had to find significant funding or move towards herbicide</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Geneva" pitchFamily="34" charset="0"/>
                <a:cs typeface="Geneva" pitchFamily="34" charset="0"/>
              </a:defRPr>
            </a:lvl1pPr>
            <a:lvl2pPr marL="702756" indent="-270291" eaLnBrk="0" hangingPunct="0">
              <a:defRPr sz="2300">
                <a:solidFill>
                  <a:schemeClr val="tx1"/>
                </a:solidFill>
                <a:latin typeface="Arial" charset="0"/>
                <a:ea typeface="Geneva" pitchFamily="34" charset="0"/>
                <a:cs typeface="Geneva" pitchFamily="34" charset="0"/>
              </a:defRPr>
            </a:lvl2pPr>
            <a:lvl3pPr marL="1081164" indent="-216233" eaLnBrk="0" hangingPunct="0">
              <a:defRPr sz="2300">
                <a:solidFill>
                  <a:schemeClr val="tx1"/>
                </a:solidFill>
                <a:latin typeface="Arial" charset="0"/>
                <a:ea typeface="Geneva" pitchFamily="34" charset="0"/>
                <a:cs typeface="Geneva" pitchFamily="34" charset="0"/>
              </a:defRPr>
            </a:lvl3pPr>
            <a:lvl4pPr marL="1513629" indent="-216233" eaLnBrk="0" hangingPunct="0">
              <a:defRPr sz="2300">
                <a:solidFill>
                  <a:schemeClr val="tx1"/>
                </a:solidFill>
                <a:latin typeface="Arial" charset="0"/>
                <a:ea typeface="Geneva" pitchFamily="34" charset="0"/>
                <a:cs typeface="Geneva" pitchFamily="34" charset="0"/>
              </a:defRPr>
            </a:lvl4pPr>
            <a:lvl5pPr marL="1946095" indent="-216233" eaLnBrk="0" hangingPunct="0">
              <a:defRPr sz="2300">
                <a:solidFill>
                  <a:schemeClr val="tx1"/>
                </a:solidFill>
                <a:latin typeface="Arial" charset="0"/>
                <a:ea typeface="Geneva" pitchFamily="34" charset="0"/>
                <a:cs typeface="Geneva" pitchFamily="34" charset="0"/>
              </a:defRPr>
            </a:lvl5pPr>
            <a:lvl6pPr marL="2378560"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6pPr>
            <a:lvl7pPr marL="2811026"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7pPr>
            <a:lvl8pPr marL="3243491"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8pPr>
            <a:lvl9pPr marL="3675957"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9pPr>
          </a:lstStyle>
          <a:p>
            <a:fld id="{1725761B-3E8C-4247-9848-DE032D0FC1E5}" type="slidenum">
              <a:rPr lang="en-US" altLang="en-US" sz="1200"/>
              <a:pPr/>
              <a:t>24</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Geneva" pitchFamily="34" charset="0"/>
              <a:cs typeface="Geneva" pitchFamily="34"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Geneva" pitchFamily="34" charset="0"/>
                <a:cs typeface="Geneva" pitchFamily="34" charset="0"/>
              </a:defRPr>
            </a:lvl1pPr>
            <a:lvl2pPr marL="702756" indent="-270291" eaLnBrk="0" hangingPunct="0">
              <a:defRPr sz="2300">
                <a:solidFill>
                  <a:schemeClr val="tx1"/>
                </a:solidFill>
                <a:latin typeface="Arial" charset="0"/>
                <a:ea typeface="Geneva" pitchFamily="34" charset="0"/>
                <a:cs typeface="Geneva" pitchFamily="34" charset="0"/>
              </a:defRPr>
            </a:lvl2pPr>
            <a:lvl3pPr marL="1081164" indent="-216233" eaLnBrk="0" hangingPunct="0">
              <a:defRPr sz="2300">
                <a:solidFill>
                  <a:schemeClr val="tx1"/>
                </a:solidFill>
                <a:latin typeface="Arial" charset="0"/>
                <a:ea typeface="Geneva" pitchFamily="34" charset="0"/>
                <a:cs typeface="Geneva" pitchFamily="34" charset="0"/>
              </a:defRPr>
            </a:lvl3pPr>
            <a:lvl4pPr marL="1513629" indent="-216233" eaLnBrk="0" hangingPunct="0">
              <a:defRPr sz="2300">
                <a:solidFill>
                  <a:schemeClr val="tx1"/>
                </a:solidFill>
                <a:latin typeface="Arial" charset="0"/>
                <a:ea typeface="Geneva" pitchFamily="34" charset="0"/>
                <a:cs typeface="Geneva" pitchFamily="34" charset="0"/>
              </a:defRPr>
            </a:lvl4pPr>
            <a:lvl5pPr marL="1946095" indent="-216233" eaLnBrk="0" hangingPunct="0">
              <a:defRPr sz="2300">
                <a:solidFill>
                  <a:schemeClr val="tx1"/>
                </a:solidFill>
                <a:latin typeface="Arial" charset="0"/>
                <a:ea typeface="Geneva" pitchFamily="34" charset="0"/>
                <a:cs typeface="Geneva" pitchFamily="34" charset="0"/>
              </a:defRPr>
            </a:lvl5pPr>
            <a:lvl6pPr marL="2378560"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6pPr>
            <a:lvl7pPr marL="2811026"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7pPr>
            <a:lvl8pPr marL="3243491"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8pPr>
            <a:lvl9pPr marL="3675957"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9pPr>
          </a:lstStyle>
          <a:p>
            <a:fld id="{B0E60BF0-99A7-493D-803E-32A86DD14984}" type="slidenum">
              <a:rPr lang="en-US" altLang="en-US" sz="1200">
                <a:solidFill>
                  <a:srgbClr val="000000"/>
                </a:solidFill>
              </a:rPr>
              <a:pPr/>
              <a:t>25</a:t>
            </a:fld>
            <a:endParaRPr lang="en-US" alt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ea typeface="Geneva" pitchFamily="34" charset="0"/>
              <a:cs typeface="Geneva"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Geneva" pitchFamily="34" charset="0"/>
                <a:cs typeface="Geneva" pitchFamily="34" charset="0"/>
              </a:defRPr>
            </a:lvl1pPr>
            <a:lvl2pPr marL="702756" indent="-270291" eaLnBrk="0" hangingPunct="0">
              <a:defRPr sz="2300">
                <a:solidFill>
                  <a:schemeClr val="tx1"/>
                </a:solidFill>
                <a:latin typeface="Arial" charset="0"/>
                <a:ea typeface="Geneva" pitchFamily="34" charset="0"/>
                <a:cs typeface="Geneva" pitchFamily="34" charset="0"/>
              </a:defRPr>
            </a:lvl2pPr>
            <a:lvl3pPr marL="1081164" indent="-216233" eaLnBrk="0" hangingPunct="0">
              <a:defRPr sz="2300">
                <a:solidFill>
                  <a:schemeClr val="tx1"/>
                </a:solidFill>
                <a:latin typeface="Arial" charset="0"/>
                <a:ea typeface="Geneva" pitchFamily="34" charset="0"/>
                <a:cs typeface="Geneva" pitchFamily="34" charset="0"/>
              </a:defRPr>
            </a:lvl3pPr>
            <a:lvl4pPr marL="1513629" indent="-216233" eaLnBrk="0" hangingPunct="0">
              <a:defRPr sz="2300">
                <a:solidFill>
                  <a:schemeClr val="tx1"/>
                </a:solidFill>
                <a:latin typeface="Arial" charset="0"/>
                <a:ea typeface="Geneva" pitchFamily="34" charset="0"/>
                <a:cs typeface="Geneva" pitchFamily="34" charset="0"/>
              </a:defRPr>
            </a:lvl4pPr>
            <a:lvl5pPr marL="1946095" indent="-216233" eaLnBrk="0" hangingPunct="0">
              <a:defRPr sz="2300">
                <a:solidFill>
                  <a:schemeClr val="tx1"/>
                </a:solidFill>
                <a:latin typeface="Arial" charset="0"/>
                <a:ea typeface="Geneva" pitchFamily="34" charset="0"/>
                <a:cs typeface="Geneva" pitchFamily="34" charset="0"/>
              </a:defRPr>
            </a:lvl5pPr>
            <a:lvl6pPr marL="2378560"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6pPr>
            <a:lvl7pPr marL="2811026"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7pPr>
            <a:lvl8pPr marL="3243491"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8pPr>
            <a:lvl9pPr marL="3675957" indent="-216233" eaLnBrk="0" fontAlgn="base" hangingPunct="0">
              <a:spcBef>
                <a:spcPct val="0"/>
              </a:spcBef>
              <a:spcAft>
                <a:spcPct val="0"/>
              </a:spcAft>
              <a:defRPr sz="2300">
                <a:solidFill>
                  <a:schemeClr val="tx1"/>
                </a:solidFill>
                <a:latin typeface="Arial" charset="0"/>
                <a:ea typeface="Geneva" pitchFamily="34" charset="0"/>
                <a:cs typeface="Geneva" pitchFamily="34" charset="0"/>
              </a:defRPr>
            </a:lvl9pPr>
          </a:lstStyle>
          <a:p>
            <a:fld id="{4CB8FEB0-B155-45EC-A8CA-032E155E1646}" type="slidenum">
              <a:rPr lang="en-US" altLang="en-US" sz="1200"/>
              <a:pPr/>
              <a:t>26</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400" smtClean="0"/>
              <a:t>Bit</a:t>
            </a:r>
            <a:r>
              <a:rPr lang="en-CA" sz="1400" baseline="0" smtClean="0"/>
              <a:t> </a:t>
            </a:r>
            <a:r>
              <a:rPr lang="en-CA" sz="1400" baseline="0" dirty="0" smtClean="0"/>
              <a:t>by bit, we are getting our ducks all lined up for long term success in invasive plant/noxious weed control and management in BC.</a:t>
            </a:r>
          </a:p>
          <a:p>
            <a:r>
              <a:rPr lang="en-CA" sz="1400" baseline="0" dirty="0" smtClean="0"/>
              <a:t>Thank you.</a:t>
            </a:r>
            <a:endParaRPr lang="en-CA" sz="1400"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27</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Tx/>
              <a:buNone/>
            </a:pPr>
            <a:r>
              <a:rPr lang="en-US" sz="1400" dirty="0">
                <a:solidFill>
                  <a:schemeClr val="bg1"/>
                </a:solidFill>
              </a:rPr>
              <a:t>Challenge:  how to determine those existing invasive plant species that should be regulated in all or specific areas of BC?   </a:t>
            </a:r>
          </a:p>
          <a:p>
            <a:pPr>
              <a:buFontTx/>
              <a:buNone/>
            </a:pPr>
            <a:endParaRPr lang="en-US" sz="1400" i="1" dirty="0">
              <a:solidFill>
                <a:schemeClr val="bg1"/>
              </a:solidFill>
            </a:endParaRPr>
          </a:p>
          <a:p>
            <a:pPr>
              <a:buFontTx/>
              <a:buChar char="•"/>
            </a:pPr>
            <a:r>
              <a:rPr lang="en-US" sz="1400" b="1" dirty="0">
                <a:solidFill>
                  <a:schemeClr val="bg1"/>
                </a:solidFill>
              </a:rPr>
              <a:t>Approximately 94% of BC’s 95 million ha is Crown land</a:t>
            </a:r>
            <a:r>
              <a:rPr lang="en-US" sz="1400" dirty="0">
                <a:solidFill>
                  <a:schemeClr val="bg1"/>
                </a:solidFill>
              </a:rPr>
              <a:t>. </a:t>
            </a:r>
            <a:r>
              <a:rPr lang="en-US" sz="1400" i="1" dirty="0">
                <a:solidFill>
                  <a:schemeClr val="bg1"/>
                </a:solidFill>
              </a:rPr>
              <a:t>94,780,000  ha (95% is Crown land)</a:t>
            </a:r>
            <a:r>
              <a:rPr lang="en-US" sz="1400" dirty="0">
                <a:solidFill>
                  <a:schemeClr val="bg1"/>
                </a:solidFill>
              </a:rPr>
              <a:t> </a:t>
            </a:r>
            <a:endParaRPr lang="en-US" sz="1400" i="1" dirty="0">
              <a:solidFill>
                <a:schemeClr val="bg1"/>
              </a:solidFill>
            </a:endParaRPr>
          </a:p>
          <a:p>
            <a:pPr>
              <a:buFontTx/>
              <a:buChar char="•"/>
            </a:pPr>
            <a:r>
              <a:rPr lang="en-US" sz="1400" dirty="0">
                <a:solidFill>
                  <a:schemeClr val="bg1"/>
                </a:solidFill>
              </a:rPr>
              <a:t>80% provincial forest and range land </a:t>
            </a:r>
          </a:p>
          <a:p>
            <a:pPr>
              <a:buFontTx/>
              <a:buChar char="•"/>
            </a:pPr>
            <a:r>
              <a:rPr lang="en-US" sz="1400" dirty="0">
                <a:solidFill>
                  <a:schemeClr val="bg1"/>
                </a:solidFill>
              </a:rPr>
              <a:t>14% parks/protected areas</a:t>
            </a:r>
          </a:p>
          <a:p>
            <a:pPr>
              <a:buFontTx/>
              <a:buChar char="•"/>
            </a:pPr>
            <a:r>
              <a:rPr lang="en-US" sz="1400" dirty="0">
                <a:solidFill>
                  <a:schemeClr val="bg1"/>
                </a:solidFill>
              </a:rPr>
              <a:t>5% agriculture capability</a:t>
            </a:r>
          </a:p>
          <a:p>
            <a:pPr defTabSz="914350">
              <a:buFontTx/>
              <a:buChar char="•"/>
              <a:defRPr/>
            </a:pPr>
            <a:r>
              <a:rPr lang="en-US" sz="1400" b="1" dirty="0">
                <a:solidFill>
                  <a:schemeClr val="bg1"/>
                </a:solidFill>
              </a:rPr>
              <a:t>14 </a:t>
            </a:r>
            <a:r>
              <a:rPr lang="en-US" sz="1400" b="1" dirty="0" err="1">
                <a:solidFill>
                  <a:schemeClr val="bg1"/>
                </a:solidFill>
              </a:rPr>
              <a:t>Biogeoclimatic</a:t>
            </a:r>
            <a:r>
              <a:rPr lang="en-US" sz="1400" b="1" dirty="0">
                <a:solidFill>
                  <a:schemeClr val="bg1"/>
                </a:solidFill>
              </a:rPr>
              <a:t> zones</a:t>
            </a:r>
          </a:p>
          <a:p>
            <a:pPr defTabSz="914350">
              <a:buFontTx/>
              <a:buChar char="•"/>
              <a:defRPr/>
            </a:pPr>
            <a:r>
              <a:rPr lang="en-US" sz="1400" b="1" dirty="0">
                <a:solidFill>
                  <a:schemeClr val="bg1"/>
                </a:solidFill>
              </a:rPr>
              <a:t>All Canadian Growing Zones ( 8 ) are found here</a:t>
            </a:r>
          </a:p>
          <a:p>
            <a:pPr defTabSz="914350">
              <a:buFontTx/>
              <a:buChar char="•"/>
              <a:defRPr/>
            </a:pPr>
            <a:endParaRPr lang="en-US" sz="1400" dirty="0">
              <a:solidFill>
                <a:schemeClr val="bg1"/>
              </a:solidFill>
            </a:endParaRPr>
          </a:p>
          <a:p>
            <a:pPr>
              <a:buFontTx/>
              <a:buChar char="•"/>
            </a:pPr>
            <a:r>
              <a:rPr lang="en-US" sz="1400" b="1" dirty="0">
                <a:solidFill>
                  <a:schemeClr val="bg1"/>
                </a:solidFill>
              </a:rPr>
              <a:t>Over 4.6 million people (2011);  75% live in the Fraser Valley / Metro Vancouver and Vancouver Island areas (less than 8 percent of the province)</a:t>
            </a:r>
          </a:p>
          <a:p>
            <a:pPr>
              <a:buFontTx/>
              <a:buChar char="•"/>
            </a:pPr>
            <a:r>
              <a:rPr lang="en-US" sz="1400" b="1" dirty="0">
                <a:solidFill>
                  <a:schemeClr val="bg1"/>
                </a:solidFill>
              </a:rPr>
              <a:t>Busiest port in Canada </a:t>
            </a:r>
          </a:p>
          <a:p>
            <a:pPr>
              <a:buFontTx/>
              <a:buChar char="•"/>
            </a:pPr>
            <a:endParaRPr lang="en-US" sz="1400" dirty="0">
              <a:solidFill>
                <a:schemeClr val="bg1"/>
              </a:solidFill>
            </a:endParaRPr>
          </a:p>
          <a:p>
            <a:pPr marL="228587" indent="-228587"/>
            <a:r>
              <a:rPr lang="en-CA" sz="1400" dirty="0"/>
              <a:t>So what did we do?  The WCA Regulation Project team completed a North American scan of regulated invasive plant species, then refocused and reviewed PNW and Canadian fed and provincial invasive plant legislation and species listed.  </a:t>
            </a:r>
          </a:p>
          <a:p>
            <a:pPr marL="228587" indent="-228587"/>
            <a:r>
              <a:rPr lang="en-CA" sz="1400" dirty="0"/>
              <a:t>Available risk assessments were looked at with a BC lens.</a:t>
            </a:r>
          </a:p>
          <a:p>
            <a:pPr marL="228587" indent="-228587"/>
            <a:r>
              <a:rPr lang="en-CA" sz="1400" dirty="0"/>
              <a:t>A risk analysis protocol was developed and completed for over 300 species.</a:t>
            </a:r>
          </a:p>
          <a:p>
            <a:pPr marL="228587" indent="-228587"/>
            <a:r>
              <a:rPr lang="en-CA" sz="1400" dirty="0"/>
              <a:t> All three categories contain terrestrial and aquatic plant species.</a:t>
            </a:r>
          </a:p>
        </p:txBody>
      </p:sp>
      <p:sp>
        <p:nvSpPr>
          <p:cNvPr id="4" name="Slide Number Placeholder 3"/>
          <p:cNvSpPr>
            <a:spLocks noGrp="1"/>
          </p:cNvSpPr>
          <p:nvPr>
            <p:ph type="sldNum" sz="quarter" idx="10"/>
          </p:nvPr>
        </p:nvSpPr>
        <p:spPr/>
        <p:txBody>
          <a:bodyPr/>
          <a:lstStyle/>
          <a:p>
            <a:fld id="{4D06AB5F-88D0-4B7A-97A8-F66F1826B0A1}"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algn="l"/>
            <a:r>
              <a:rPr lang="en-CA" sz="1400" baseline="0" dirty="0" smtClean="0"/>
              <a:t>So let’s talk about some of the solutions British Columbia has put in place to help address the invasive plant issues that result from our multi-faceted complexity.</a:t>
            </a:r>
          </a:p>
          <a:p>
            <a:pPr lvl="2" algn="l"/>
            <a:endParaRPr lang="en-CA" sz="1400" baseline="0" dirty="0" smtClean="0"/>
          </a:p>
          <a:p>
            <a:pPr marL="0" lvl="2" algn="l"/>
            <a:r>
              <a:rPr lang="en-CA" sz="1400" kern="1200" baseline="0" dirty="0" smtClean="0">
                <a:solidFill>
                  <a:schemeClr val="tx1"/>
                </a:solidFill>
                <a:latin typeface="+mn-lt"/>
                <a:ea typeface="+mn-ea"/>
                <a:cs typeface="+mn-cs"/>
              </a:rPr>
              <a:t>First item – we needed to be on the same page in BC – or in other words, having common overarching goals, strategies and key messaging.  The provincial government was a good place start.</a:t>
            </a:r>
          </a:p>
          <a:p>
            <a:pPr lvl="2" algn="l"/>
            <a:endParaRPr lang="en-CA" sz="1400" baseline="0" dirty="0" smtClean="0"/>
          </a:p>
          <a:p>
            <a:pPr>
              <a:buFontTx/>
              <a:buNone/>
            </a:pPr>
            <a:r>
              <a:rPr lang="en-CA" sz="1400" dirty="0" smtClean="0"/>
              <a:t>The Inter-Ministry Invasive Species</a:t>
            </a:r>
            <a:r>
              <a:rPr lang="en-CA" sz="1400" baseline="0" dirty="0" smtClean="0"/>
              <a:t> Working Group was established in 2004 as an invasive plant cross-government committee to improve efficiencies and on-ground effectiveness of invasive plant work across government agencies, and provide oversight to testing a pilot program on partnership delivery models.</a:t>
            </a:r>
          </a:p>
          <a:p>
            <a:pPr>
              <a:buFontTx/>
              <a:buNone/>
            </a:pPr>
            <a:endParaRPr lang="en-CA" sz="1400" baseline="0" dirty="0" smtClean="0"/>
          </a:p>
          <a:p>
            <a:pPr>
              <a:buFontTx/>
              <a:buNone/>
            </a:pPr>
            <a:r>
              <a:rPr lang="en-CA" sz="1400" baseline="0" dirty="0" smtClean="0"/>
              <a:t>In 2008  the mandate expanded to include all invasive species.  The WG Terms of reference was confirmed and a strong connection between the IMISWG and member ministries’ executive established. </a:t>
            </a:r>
          </a:p>
          <a:p>
            <a:pPr>
              <a:buFontTx/>
              <a:buNone/>
            </a:pPr>
            <a:endParaRPr lang="en-CA" sz="1400" baseline="0" dirty="0" smtClean="0"/>
          </a:p>
          <a:p>
            <a:pPr>
              <a:buFontTx/>
              <a:buNone/>
            </a:pPr>
            <a:r>
              <a:rPr lang="en-CA" sz="1400" baseline="0" dirty="0" smtClean="0"/>
              <a:t>Various ministries and Crown agencies are members of the working group, including: Ministries of Forests, Lands and Natural Resource Operations; Environment; Transportation; Agriculture; Energy and Mines; Community, Sport and Cultural Development; Aboriginal Relations and Reconciliation; and Health; BC Parks; and the Oil and Gas Commission.  </a:t>
            </a:r>
          </a:p>
          <a:p>
            <a:pPr>
              <a:buFontTx/>
              <a:buNone/>
            </a:pPr>
            <a:endParaRPr lang="en-CA" sz="1400" baseline="0" dirty="0" smtClean="0"/>
          </a:p>
          <a:p>
            <a:pPr>
              <a:buFontTx/>
              <a:buNone/>
            </a:pPr>
            <a:r>
              <a:rPr lang="en-CA" sz="1400" baseline="0" dirty="0" smtClean="0"/>
              <a:t>Reporting to the Assistant Deputy Minister’s committee provides overall guidance to the working group, and enables significant issues to be elevated to Cabinet.</a:t>
            </a:r>
          </a:p>
          <a:p>
            <a:pPr>
              <a:buFontTx/>
              <a:buNone/>
            </a:pPr>
            <a:endParaRPr lang="en-CA" sz="1400" baseline="0" dirty="0" smtClean="0"/>
          </a:p>
          <a:p>
            <a:pPr lvl="2" algn="l"/>
            <a:endParaRPr lang="en-CA" baseline="0" dirty="0" smtClean="0"/>
          </a:p>
        </p:txBody>
      </p:sp>
      <p:sp>
        <p:nvSpPr>
          <p:cNvPr id="4" name="Slide Number Placeholder 3"/>
          <p:cNvSpPr>
            <a:spLocks noGrp="1"/>
          </p:cNvSpPr>
          <p:nvPr>
            <p:ph type="sldNum" sz="quarter" idx="10"/>
          </p:nvPr>
        </p:nvSpPr>
        <p:spPr/>
        <p:txBody>
          <a:bodyPr/>
          <a:lstStyle/>
          <a:p>
            <a:fld id="{4D06AB5F-88D0-4B7A-97A8-F66F1826B0A1}"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smtClean="0"/>
          </a:p>
          <a:p>
            <a:pPr>
              <a:buNone/>
            </a:pPr>
            <a:r>
              <a:rPr lang="en-US" sz="1400" b="1" dirty="0" smtClean="0">
                <a:solidFill>
                  <a:srgbClr val="7030A0"/>
                </a:solidFill>
              </a:rPr>
              <a:t>The Purpose of the working group is :</a:t>
            </a:r>
          </a:p>
          <a:p>
            <a:pPr>
              <a:buNone/>
            </a:pPr>
            <a:r>
              <a:rPr lang="en-US" sz="1400" dirty="0" smtClean="0"/>
              <a:t>	To ensure coordinated, collaborative, and cost-effective delivery of provincial government invasive species programs through science-based strategic planning, harmonized robust legislation, acquisition of resources, and reporting.</a:t>
            </a:r>
          </a:p>
          <a:p>
            <a:pPr>
              <a:buNone/>
            </a:pPr>
            <a:endParaRPr lang="en-US" sz="1400" b="1" i="1" dirty="0" smtClean="0"/>
          </a:p>
          <a:p>
            <a:pPr>
              <a:buNone/>
            </a:pPr>
            <a:r>
              <a:rPr lang="en-US" sz="1400" b="0" i="0" dirty="0" smtClean="0"/>
              <a:t>The structure and governance of the</a:t>
            </a:r>
            <a:r>
              <a:rPr lang="en-US" sz="1400" b="0" i="0" baseline="0" dirty="0" smtClean="0"/>
              <a:t> working group </a:t>
            </a:r>
            <a:r>
              <a:rPr lang="en-US" sz="1400" b="0" i="0" dirty="0" smtClean="0"/>
              <a:t>is covered in their Terms of Reference.</a:t>
            </a:r>
            <a:r>
              <a:rPr lang="en-US" sz="1400" b="0" i="0" baseline="0" dirty="0" smtClean="0"/>
              <a:t>  </a:t>
            </a:r>
            <a:endParaRPr lang="en-CA" sz="1400" b="0" i="0" dirty="0" smtClean="0"/>
          </a:p>
          <a:p>
            <a:endParaRPr lang="en-CA" sz="1400" dirty="0" smtClean="0"/>
          </a:p>
          <a:p>
            <a:endParaRPr lang="en-CA" dirty="0"/>
          </a:p>
        </p:txBody>
      </p:sp>
      <p:sp>
        <p:nvSpPr>
          <p:cNvPr id="4" name="Slide Number Placeholder 3"/>
          <p:cNvSpPr>
            <a:spLocks noGrp="1"/>
          </p:cNvSpPr>
          <p:nvPr>
            <p:ph type="sldNum" sz="quarter" idx="10"/>
          </p:nvPr>
        </p:nvSpPr>
        <p:spPr/>
        <p:txBody>
          <a:bodyPr/>
          <a:lstStyle/>
          <a:p>
            <a:fld id="{4D06AB5F-88D0-4B7A-97A8-F66F1826B0A1}"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So is the working group fulfilling it’s purpose?  The members would likely state a resounding YES.</a:t>
            </a:r>
          </a:p>
          <a:p>
            <a:r>
              <a:rPr lang="en-CA" baseline="0" dirty="0" smtClean="0"/>
              <a:t>The management of invasive plants on Crown land in British Columbia – remember that is 95% of the land base – is a lot more cohesive than it used to be.  Crown land managers have common visions and  are working under the same goals and objectives.</a:t>
            </a:r>
          </a:p>
          <a:p>
            <a:endParaRPr lang="en-CA" baseline="0" dirty="0" smtClean="0"/>
          </a:p>
          <a:p>
            <a:r>
              <a:rPr lang="en-CA" baseline="0" dirty="0" smtClean="0"/>
              <a:t>In 2008 a Strategic Plan for Invasive Plant management for BC Government was developed and published in 2011.  </a:t>
            </a:r>
            <a:r>
              <a:rPr lang="en-CA" sz="1400" baseline="0" dirty="0" smtClean="0"/>
              <a:t>Recently, the IMISWG has developed a replacement document to reflect their expanded mandate for all invasive species.   The purpose of the plan </a:t>
            </a:r>
            <a:r>
              <a:rPr lang="en-CA" sz="1400" kern="1200" baseline="0" dirty="0" smtClean="0">
                <a:solidFill>
                  <a:schemeClr val="tx1"/>
                </a:solidFill>
                <a:latin typeface="+mn-lt"/>
                <a:ea typeface="+mn-ea"/>
                <a:cs typeface="+mn-cs"/>
              </a:rPr>
              <a:t>is to guide the coordination, integration and delivery of the provincial government invasive species program.  The plan has three over-arching goals :</a:t>
            </a:r>
          </a:p>
          <a:p>
            <a:r>
              <a:rPr lang="en-CA" sz="1400" b="0" kern="1200" baseline="0" dirty="0" smtClean="0">
                <a:solidFill>
                  <a:schemeClr val="tx1"/>
                </a:solidFill>
                <a:latin typeface="+mn-lt"/>
                <a:ea typeface="+mn-ea"/>
                <a:cs typeface="+mn-cs"/>
              </a:rPr>
              <a:t>Goal 1: To prevent the establishment of new invasive species in British Columbia. </a:t>
            </a:r>
          </a:p>
          <a:p>
            <a:r>
              <a:rPr lang="en-CA" sz="1400" b="0" kern="1200" baseline="0" dirty="0" smtClean="0">
                <a:solidFill>
                  <a:schemeClr val="tx1"/>
                </a:solidFill>
                <a:latin typeface="+mn-lt"/>
                <a:ea typeface="+mn-ea"/>
                <a:cs typeface="+mn-cs"/>
              </a:rPr>
              <a:t>Goal 2: To reduce the socio-economic and environmental impacts of existing invasive species in British Columbia. </a:t>
            </a:r>
          </a:p>
          <a:p>
            <a:r>
              <a:rPr lang="en-CA" sz="1400" b="0" kern="1200" baseline="0" dirty="0" smtClean="0">
                <a:solidFill>
                  <a:schemeClr val="tx1"/>
                </a:solidFill>
                <a:latin typeface="+mn-lt"/>
                <a:ea typeface="+mn-ea"/>
                <a:cs typeface="+mn-cs"/>
              </a:rPr>
              <a:t>Goal 3: To provide the framework and capacity for ongoing management of invasive species. </a:t>
            </a:r>
            <a:endParaRPr lang="en-CA" sz="1400" b="0" baseline="0" dirty="0" smtClean="0"/>
          </a:p>
          <a:p>
            <a:endParaRPr lang="en-CA" sz="1400"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CA" sz="1400" baseline="0" dirty="0" smtClean="0"/>
              <a:t> The IMISWG has also developed an Early Detection and Rapid Response plan to address new incursions of invasive species, including plants.  The plan was drafted in 2011 and has been field tested and adjusted based on those results.  The 2013 draft is in final preparation for ADM committee review and approval in 2014.  The development of the EDRR plan resulted in a dedicated program lead and the </a:t>
            </a:r>
            <a:r>
              <a:rPr lang="en-US" sz="3200" dirty="0" smtClean="0"/>
              <a:t>implementation of the provincial EDRR program.</a:t>
            </a:r>
            <a:endParaRPr lang="en-CA" dirty="0" smtClean="0"/>
          </a:p>
          <a:p>
            <a:endParaRPr lang="en-CA" sz="1400" baseline="0" dirty="0" smtClean="0"/>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4D06AB5F-88D0-4B7A-97A8-F66F1826B0A1}"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Planning and delivery of on-ground programs is improving with the “breaking down of ministry silos”.  Ministries with land management responsibilities now share resources wherever possible, and duplication of effort by individual agencies has been significantly reduced. Establishing common priorities for highest threat species is now occurring.  Instead of ministry by ministry policies on invasive plants, government-wide policies are being established.  The IMISWG has also completed a GAP analysis of the current legislative framework on invasive species in BC and is working to address the gaps identified during this process.   </a:t>
            </a:r>
          </a:p>
          <a:p>
            <a:endParaRPr lang="en-CA" baseline="0" dirty="0" smtClean="0"/>
          </a:p>
          <a:p>
            <a:r>
              <a:rPr lang="en-CA" baseline="0" dirty="0" smtClean="0"/>
              <a:t>There are numerous other projects and benefits being realized from the hard work of this group, that will be showcased on their website in 2014.  Just </a:t>
            </a:r>
            <a:r>
              <a:rPr lang="en-CA" baseline="0" dirty="0" err="1" smtClean="0"/>
              <a:t>google</a:t>
            </a:r>
            <a:r>
              <a:rPr lang="en-CA" baseline="0" dirty="0" smtClean="0"/>
              <a:t> “IMISWG” and you will find it!</a:t>
            </a:r>
          </a:p>
          <a:p>
            <a:endParaRPr lang="en-CA" baseline="0" dirty="0" smtClean="0"/>
          </a:p>
        </p:txBody>
      </p:sp>
      <p:sp>
        <p:nvSpPr>
          <p:cNvPr id="4" name="Slide Number Placeholder 3"/>
          <p:cNvSpPr>
            <a:spLocks noGrp="1"/>
          </p:cNvSpPr>
          <p:nvPr>
            <p:ph type="sldNum" sz="quarter" idx="10"/>
          </p:nvPr>
        </p:nvSpPr>
        <p:spPr/>
        <p:txBody>
          <a:bodyPr/>
          <a:lstStyle/>
          <a:p>
            <a:fld id="{4D06AB5F-88D0-4B7A-97A8-F66F1826B0A1}"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lgn="l"/>
            <a:endParaRPr lang="en-CA" sz="1400" baseline="0" dirty="0" smtClean="0"/>
          </a:p>
          <a:p>
            <a:pPr>
              <a:buFontTx/>
              <a:buNone/>
            </a:pPr>
            <a:r>
              <a:rPr lang="en-CA" sz="1400" dirty="0" smtClean="0"/>
              <a:t>Also helping the province be more unified</a:t>
            </a:r>
            <a:r>
              <a:rPr lang="en-CA" sz="1400" baseline="0" dirty="0" smtClean="0"/>
              <a:t> in province-wide programs and broad messaging </a:t>
            </a:r>
            <a:r>
              <a:rPr lang="en-CA" sz="1400" dirty="0" smtClean="0"/>
              <a:t>is the Invasive Species Council of BC.</a:t>
            </a:r>
          </a:p>
          <a:p>
            <a:pPr>
              <a:buFontTx/>
              <a:buNone/>
            </a:pPr>
            <a:endParaRPr lang="en-CA"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t>Established</a:t>
            </a:r>
            <a:r>
              <a:rPr lang="en-CA" sz="1400" baseline="0" dirty="0" smtClean="0"/>
              <a:t> in 2005, this registered charitable society with a Board of Directors that represent various perspectives </a:t>
            </a:r>
            <a:r>
              <a:rPr lang="en-CA" sz="1200" kern="1200" dirty="0" smtClean="0">
                <a:solidFill>
                  <a:schemeClr val="tx1"/>
                </a:solidFill>
                <a:latin typeface="+mn-lt"/>
                <a:ea typeface="+mn-ea"/>
                <a:cs typeface="+mn-cs"/>
              </a:rPr>
              <a:t>including federal, provincial and local governments, First Nations, forest industry, mining, agriculture, utilities, transportation, regional committees, conservation and wildlife, recreation and tourism, and horticulture.</a:t>
            </a:r>
          </a:p>
          <a:p>
            <a:pPr marL="0" marR="0" indent="0" algn="l" defTabSz="914400" rtl="0" eaLnBrk="1" fontAlgn="auto" latinLnBrk="0" hangingPunct="1">
              <a:lnSpc>
                <a:spcPct val="100000"/>
              </a:lnSpc>
              <a:spcBef>
                <a:spcPts val="0"/>
              </a:spcBef>
              <a:spcAft>
                <a:spcPts val="0"/>
              </a:spcAft>
              <a:buClrTx/>
              <a:buSzTx/>
              <a:buFontTx/>
              <a:buNone/>
              <a:tabLst/>
              <a:defRPr/>
            </a:pPr>
            <a:r>
              <a:rPr lang="en-CA" sz="1400" dirty="0" smtClean="0"/>
              <a:t>The Council has the </a:t>
            </a:r>
            <a:r>
              <a:rPr lang="en-CA" sz="1400" b="0" dirty="0" smtClean="0"/>
              <a:t>six standing committees,</a:t>
            </a:r>
            <a:r>
              <a:rPr lang="en-CA" sz="1400" b="0" baseline="0" dirty="0" smtClean="0"/>
              <a:t> and works to establish and support province-wide programs, support cross-Canada collaborations and elevate awareness of invasive species issues.  </a:t>
            </a:r>
            <a:endParaRPr lang="en-CA" sz="1400" dirty="0" smtClean="0"/>
          </a:p>
          <a:p>
            <a:pPr>
              <a:buFontTx/>
              <a:buNone/>
            </a:pPr>
            <a:endParaRPr lang="en-CA" sz="1400" baseline="0" dirty="0" smtClean="0"/>
          </a:p>
          <a:p>
            <a:pPr>
              <a:buFontTx/>
              <a:buNone/>
            </a:pPr>
            <a:r>
              <a:rPr lang="en-CA" sz="1400" baseline="0" dirty="0" smtClean="0"/>
              <a:t>The ISCBC works collaboratively with the Inter-Ministry Invasive Species Working Group and various regional invasive species organizations, stakeholder groups and industry organizations.</a:t>
            </a:r>
          </a:p>
          <a:p>
            <a:pPr lvl="2" algn="l"/>
            <a:endParaRPr lang="en-CA" baseline="0" dirty="0" smtClean="0"/>
          </a:p>
        </p:txBody>
      </p:sp>
      <p:sp>
        <p:nvSpPr>
          <p:cNvPr id="4" name="Slide Number Placeholder 3"/>
          <p:cNvSpPr>
            <a:spLocks noGrp="1"/>
          </p:cNvSpPr>
          <p:nvPr>
            <p:ph type="sldNum" sz="quarter" idx="10"/>
          </p:nvPr>
        </p:nvSpPr>
        <p:spPr/>
        <p:txBody>
          <a:bodyPr/>
          <a:lstStyle/>
          <a:p>
            <a:fld id="{4D06AB5F-88D0-4B7A-97A8-F66F1826B0A1}"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Invasive Species Council is the secretariat for BC’s Invasive Species Strategy.  This umbrella document provides a solid framework for land and resource managers, regional organizations and partner agencies to develop and implement operational plans in their respective areas.  </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Since its inception, the Council has held an annual 1.5 day forum and pre and post forum workshops on all things invasive.  It has worked with all levels of governments to produce a Local Government Toolkit and a Legislative Guidebook.  An Aboriginal Toolkit has also been completed through the work of the Council’s Aboriginal Working Group, and a  Legislative Guidebook.</a:t>
            </a:r>
          </a:p>
          <a:p>
            <a:endParaRPr lang="en-CA" baseline="0" dirty="0" smtClean="0"/>
          </a:p>
        </p:txBody>
      </p:sp>
      <p:sp>
        <p:nvSpPr>
          <p:cNvPr id="4" name="Slide Number Placeholder 3"/>
          <p:cNvSpPr>
            <a:spLocks noGrp="1"/>
          </p:cNvSpPr>
          <p:nvPr>
            <p:ph type="sldNum" sz="quarter" idx="10"/>
          </p:nvPr>
        </p:nvSpPr>
        <p:spPr/>
        <p:txBody>
          <a:bodyPr/>
          <a:lstStyle/>
          <a:p>
            <a:fld id="{4D06AB5F-88D0-4B7A-97A8-F66F1826B0A1}"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B527250-14B4-42BC-847B-ED7FF8936C35}" type="datetimeFigureOut">
              <a:rPr lang="en-CA" smtClean="0"/>
              <a:pPr/>
              <a:t>28/10/2014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B527250-14B4-42BC-847B-ED7FF8936C35}" type="datetimeFigureOut">
              <a:rPr lang="en-CA" smtClean="0"/>
              <a:pPr/>
              <a:t>28/10/2014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B527250-14B4-42BC-847B-ED7FF8936C35}" type="datetimeFigureOut">
              <a:rPr lang="en-CA" smtClean="0"/>
              <a:pPr/>
              <a:t>28/10/2014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B527250-14B4-42BC-847B-ED7FF8936C35}" type="datetimeFigureOut">
              <a:rPr lang="en-CA" smtClean="0">
                <a:solidFill>
                  <a:prstClr val="black">
                    <a:tint val="75000"/>
                  </a:prstClr>
                </a:solidFill>
              </a:rPr>
              <a:pPr/>
              <a:t>28/10/2014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456DC7C-49F9-4BFB-A9B4-D226921DC4D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9945604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B527250-14B4-42BC-847B-ED7FF8936C35}" type="datetimeFigureOut">
              <a:rPr lang="en-CA" smtClean="0">
                <a:solidFill>
                  <a:prstClr val="black">
                    <a:tint val="75000"/>
                  </a:prstClr>
                </a:solidFill>
              </a:rPr>
              <a:pPr/>
              <a:t>28/10/2014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456DC7C-49F9-4BFB-A9B4-D226921DC4D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0514165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7250-14B4-42BC-847B-ED7FF8936C35}" type="datetimeFigureOut">
              <a:rPr lang="en-CA" smtClean="0">
                <a:solidFill>
                  <a:prstClr val="black">
                    <a:tint val="75000"/>
                  </a:prstClr>
                </a:solidFill>
              </a:rPr>
              <a:pPr/>
              <a:t>28/10/2014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456DC7C-49F9-4BFB-A9B4-D226921DC4D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45234960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B527250-14B4-42BC-847B-ED7FF8936C35}" type="datetimeFigureOut">
              <a:rPr lang="en-CA" smtClean="0">
                <a:solidFill>
                  <a:prstClr val="black">
                    <a:tint val="75000"/>
                  </a:prstClr>
                </a:solidFill>
              </a:rPr>
              <a:pPr/>
              <a:t>28/10/2014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456DC7C-49F9-4BFB-A9B4-D226921DC4D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0650779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B527250-14B4-42BC-847B-ED7FF8936C35}" type="datetimeFigureOut">
              <a:rPr lang="en-CA" smtClean="0">
                <a:solidFill>
                  <a:prstClr val="black">
                    <a:tint val="75000"/>
                  </a:prstClr>
                </a:solidFill>
              </a:rPr>
              <a:pPr/>
              <a:t>28/10/2014</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2456DC7C-49F9-4BFB-A9B4-D226921DC4D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6626014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B527250-14B4-42BC-847B-ED7FF8936C35}" type="datetimeFigureOut">
              <a:rPr lang="en-CA" smtClean="0">
                <a:solidFill>
                  <a:prstClr val="black">
                    <a:tint val="75000"/>
                  </a:prstClr>
                </a:solidFill>
              </a:rPr>
              <a:pPr/>
              <a:t>28/10/2014</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2456DC7C-49F9-4BFB-A9B4-D226921DC4D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4018800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7250-14B4-42BC-847B-ED7FF8936C35}" type="datetimeFigureOut">
              <a:rPr lang="en-CA" smtClean="0">
                <a:solidFill>
                  <a:prstClr val="black">
                    <a:tint val="75000"/>
                  </a:prstClr>
                </a:solidFill>
              </a:rPr>
              <a:pPr/>
              <a:t>28/10/2014</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2456DC7C-49F9-4BFB-A9B4-D226921DC4D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1169017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7250-14B4-42BC-847B-ED7FF8936C35}" type="datetimeFigureOut">
              <a:rPr lang="en-CA" smtClean="0">
                <a:solidFill>
                  <a:prstClr val="black">
                    <a:tint val="75000"/>
                  </a:prstClr>
                </a:solidFill>
              </a:rPr>
              <a:pPr/>
              <a:t>28/10/2014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456DC7C-49F9-4BFB-A9B4-D226921DC4D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5560337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B527250-14B4-42BC-847B-ED7FF8936C35}" type="datetimeFigureOut">
              <a:rPr lang="en-CA" smtClean="0"/>
              <a:pPr/>
              <a:t>28/10/2014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7250-14B4-42BC-847B-ED7FF8936C35}" type="datetimeFigureOut">
              <a:rPr lang="en-CA" smtClean="0">
                <a:solidFill>
                  <a:prstClr val="black">
                    <a:tint val="75000"/>
                  </a:prstClr>
                </a:solidFill>
              </a:rPr>
              <a:pPr/>
              <a:t>28/10/2014</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456DC7C-49F9-4BFB-A9B4-D226921DC4D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1976206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B527250-14B4-42BC-847B-ED7FF8936C35}" type="datetimeFigureOut">
              <a:rPr lang="en-CA" smtClean="0">
                <a:solidFill>
                  <a:prstClr val="black">
                    <a:tint val="75000"/>
                  </a:prstClr>
                </a:solidFill>
              </a:rPr>
              <a:pPr/>
              <a:t>28/10/2014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456DC7C-49F9-4BFB-A9B4-D226921DC4D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4589754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B527250-14B4-42BC-847B-ED7FF8936C35}" type="datetimeFigureOut">
              <a:rPr lang="en-CA" smtClean="0">
                <a:solidFill>
                  <a:prstClr val="black">
                    <a:tint val="75000"/>
                  </a:prstClr>
                </a:solidFill>
              </a:rPr>
              <a:pPr/>
              <a:t>28/10/2014</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456DC7C-49F9-4BFB-A9B4-D226921DC4D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82718175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7250-14B4-42BC-847B-ED7FF8936C35}" type="datetimeFigureOut">
              <a:rPr lang="en-CA" smtClean="0"/>
              <a:pPr/>
              <a:t>28/10/2014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B527250-14B4-42BC-847B-ED7FF8936C35}" type="datetimeFigureOut">
              <a:rPr lang="en-CA" smtClean="0"/>
              <a:pPr/>
              <a:t>28/10/2014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B527250-14B4-42BC-847B-ED7FF8936C35}" type="datetimeFigureOut">
              <a:rPr lang="en-CA" smtClean="0"/>
              <a:pPr/>
              <a:t>28/10/2014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B527250-14B4-42BC-847B-ED7FF8936C35}" type="datetimeFigureOut">
              <a:rPr lang="en-CA" smtClean="0"/>
              <a:pPr/>
              <a:t>28/10/2014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7250-14B4-42BC-847B-ED7FF8936C35}" type="datetimeFigureOut">
              <a:rPr lang="en-CA" smtClean="0"/>
              <a:pPr/>
              <a:t>28/10/2014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7250-14B4-42BC-847B-ED7FF8936C35}" type="datetimeFigureOut">
              <a:rPr lang="en-CA" smtClean="0"/>
              <a:pPr/>
              <a:t>28/10/2014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7250-14B4-42BC-847B-ED7FF8936C35}" type="datetimeFigureOut">
              <a:rPr lang="en-CA" smtClean="0"/>
              <a:pPr/>
              <a:t>28/10/2014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456DC7C-49F9-4BFB-A9B4-D226921DC4D1}"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7250-14B4-42BC-847B-ED7FF8936C35}" type="datetimeFigureOut">
              <a:rPr lang="en-CA" smtClean="0"/>
              <a:pPr/>
              <a:t>28/10/2014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6DC7C-49F9-4BFB-A9B4-D226921DC4D1}"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7250-14B4-42BC-847B-ED7FF8936C35}" type="datetimeFigureOut">
              <a:rPr lang="en-CA" smtClean="0">
                <a:solidFill>
                  <a:prstClr val="black">
                    <a:tint val="75000"/>
                  </a:prstClr>
                </a:solidFill>
              </a:rPr>
              <a:pPr/>
              <a:t>28/10/2014</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6DC7C-49F9-4BFB-A9B4-D226921DC4D1}"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09292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9.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jpe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agr.wa.gov/default.htm" TargetMode="External"/><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8.jpeg"/><Relationship Id="rId26" Type="http://schemas.openxmlformats.org/officeDocument/2006/relationships/image" Target="../media/image25.jpeg"/><Relationship Id="rId3" Type="http://schemas.openxmlformats.org/officeDocument/2006/relationships/image" Target="../media/image4.png"/><Relationship Id="rId21" Type="http://schemas.openxmlformats.org/officeDocument/2006/relationships/image" Target="../media/image21.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7.jpeg"/><Relationship Id="rId25" Type="http://schemas.openxmlformats.org/officeDocument/2006/relationships/image" Target="../media/image24.jpeg"/><Relationship Id="rId2" Type="http://schemas.openxmlformats.org/officeDocument/2006/relationships/notesSlide" Target="../notesSlides/notesSlide3.xml"/><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24" Type="http://schemas.openxmlformats.org/officeDocument/2006/relationships/image" Target="../media/image23.jpeg"/><Relationship Id="rId5" Type="http://schemas.openxmlformats.org/officeDocument/2006/relationships/image" Target="../media/image6.png"/><Relationship Id="rId15" Type="http://schemas.openxmlformats.org/officeDocument/2006/relationships/image" Target="../media/image15.jpeg"/><Relationship Id="rId23" Type="http://schemas.openxmlformats.org/officeDocument/2006/relationships/hyperlink" Target="http://www.bcbusinessonline.ca/sites/default/files/articles/BC-Mining-Companies-1_0.jpg?0" TargetMode="External"/><Relationship Id="rId10" Type="http://schemas.openxmlformats.org/officeDocument/2006/relationships/image" Target="../media/image11.jpeg"/><Relationship Id="rId19" Type="http://schemas.openxmlformats.org/officeDocument/2006/relationships/image" Target="../media/image19.jpeg"/><Relationship Id="rId4" Type="http://schemas.openxmlformats.org/officeDocument/2006/relationships/image" Target="../media/image5.png"/><Relationship Id="rId9" Type="http://schemas.openxmlformats.org/officeDocument/2006/relationships/image" Target="../media/image10.gif"/><Relationship Id="rId14" Type="http://schemas.openxmlformats.org/officeDocument/2006/relationships/hyperlink" Target="http://www.google.ca/imgres?imgurl=http://torreypinesreflections.files.wordpress.com/2010/06/westernbluebird_ashok_khosl.jpg&amp;imgrefurl=http://torreypinesreflections.wordpress.com/page/2/&amp;h=405&amp;w=500&amp;sz=55&amp;tbnid=GIWTwdyD7L66eM:&amp;tbnh=105&amp;tbnw=130&amp;prev=/search?q=western+bluebird+photo&amp;tbm=isch&amp;tbo=u&amp;zoom=1&amp;q=western+bluebird+photo&amp;hl=en&amp;usg=__y3D0Wk36AEPUaQDxakAY5IWofrU=&amp;sa=X&amp;ei=LFxJT-a0EaPTiAKNq4nbDQ&amp;ved=0CBgQ9QEwAw" TargetMode="External"/><Relationship Id="rId22" Type="http://schemas.openxmlformats.org/officeDocument/2006/relationships/image" Target="../media/image22.jpeg"/><Relationship Id="rId27"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7.pn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10" name="Subtitle 9"/>
          <p:cNvSpPr>
            <a:spLocks noGrp="1"/>
          </p:cNvSpPr>
          <p:nvPr>
            <p:ph type="subTitle" idx="1"/>
          </p:nvPr>
        </p:nvSpPr>
        <p:spPr>
          <a:xfrm>
            <a:off x="1115616" y="1484784"/>
            <a:ext cx="6912768" cy="3672408"/>
          </a:xfrm>
        </p:spPr>
        <p:txBody>
          <a:bodyPr>
            <a:noAutofit/>
          </a:bodyPr>
          <a:lstStyle/>
          <a:p>
            <a:r>
              <a:rPr lang="en-CA" sz="4000" b="1" dirty="0" smtClean="0">
                <a:solidFill>
                  <a:schemeClr val="tx1"/>
                </a:solidFill>
              </a:rPr>
              <a:t>Overview </a:t>
            </a:r>
            <a:r>
              <a:rPr lang="en-CA" sz="4000" b="1" dirty="0">
                <a:solidFill>
                  <a:schemeClr val="tx1"/>
                </a:solidFill>
              </a:rPr>
              <a:t>of </a:t>
            </a:r>
            <a:r>
              <a:rPr lang="en-CA" sz="4000" b="1" dirty="0" smtClean="0">
                <a:solidFill>
                  <a:schemeClr val="tx1"/>
                </a:solidFill>
              </a:rPr>
              <a:t>Current </a:t>
            </a:r>
            <a:r>
              <a:rPr lang="en-CA" sz="4000" b="1" dirty="0">
                <a:solidFill>
                  <a:schemeClr val="tx1"/>
                </a:solidFill>
              </a:rPr>
              <a:t>Invasive Plant </a:t>
            </a:r>
            <a:r>
              <a:rPr lang="en-CA" sz="4000" b="1" dirty="0" smtClean="0">
                <a:solidFill>
                  <a:schemeClr val="tx1"/>
                </a:solidFill>
              </a:rPr>
              <a:t>Program Structure, Initiatives </a:t>
            </a:r>
            <a:r>
              <a:rPr lang="en-CA" sz="4000" b="1" dirty="0">
                <a:solidFill>
                  <a:schemeClr val="tx1"/>
                </a:solidFill>
              </a:rPr>
              <a:t>and </a:t>
            </a:r>
            <a:r>
              <a:rPr lang="en-CA" sz="4000" b="1" dirty="0" smtClean="0">
                <a:solidFill>
                  <a:schemeClr val="tx1"/>
                </a:solidFill>
              </a:rPr>
              <a:t>Projects </a:t>
            </a:r>
            <a:r>
              <a:rPr lang="en-CA" sz="4000" b="1" dirty="0">
                <a:solidFill>
                  <a:schemeClr val="tx1"/>
                </a:solidFill>
              </a:rPr>
              <a:t>in </a:t>
            </a:r>
            <a:r>
              <a:rPr lang="en-CA" sz="4000" b="1" dirty="0" smtClean="0">
                <a:solidFill>
                  <a:schemeClr val="tx1"/>
                </a:solidFill>
              </a:rPr>
              <a:t>BC</a:t>
            </a:r>
          </a:p>
          <a:p>
            <a:pPr>
              <a:spcBef>
                <a:spcPts val="0"/>
              </a:spcBef>
            </a:pPr>
            <a:endParaRPr lang="en-CA" sz="2000" dirty="0" smtClean="0">
              <a:solidFill>
                <a:schemeClr val="tx1"/>
              </a:solidFill>
            </a:endParaRPr>
          </a:p>
          <a:p>
            <a:pPr>
              <a:spcBef>
                <a:spcPts val="0"/>
              </a:spcBef>
            </a:pPr>
            <a:r>
              <a:rPr lang="en-CA" sz="2800" i="1" dirty="0" smtClean="0">
                <a:solidFill>
                  <a:schemeClr val="tx1"/>
                </a:solidFill>
              </a:rPr>
              <a:t>Integrated Vegetation Management Association of BC</a:t>
            </a:r>
          </a:p>
          <a:p>
            <a:pPr>
              <a:spcBef>
                <a:spcPts val="0"/>
              </a:spcBef>
            </a:pPr>
            <a:r>
              <a:rPr lang="en-CA" sz="2800" i="1" dirty="0" smtClean="0">
                <a:solidFill>
                  <a:schemeClr val="tx1"/>
                </a:solidFill>
              </a:rPr>
              <a:t>Oct 28, 2014</a:t>
            </a:r>
            <a:endParaRPr lang="en-CA" sz="2800" i="1" dirty="0">
              <a:solidFill>
                <a:schemeClr val="tx1"/>
              </a:solidFill>
            </a:endParaRPr>
          </a:p>
        </p:txBody>
      </p:sp>
      <p:sp>
        <p:nvSpPr>
          <p:cNvPr id="11" name="TextBox 10"/>
          <p:cNvSpPr txBox="1"/>
          <p:nvPr/>
        </p:nvSpPr>
        <p:spPr>
          <a:xfrm>
            <a:off x="611560" y="5157192"/>
            <a:ext cx="7920880" cy="1323439"/>
          </a:xfrm>
          <a:prstGeom prst="rect">
            <a:avLst/>
          </a:prstGeom>
          <a:noFill/>
        </p:spPr>
        <p:txBody>
          <a:bodyPr wrap="square" rtlCol="0">
            <a:spAutoFit/>
          </a:bodyPr>
          <a:lstStyle/>
          <a:p>
            <a:pPr algn="ctr"/>
            <a:r>
              <a:rPr lang="en-CA" sz="2000" dirty="0" smtClean="0"/>
              <a:t>Dave Ralph</a:t>
            </a:r>
          </a:p>
          <a:p>
            <a:pPr algn="ctr"/>
            <a:r>
              <a:rPr lang="en-CA" sz="2000" dirty="0" smtClean="0"/>
              <a:t>Invasive Plant program</a:t>
            </a:r>
          </a:p>
          <a:p>
            <a:pPr algn="ctr"/>
            <a:r>
              <a:rPr lang="en-CA" sz="2000" dirty="0" smtClean="0"/>
              <a:t>Range Branch</a:t>
            </a:r>
          </a:p>
          <a:p>
            <a:pPr algn="ctr"/>
            <a:r>
              <a:rPr lang="en-CA" sz="2000" dirty="0" smtClean="0"/>
              <a:t>Ministry of Forests, Lands and Natural Resource Operations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457200" y="1600200"/>
            <a:ext cx="8229600" cy="4997152"/>
          </a:xfrm>
        </p:spPr>
        <p:txBody>
          <a:bodyPr>
            <a:normAutofit lnSpcReduction="10000"/>
          </a:bodyPr>
          <a:lstStyle/>
          <a:p>
            <a:pPr algn="ctr">
              <a:buNone/>
            </a:pPr>
            <a:r>
              <a:rPr lang="en-CA" sz="3500" b="1" dirty="0" smtClean="0">
                <a:solidFill>
                  <a:srgbClr val="7030A0"/>
                </a:solidFill>
              </a:rPr>
              <a:t>Invasive Species Council of BC</a:t>
            </a:r>
          </a:p>
          <a:p>
            <a:pPr>
              <a:buNone/>
            </a:pPr>
            <a:r>
              <a:rPr lang="en-US" b="1" dirty="0" smtClean="0">
                <a:solidFill>
                  <a:schemeClr val="accent1">
                    <a:lumMod val="75000"/>
                  </a:schemeClr>
                </a:solidFill>
              </a:rPr>
              <a:t>RESULTS TO DATE</a:t>
            </a:r>
            <a:r>
              <a:rPr lang="en-US" sz="3000" b="1" dirty="0" smtClean="0">
                <a:solidFill>
                  <a:schemeClr val="accent1">
                    <a:lumMod val="75000"/>
                  </a:schemeClr>
                </a:solidFill>
              </a:rPr>
              <a:t>:</a:t>
            </a:r>
            <a:endParaRPr lang="en-US" dirty="0" smtClean="0"/>
          </a:p>
          <a:p>
            <a:pPr>
              <a:buNone/>
            </a:pPr>
            <a:r>
              <a:rPr lang="en-US" dirty="0" smtClean="0"/>
              <a:t>	-  Social behavior change programs targeting 	key pathways of introduction</a:t>
            </a:r>
          </a:p>
          <a:p>
            <a:pPr>
              <a:buNone/>
            </a:pPr>
            <a:r>
              <a:rPr lang="en-US" dirty="0" smtClean="0"/>
              <a:t>		- Grow Me Instead / Plant Wise</a:t>
            </a:r>
          </a:p>
          <a:p>
            <a:pPr>
              <a:buNone/>
            </a:pPr>
            <a:r>
              <a:rPr lang="en-US" dirty="0" smtClean="0"/>
              <a:t>		- Clean, Drain , Dry (aquatic)</a:t>
            </a:r>
          </a:p>
          <a:p>
            <a:pPr>
              <a:buNone/>
            </a:pPr>
            <a:r>
              <a:rPr lang="en-US" dirty="0" smtClean="0"/>
              <a:t>	- Best Management Practices Guidebooks;</a:t>
            </a:r>
          </a:p>
          <a:p>
            <a:pPr>
              <a:buNone/>
            </a:pPr>
            <a:r>
              <a:rPr lang="en-US" dirty="0" smtClean="0"/>
              <a:t>	  Transportation</a:t>
            </a:r>
            <a:r>
              <a:rPr lang="en-US" dirty="0"/>
              <a:t>, </a:t>
            </a:r>
            <a:r>
              <a:rPr lang="en-US" dirty="0" smtClean="0"/>
              <a:t>Utilities</a:t>
            </a:r>
            <a:r>
              <a:rPr lang="en-US" dirty="0"/>
              <a:t>, Forestry</a:t>
            </a:r>
          </a:p>
          <a:p>
            <a:pPr>
              <a:buNone/>
            </a:pPr>
            <a:r>
              <a:rPr lang="en-US" dirty="0" smtClean="0"/>
              <a:t> 	- Spotters Network; TIPS, </a:t>
            </a:r>
          </a:p>
          <a:p>
            <a:pPr>
              <a:buFontTx/>
              <a:buChar char="-"/>
            </a:pPr>
            <a:endParaRPr lang="en-CA" sz="2800" dirty="0" smtClean="0"/>
          </a:p>
          <a:p>
            <a:endParaRPr lang="en-CA" dirty="0" smtClean="0"/>
          </a:p>
          <a:p>
            <a:endParaRPr lang="en-CA" dirty="0" smtClean="0"/>
          </a:p>
          <a:p>
            <a:pPr>
              <a:buNone/>
            </a:pP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457200" y="1600200"/>
            <a:ext cx="8229600" cy="4781128"/>
          </a:xfrm>
        </p:spPr>
        <p:txBody>
          <a:bodyPr>
            <a:normAutofit/>
          </a:bodyPr>
          <a:lstStyle/>
          <a:p>
            <a:pPr algn="ctr">
              <a:buNone/>
            </a:pPr>
            <a:r>
              <a:rPr lang="en-CA" sz="4200" dirty="0" smtClean="0"/>
              <a:t>BC’s Solutions: </a:t>
            </a:r>
          </a:p>
          <a:p>
            <a:pPr marL="742950" indent="-742950">
              <a:buFont typeface="+mj-lt"/>
              <a:buAutoNum type="arabicPeriod" startAt="2"/>
            </a:pPr>
            <a:r>
              <a:rPr lang="en-CA" sz="4000" b="1" dirty="0" smtClean="0"/>
              <a:t>Collaborating Locally</a:t>
            </a:r>
          </a:p>
          <a:p>
            <a:pPr marL="0" algn="ctr">
              <a:buNone/>
            </a:pPr>
            <a:r>
              <a:rPr lang="en-CA" b="1" dirty="0" smtClean="0">
                <a:solidFill>
                  <a:srgbClr val="7030A0"/>
                </a:solidFill>
              </a:rPr>
              <a:t>Regional Weed Committees &amp;</a:t>
            </a:r>
          </a:p>
          <a:p>
            <a:pPr marL="0" algn="ctr">
              <a:spcAft>
                <a:spcPts val="1200"/>
              </a:spcAft>
              <a:buNone/>
            </a:pPr>
            <a:r>
              <a:rPr lang="en-CA" b="1" dirty="0" smtClean="0">
                <a:solidFill>
                  <a:srgbClr val="7030A0"/>
                </a:solidFill>
              </a:rPr>
              <a:t>Local Government Weed Programs</a:t>
            </a:r>
          </a:p>
          <a:p>
            <a:pPr marL="0">
              <a:buFontTx/>
              <a:buChar char="-"/>
            </a:pPr>
            <a:r>
              <a:rPr lang="en-CA" sz="3000" dirty="0" smtClean="0"/>
              <a:t>13 regional weed / invasive species committees</a:t>
            </a:r>
          </a:p>
          <a:p>
            <a:pPr marL="0">
              <a:buFontTx/>
              <a:buChar char="-"/>
            </a:pPr>
            <a:r>
              <a:rPr lang="en-CA" sz="3000" dirty="0" smtClean="0"/>
              <a:t>14 local government weed programs</a:t>
            </a:r>
          </a:p>
          <a:p>
            <a:pPr lvl="1">
              <a:buNone/>
            </a:pPr>
            <a:r>
              <a:rPr lang="en-CA" sz="2400" dirty="0" smtClean="0"/>
              <a:t>	</a:t>
            </a:r>
            <a:endParaRPr lang="en-CA" sz="2700" b="1" dirty="0" smtClean="0"/>
          </a:p>
          <a:p>
            <a:pPr marL="742950" indent="-742950">
              <a:buNone/>
            </a:pPr>
            <a:endParaRPr lang="en-CA" sz="3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sz="half" idx="1"/>
          </p:nvPr>
        </p:nvSpPr>
        <p:spPr>
          <a:xfrm>
            <a:off x="457200" y="2708920"/>
            <a:ext cx="4690864" cy="3744416"/>
          </a:xfrm>
        </p:spPr>
        <p:txBody>
          <a:bodyPr>
            <a:normAutofit lnSpcReduction="10000"/>
          </a:bodyPr>
          <a:lstStyle/>
          <a:p>
            <a:pPr>
              <a:buFontTx/>
              <a:buChar char="-"/>
            </a:pPr>
            <a:r>
              <a:rPr lang="en-US" dirty="0" smtClean="0"/>
              <a:t>Regional based IP planning tables</a:t>
            </a:r>
          </a:p>
          <a:p>
            <a:pPr>
              <a:buFontTx/>
              <a:buChar char="-"/>
            </a:pPr>
            <a:r>
              <a:rPr lang="en-US" dirty="0" smtClean="0"/>
              <a:t>Identification of opportunities for improved collaboration</a:t>
            </a:r>
          </a:p>
          <a:p>
            <a:pPr>
              <a:buFontTx/>
              <a:buChar char="-"/>
            </a:pPr>
            <a:r>
              <a:rPr lang="en-US" dirty="0" smtClean="0"/>
              <a:t>Education &amp; Awareness</a:t>
            </a:r>
          </a:p>
          <a:p>
            <a:pPr>
              <a:buFontTx/>
              <a:buChar char="-"/>
            </a:pPr>
            <a:r>
              <a:rPr lang="en-CA" dirty="0" smtClean="0"/>
              <a:t>Partnership delivery (in some areas)</a:t>
            </a:r>
          </a:p>
          <a:p>
            <a:pPr>
              <a:buNone/>
            </a:pPr>
            <a:endParaRPr lang="en-CA" dirty="0"/>
          </a:p>
        </p:txBody>
      </p:sp>
      <p:sp>
        <p:nvSpPr>
          <p:cNvPr id="9" name="TextBox 8"/>
          <p:cNvSpPr txBox="1"/>
          <p:nvPr/>
        </p:nvSpPr>
        <p:spPr>
          <a:xfrm>
            <a:off x="467544" y="1484784"/>
            <a:ext cx="8208912" cy="1785104"/>
          </a:xfrm>
          <a:prstGeom prst="rect">
            <a:avLst/>
          </a:prstGeom>
          <a:noFill/>
        </p:spPr>
        <p:txBody>
          <a:bodyPr wrap="square" rtlCol="0">
            <a:spAutoFit/>
          </a:bodyPr>
          <a:lstStyle/>
          <a:p>
            <a:pPr algn="ctr">
              <a:spcAft>
                <a:spcPts val="1200"/>
              </a:spcAft>
              <a:buNone/>
            </a:pPr>
            <a:r>
              <a:rPr lang="en-CA" sz="3200" b="1" dirty="0" smtClean="0">
                <a:solidFill>
                  <a:srgbClr val="7030A0"/>
                </a:solidFill>
              </a:rPr>
              <a:t>Regional Invasive Species Organizations</a:t>
            </a:r>
          </a:p>
          <a:p>
            <a:pPr>
              <a:buNone/>
            </a:pPr>
            <a:r>
              <a:rPr lang="en-US" sz="3200" b="1" dirty="0" smtClean="0">
                <a:solidFill>
                  <a:schemeClr val="accent1">
                    <a:lumMod val="75000"/>
                  </a:schemeClr>
                </a:solidFill>
              </a:rPr>
              <a:t>RESULTS TO DATE:</a:t>
            </a:r>
          </a:p>
          <a:p>
            <a:pPr algn="ctr">
              <a:buNone/>
            </a:pPr>
            <a:endParaRPr lang="en-CA" b="1" dirty="0" smtClean="0">
              <a:solidFill>
                <a:srgbClr val="7030A0"/>
              </a:solidFill>
            </a:endParaRPr>
          </a:p>
          <a:p>
            <a:pPr algn="ctr">
              <a:buNone/>
            </a:pPr>
            <a:endParaRPr lang="en-CA" b="1" dirty="0" smtClean="0">
              <a:solidFill>
                <a:srgbClr val="7030A0"/>
              </a:solidFill>
            </a:endParaRPr>
          </a:p>
        </p:txBody>
      </p:sp>
      <p:sp>
        <p:nvSpPr>
          <p:cNvPr id="10" name="Content Placeholder 9"/>
          <p:cNvSpPr>
            <a:spLocks noGrp="1"/>
          </p:cNvSpPr>
          <p:nvPr>
            <p:ph sz="half" idx="2"/>
          </p:nvPr>
        </p:nvSpPr>
        <p:spPr>
          <a:xfrm>
            <a:off x="5292080" y="2564904"/>
            <a:ext cx="3394720" cy="3561259"/>
          </a:xfrm>
        </p:spPr>
        <p:txBody>
          <a:bodyPr>
            <a:normAutofit lnSpcReduction="10000"/>
          </a:bodyPr>
          <a:lstStyle/>
          <a:p>
            <a:r>
              <a:rPr lang="en-CA" dirty="0" smtClean="0"/>
              <a:t>Insert weed committee map here</a:t>
            </a:r>
            <a:endParaRPr lang="en-CA" dirty="0"/>
          </a:p>
        </p:txBody>
      </p:sp>
      <p:pic>
        <p:nvPicPr>
          <p:cNvPr id="1026" name="Picture 2" descr="C:\Users\dralph\AppData\Local\Microsoft\Windows\Temporary Internet Files\Content.Outlook\G3YN8X3O\Reg Committee ma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040" y="2060848"/>
            <a:ext cx="4104456" cy="4320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457200" y="1600200"/>
            <a:ext cx="8229600" cy="4781128"/>
          </a:xfrm>
        </p:spPr>
        <p:txBody>
          <a:bodyPr>
            <a:normAutofit/>
          </a:bodyPr>
          <a:lstStyle/>
          <a:p>
            <a:pPr algn="ctr">
              <a:buNone/>
            </a:pPr>
            <a:r>
              <a:rPr lang="en-CA" sz="4200" dirty="0" smtClean="0"/>
              <a:t>BC’s Solutions: </a:t>
            </a:r>
          </a:p>
          <a:p>
            <a:pPr marL="742950" indent="-742950">
              <a:buFont typeface="+mj-lt"/>
              <a:buAutoNum type="arabicPeriod" startAt="3"/>
            </a:pPr>
            <a:r>
              <a:rPr lang="en-CA" sz="4000" b="1" dirty="0" smtClean="0"/>
              <a:t>Ensuring a Scientific Base in Decision Making</a:t>
            </a:r>
          </a:p>
          <a:p>
            <a:pPr marL="1143000" lvl="1" indent="-742950"/>
            <a:r>
              <a:rPr lang="en-CA" sz="3200" dirty="0" smtClean="0"/>
              <a:t>Detailed risk assessments completed for all proposed prohibited species</a:t>
            </a:r>
          </a:p>
          <a:p>
            <a:pPr marL="1143000" lvl="1" indent="-742950"/>
            <a:r>
              <a:rPr lang="en-CA" sz="3200" dirty="0" smtClean="0"/>
              <a:t>Risk analysis completed for current and future regulated species</a:t>
            </a:r>
          </a:p>
          <a:p>
            <a:pPr marL="1543050" lvl="2" indent="-742950"/>
            <a:endParaRPr lang="en-CA" sz="3400" b="1" dirty="0" smtClean="0"/>
          </a:p>
          <a:p>
            <a:pPr marL="742950" indent="-742950">
              <a:buNone/>
            </a:pPr>
            <a:endParaRPr lang="en-CA" sz="3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457200" y="1600200"/>
            <a:ext cx="8229600" cy="4781128"/>
          </a:xfrm>
        </p:spPr>
        <p:txBody>
          <a:bodyPr>
            <a:normAutofit lnSpcReduction="10000"/>
          </a:bodyPr>
          <a:lstStyle/>
          <a:p>
            <a:pPr marL="742950" indent="-742950" algn="ctr">
              <a:buNone/>
            </a:pPr>
            <a:r>
              <a:rPr lang="en-CA" sz="4000" b="1" dirty="0" smtClean="0">
                <a:solidFill>
                  <a:srgbClr val="7030A0"/>
                </a:solidFill>
              </a:rPr>
              <a:t>Ensuring a Scientific Base in </a:t>
            </a:r>
          </a:p>
          <a:p>
            <a:pPr marL="742950" indent="-742950" algn="ctr">
              <a:buNone/>
            </a:pPr>
            <a:r>
              <a:rPr lang="en-CA" sz="4000" b="1" dirty="0" smtClean="0">
                <a:solidFill>
                  <a:srgbClr val="7030A0"/>
                </a:solidFill>
              </a:rPr>
              <a:t>Decision Making</a:t>
            </a:r>
          </a:p>
          <a:p>
            <a:pPr marL="742950" indent="-742950">
              <a:buNone/>
            </a:pPr>
            <a:r>
              <a:rPr lang="en-CA" sz="2800" b="1" dirty="0" smtClean="0">
                <a:solidFill>
                  <a:schemeClr val="accent1">
                    <a:lumMod val="75000"/>
                  </a:schemeClr>
                </a:solidFill>
              </a:rPr>
              <a:t>Factors reviewed:</a:t>
            </a:r>
          </a:p>
          <a:p>
            <a:pPr marL="971550" lvl="1" indent="-514350">
              <a:buFont typeface="+mj-lt"/>
              <a:buAutoNum type="arabicPeriod"/>
            </a:pPr>
            <a:r>
              <a:rPr lang="en-CA" sz="3200" dirty="0" smtClean="0"/>
              <a:t>Presence/absence in the province </a:t>
            </a:r>
          </a:p>
          <a:p>
            <a:pPr marL="971550" lvl="1" indent="-514350">
              <a:buFont typeface="+mj-lt"/>
              <a:buAutoNum type="arabicPeriod"/>
            </a:pPr>
            <a:r>
              <a:rPr lang="en-CA" sz="3200" dirty="0" smtClean="0"/>
              <a:t>Potential/actual impacts </a:t>
            </a:r>
          </a:p>
          <a:p>
            <a:pPr marL="971550" lvl="1" indent="-514350">
              <a:buFont typeface="+mj-lt"/>
              <a:buAutoNum type="arabicPeriod"/>
            </a:pPr>
            <a:r>
              <a:rPr lang="en-CA" sz="3200" dirty="0" smtClean="0"/>
              <a:t>Likelihood of spread (vectors)</a:t>
            </a:r>
          </a:p>
          <a:p>
            <a:pPr marL="971550" lvl="1" indent="-514350">
              <a:buFont typeface="+mj-lt"/>
              <a:buAutoNum type="arabicPeriod"/>
            </a:pPr>
            <a:r>
              <a:rPr lang="en-CA" sz="3200" dirty="0" smtClean="0"/>
              <a:t>Potential &amp; current distribution</a:t>
            </a:r>
          </a:p>
          <a:p>
            <a:pPr marL="971550" lvl="1" indent="-514350">
              <a:buFont typeface="+mj-lt"/>
              <a:buAutoNum type="arabicPeriod"/>
            </a:pPr>
            <a:r>
              <a:rPr lang="en-CA" sz="3200" dirty="0" smtClean="0"/>
              <a:t>Confidence in current inventory data</a:t>
            </a:r>
          </a:p>
          <a:p>
            <a:pPr marL="742950" indent="-742950">
              <a:buNone/>
            </a:pPr>
            <a:endParaRPr lang="en-CA" sz="3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457200" y="1600200"/>
            <a:ext cx="8229600" cy="4781128"/>
          </a:xfrm>
        </p:spPr>
        <p:txBody>
          <a:bodyPr>
            <a:normAutofit fontScale="92500" lnSpcReduction="10000"/>
          </a:bodyPr>
          <a:lstStyle/>
          <a:p>
            <a:pPr marL="742950" indent="-742950" algn="ctr">
              <a:buNone/>
            </a:pPr>
            <a:r>
              <a:rPr lang="en-CA" sz="3900" b="1" dirty="0" smtClean="0">
                <a:solidFill>
                  <a:srgbClr val="7030A0"/>
                </a:solidFill>
              </a:rPr>
              <a:t>Ensuring a Scientific Base in </a:t>
            </a:r>
          </a:p>
          <a:p>
            <a:pPr marL="742950" indent="-742950" algn="ctr">
              <a:buNone/>
            </a:pPr>
            <a:r>
              <a:rPr lang="en-CA" sz="3900" b="1" dirty="0" smtClean="0">
                <a:solidFill>
                  <a:srgbClr val="7030A0"/>
                </a:solidFill>
              </a:rPr>
              <a:t>Decision Making</a:t>
            </a:r>
          </a:p>
          <a:p>
            <a:pPr marL="742950" indent="-742950">
              <a:buNone/>
            </a:pPr>
            <a:r>
              <a:rPr lang="en-CA" sz="3000" b="1" dirty="0" smtClean="0">
                <a:solidFill>
                  <a:schemeClr val="accent1">
                    <a:lumMod val="75000"/>
                  </a:schemeClr>
                </a:solidFill>
              </a:rPr>
              <a:t>Factors reviewed:</a:t>
            </a:r>
          </a:p>
          <a:p>
            <a:pPr marL="914400" lvl="1" indent="-514350">
              <a:buFont typeface="+mj-lt"/>
              <a:buAutoNum type="arabicPeriod" startAt="6"/>
            </a:pPr>
            <a:r>
              <a:rPr lang="en-CA" sz="3200" dirty="0" smtClean="0"/>
              <a:t>Threat to special values </a:t>
            </a:r>
            <a:r>
              <a:rPr lang="en-CA" dirty="0" smtClean="0"/>
              <a:t>(e.g. rare &amp; endangered species; seed industry)</a:t>
            </a:r>
          </a:p>
          <a:p>
            <a:pPr marL="914400" lvl="1" indent="-514350">
              <a:buFont typeface="+mj-lt"/>
              <a:buAutoNum type="arabicPeriod" startAt="6"/>
            </a:pPr>
            <a:r>
              <a:rPr lang="en-CA" sz="3200" dirty="0" smtClean="0"/>
              <a:t>Threat to human health</a:t>
            </a:r>
          </a:p>
          <a:p>
            <a:pPr marL="914400" lvl="1" indent="-514350">
              <a:buFont typeface="+mj-lt"/>
              <a:buAutoNum type="arabicPeriod" startAt="6"/>
            </a:pPr>
            <a:r>
              <a:rPr lang="en-CA" sz="3200" dirty="0" smtClean="0"/>
              <a:t>Longevity of the problem in BC</a:t>
            </a:r>
          </a:p>
          <a:p>
            <a:pPr marL="914400" lvl="1" indent="-514350">
              <a:buFont typeface="+mj-lt"/>
              <a:buAutoNum type="arabicPeriod" startAt="6"/>
            </a:pPr>
            <a:r>
              <a:rPr lang="en-CA" sz="3200" dirty="0" smtClean="0"/>
              <a:t>Difficulty to control</a:t>
            </a:r>
          </a:p>
          <a:p>
            <a:pPr marL="914400" lvl="1" indent="-514350">
              <a:buFont typeface="+mj-lt"/>
              <a:buAutoNum type="arabicPeriod" startAt="6"/>
            </a:pPr>
            <a:r>
              <a:rPr lang="en-CA" sz="3200" dirty="0" smtClean="0"/>
              <a:t> Invasiveness - disturbance Y/N</a:t>
            </a:r>
          </a:p>
          <a:p>
            <a:pPr marL="742950" indent="-742950">
              <a:buNone/>
            </a:pPr>
            <a:endParaRPr lang="en-CA" sz="36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21341" y="97858"/>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457200" y="1600200"/>
            <a:ext cx="8229600" cy="4997152"/>
          </a:xfrm>
        </p:spPr>
        <p:txBody>
          <a:bodyPr>
            <a:normAutofit/>
          </a:bodyPr>
          <a:lstStyle/>
          <a:p>
            <a:pPr>
              <a:buNone/>
            </a:pPr>
            <a:endParaRPr lang="en-CA" sz="2800" dirty="0" smtClean="0"/>
          </a:p>
          <a:p>
            <a:endParaRPr lang="en-CA" dirty="0" smtClean="0"/>
          </a:p>
          <a:p>
            <a:endParaRPr lang="en-CA" dirty="0" smtClean="0"/>
          </a:p>
          <a:p>
            <a:pPr>
              <a:buNone/>
            </a:pPr>
            <a:endParaRPr lang="en-CA" dirty="0"/>
          </a:p>
        </p:txBody>
      </p:sp>
      <p:sp>
        <p:nvSpPr>
          <p:cNvPr id="2" name="TextBox 1"/>
          <p:cNvSpPr txBox="1"/>
          <p:nvPr/>
        </p:nvSpPr>
        <p:spPr>
          <a:xfrm>
            <a:off x="38276" y="1364721"/>
            <a:ext cx="8998220" cy="5755422"/>
          </a:xfrm>
          <a:prstGeom prst="rect">
            <a:avLst/>
          </a:prstGeom>
          <a:noFill/>
        </p:spPr>
        <p:txBody>
          <a:bodyPr wrap="square" rtlCol="0">
            <a:spAutoFit/>
          </a:bodyPr>
          <a:lstStyle/>
          <a:p>
            <a:pPr marL="109728" indent="0" algn="ctr">
              <a:buNone/>
            </a:pPr>
            <a:r>
              <a:rPr lang="en-US" sz="3200" b="1" dirty="0" smtClean="0">
                <a:cs typeface="Times New Roman" panose="02020603050405020304" pitchFamily="18" charset="0"/>
              </a:rPr>
              <a:t>Determining Priorities Provincially </a:t>
            </a:r>
          </a:p>
          <a:p>
            <a:pPr marL="109728" indent="0" algn="ctr">
              <a:buNone/>
            </a:pPr>
            <a:r>
              <a:rPr lang="en-US" sz="3200" b="1" dirty="0" smtClean="0">
                <a:cs typeface="Times New Roman" panose="02020603050405020304" pitchFamily="18" charset="0"/>
              </a:rPr>
              <a:t>(Partnership Delivery/Contracts)</a:t>
            </a:r>
          </a:p>
          <a:p>
            <a:pPr marL="109728" indent="0">
              <a:buNone/>
            </a:pPr>
            <a:endParaRPr lang="en-US" sz="2800" dirty="0">
              <a:cs typeface="Times New Roman" panose="02020603050405020304" pitchFamily="18" charset="0"/>
            </a:endParaRPr>
          </a:p>
          <a:p>
            <a:r>
              <a:rPr lang="en-US" sz="3000" dirty="0">
                <a:cs typeface="Times New Roman" panose="02020603050405020304" pitchFamily="18" charset="0"/>
              </a:rPr>
              <a:t>Crown lands (</a:t>
            </a:r>
            <a:r>
              <a:rPr lang="en-US" sz="3000" dirty="0" err="1">
                <a:cs typeface="Times New Roman" panose="02020603050405020304" pitchFamily="18" charset="0"/>
              </a:rPr>
              <a:t>MoTI</a:t>
            </a:r>
            <a:r>
              <a:rPr lang="en-US" sz="3000" dirty="0">
                <a:cs typeface="Times New Roman" panose="02020603050405020304" pitchFamily="18" charset="0"/>
              </a:rPr>
              <a:t>, FLNRO, Parks, </a:t>
            </a:r>
            <a:r>
              <a:rPr lang="en-US" sz="3000" i="1" dirty="0">
                <a:cs typeface="Times New Roman" panose="02020603050405020304" pitchFamily="18" charset="0"/>
              </a:rPr>
              <a:t>Utilities</a:t>
            </a:r>
            <a:r>
              <a:rPr lang="en-US" sz="3000" dirty="0" smtClean="0">
                <a:cs typeface="Times New Roman" panose="02020603050405020304" pitchFamily="18" charset="0"/>
              </a:rPr>
              <a:t>)</a:t>
            </a:r>
          </a:p>
          <a:p>
            <a:endParaRPr lang="en-US" sz="3000" dirty="0">
              <a:cs typeface="Times New Roman" panose="02020603050405020304" pitchFamily="18" charset="0"/>
            </a:endParaRPr>
          </a:p>
          <a:p>
            <a:pPr indent="-342900">
              <a:buFont typeface="Arial" panose="020B0604020202020204" pitchFamily="34" charset="0"/>
              <a:buChar char="•"/>
            </a:pPr>
            <a:r>
              <a:rPr lang="en-US" sz="3000" dirty="0">
                <a:cs typeface="Times New Roman" panose="02020603050405020304" pitchFamily="18" charset="0"/>
              </a:rPr>
              <a:t>Prohibited IP species determined by the </a:t>
            </a:r>
            <a:r>
              <a:rPr lang="en-US" sz="3000" dirty="0" smtClean="0">
                <a:cs typeface="Times New Roman" panose="02020603050405020304" pitchFamily="18" charset="0"/>
              </a:rPr>
              <a:t>IMISWG</a:t>
            </a:r>
          </a:p>
          <a:p>
            <a:r>
              <a:rPr lang="en-US" sz="3000" dirty="0">
                <a:cs typeface="Times New Roman" panose="02020603050405020304" pitchFamily="18" charset="0"/>
              </a:rPr>
              <a:t> </a:t>
            </a:r>
            <a:r>
              <a:rPr lang="en-US" sz="3000" dirty="0" smtClean="0">
                <a:cs typeface="Times New Roman" panose="02020603050405020304" pitchFamily="18" charset="0"/>
              </a:rPr>
              <a:t>   highest </a:t>
            </a:r>
            <a:r>
              <a:rPr lang="en-US" sz="3000" dirty="0">
                <a:cs typeface="Times New Roman" panose="02020603050405020304" pitchFamily="18" charset="0"/>
              </a:rPr>
              <a:t>provincial </a:t>
            </a:r>
            <a:r>
              <a:rPr lang="en-US" sz="3000" dirty="0" smtClean="0">
                <a:cs typeface="Times New Roman" panose="02020603050405020304" pitchFamily="18" charset="0"/>
              </a:rPr>
              <a:t>priority </a:t>
            </a:r>
            <a:r>
              <a:rPr lang="en-US" sz="3000" dirty="0">
                <a:cs typeface="Times New Roman" panose="02020603050405020304" pitchFamily="18" charset="0"/>
              </a:rPr>
              <a:t>(EDRR). No </a:t>
            </a:r>
            <a:r>
              <a:rPr lang="en-US" sz="3000" dirty="0" smtClean="0">
                <a:cs typeface="Times New Roman" panose="02020603050405020304" pitchFamily="18" charset="0"/>
              </a:rPr>
              <a:t>variation</a:t>
            </a:r>
            <a:endParaRPr lang="en-US" sz="3000" dirty="0">
              <a:cs typeface="Times New Roman" panose="02020603050405020304" pitchFamily="18" charset="0"/>
            </a:endParaRPr>
          </a:p>
          <a:p>
            <a:pPr indent="-342900"/>
            <a:endParaRPr lang="en-US" sz="3000" dirty="0">
              <a:cs typeface="Times New Roman" panose="02020603050405020304" pitchFamily="18" charset="0"/>
            </a:endParaRPr>
          </a:p>
          <a:p>
            <a:pPr indent="-342900">
              <a:buFont typeface="Arial" panose="020B0604020202020204" pitchFamily="34" charset="0"/>
              <a:buChar char="•"/>
            </a:pPr>
            <a:r>
              <a:rPr lang="en-US" sz="3000" dirty="0">
                <a:cs typeface="Times New Roman" panose="02020603050405020304" pitchFamily="18" charset="0"/>
              </a:rPr>
              <a:t>Provincial top 25 </a:t>
            </a:r>
            <a:r>
              <a:rPr lang="en-US" sz="3000" dirty="0" smtClean="0">
                <a:cs typeface="Times New Roman" panose="02020603050405020304" pitchFamily="18" charset="0"/>
              </a:rPr>
              <a:t>species</a:t>
            </a:r>
          </a:p>
          <a:p>
            <a:pPr indent="-342900">
              <a:buFont typeface="Arial" panose="020B0604020202020204" pitchFamily="34" charset="0"/>
              <a:buChar char="•"/>
            </a:pPr>
            <a:endParaRPr lang="en-US" sz="3000" dirty="0">
              <a:cs typeface="Times New Roman" panose="02020603050405020304" pitchFamily="18" charset="0"/>
            </a:endParaRPr>
          </a:p>
          <a:p>
            <a:pPr indent="-342900">
              <a:buFont typeface="Arial" panose="020B0604020202020204" pitchFamily="34" charset="0"/>
              <a:buChar char="•"/>
            </a:pPr>
            <a:r>
              <a:rPr lang="en-US" sz="3000" dirty="0" smtClean="0">
                <a:cs typeface="Times New Roman" panose="02020603050405020304" pitchFamily="18" charset="0"/>
              </a:rPr>
              <a:t>Provincial Weed Control Act Regulations category lists</a:t>
            </a:r>
            <a:endParaRPr lang="en-US" sz="3000" dirty="0">
              <a:cs typeface="Times New Roman" panose="02020603050405020304" pitchFamily="18" charset="0"/>
            </a:endParaRPr>
          </a:p>
          <a:p>
            <a:pPr marL="461772" indent="-342900"/>
            <a:endParaRPr lang="en-US" dirty="0">
              <a:latin typeface="Times New Roman" panose="02020603050405020304" pitchFamily="18" charset="0"/>
              <a:cs typeface="Times New Roman" panose="02020603050405020304" pitchFamily="18" charset="0"/>
            </a:endParaRPr>
          </a:p>
          <a:p>
            <a:endParaRPr lang="en-CA" dirty="0"/>
          </a:p>
        </p:txBody>
      </p:sp>
    </p:spTree>
    <p:extLst>
      <p:ext uri="{BB962C8B-B14F-4D97-AF65-F5344CB8AC3E}">
        <p14:creationId xmlns:p14="http://schemas.microsoft.com/office/powerpoint/2010/main" val="137267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chemeClr val="bg1"/>
                </a:solidFill>
              </a:rPr>
              <a:t>Top 25 Provincial Priority Invasive Plants</a:t>
            </a:r>
            <a:endParaRPr lang="en-CA"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3548385"/>
              </p:ext>
            </p:extLst>
          </p:nvPr>
        </p:nvGraphicFramePr>
        <p:xfrm>
          <a:off x="467544" y="1916832"/>
          <a:ext cx="8229600" cy="3672840"/>
        </p:xfrm>
        <a:graphic>
          <a:graphicData uri="http://schemas.openxmlformats.org/drawingml/2006/table">
            <a:tbl>
              <a:tblPr firstRow="1" bandRow="1">
                <a:tableStyleId>{69CF1AB2-1976-4502-BF36-3FF5EA218861}</a:tableStyleId>
              </a:tblPr>
              <a:tblGrid>
                <a:gridCol w="2458616"/>
                <a:gridCol w="1656184"/>
                <a:gridCol w="2057400"/>
                <a:gridCol w="2057400"/>
              </a:tblGrid>
              <a:tr h="370840">
                <a:tc>
                  <a:txBody>
                    <a:bodyPr/>
                    <a:lstStyle/>
                    <a:p>
                      <a:r>
                        <a:rPr lang="en-CA" b="0" dirty="0" smtClean="0"/>
                        <a:t>Bohemian Knotweed</a:t>
                      </a:r>
                      <a:endParaRPr lang="en-CA" b="0" dirty="0"/>
                    </a:p>
                  </a:txBody>
                  <a:tcPr/>
                </a:tc>
                <a:tc>
                  <a:txBody>
                    <a:bodyPr/>
                    <a:lstStyle/>
                    <a:p>
                      <a:r>
                        <a:rPr lang="en-CA" b="0" dirty="0" smtClean="0"/>
                        <a:t>Garlic Mustard</a:t>
                      </a:r>
                      <a:endParaRPr lang="en-CA" b="0" dirty="0"/>
                    </a:p>
                  </a:txBody>
                  <a:tcPr/>
                </a:tc>
                <a:tc>
                  <a:txBody>
                    <a:bodyPr/>
                    <a:lstStyle/>
                    <a:p>
                      <a:r>
                        <a:rPr lang="en-CA" b="0" dirty="0" smtClean="0"/>
                        <a:t>Wild</a:t>
                      </a:r>
                      <a:r>
                        <a:rPr lang="en-CA" b="0" baseline="0" dirty="0" smtClean="0"/>
                        <a:t> Chervil</a:t>
                      </a:r>
                      <a:endParaRPr lang="en-CA" b="0" dirty="0"/>
                    </a:p>
                  </a:txBody>
                  <a:tcPr/>
                </a:tc>
                <a:tc>
                  <a:txBody>
                    <a:bodyPr/>
                    <a:lstStyle/>
                    <a:p>
                      <a:r>
                        <a:rPr lang="en-CA" b="0" dirty="0" smtClean="0"/>
                        <a:t>Leafy Spurge</a:t>
                      </a:r>
                      <a:endParaRPr lang="en-CA" b="0" dirty="0"/>
                    </a:p>
                  </a:txBody>
                  <a:tcPr/>
                </a:tc>
              </a:tr>
              <a:tr h="370840">
                <a:tc>
                  <a:txBody>
                    <a:bodyPr/>
                    <a:lstStyle/>
                    <a:p>
                      <a:r>
                        <a:rPr lang="en-CA" dirty="0" smtClean="0"/>
                        <a:t>Giant Knotweed</a:t>
                      </a:r>
                      <a:endParaRPr lang="en-CA" dirty="0"/>
                    </a:p>
                  </a:txBody>
                  <a:tcPr/>
                </a:tc>
                <a:tc>
                  <a:txBody>
                    <a:bodyPr/>
                    <a:lstStyle/>
                    <a:p>
                      <a:r>
                        <a:rPr lang="en-CA" dirty="0" smtClean="0"/>
                        <a:t>Tansy Ragwort</a:t>
                      </a:r>
                      <a:endParaRPr lang="en-CA" dirty="0"/>
                    </a:p>
                  </a:txBody>
                  <a:tcPr/>
                </a:tc>
                <a:tc>
                  <a:txBody>
                    <a:bodyPr/>
                    <a:lstStyle/>
                    <a:p>
                      <a:r>
                        <a:rPr lang="en-CA" dirty="0" smtClean="0"/>
                        <a:t>Scotch Broom</a:t>
                      </a:r>
                      <a:endParaRPr lang="en-CA" dirty="0"/>
                    </a:p>
                  </a:txBody>
                  <a:tcPr/>
                </a:tc>
                <a:tc>
                  <a:txBody>
                    <a:bodyPr/>
                    <a:lstStyle/>
                    <a:p>
                      <a:r>
                        <a:rPr lang="en-CA" dirty="0" smtClean="0"/>
                        <a:t>Purple</a:t>
                      </a:r>
                      <a:r>
                        <a:rPr lang="en-CA" baseline="0" dirty="0" smtClean="0"/>
                        <a:t> Loosestrife</a:t>
                      </a:r>
                      <a:endParaRPr lang="en-CA" dirty="0"/>
                    </a:p>
                  </a:txBody>
                  <a:tcPr/>
                </a:tc>
              </a:tr>
              <a:tr h="370840">
                <a:tc>
                  <a:txBody>
                    <a:bodyPr/>
                    <a:lstStyle/>
                    <a:p>
                      <a:r>
                        <a:rPr lang="en-CA" dirty="0" smtClean="0"/>
                        <a:t>Japanese Knotweed</a:t>
                      </a:r>
                      <a:endParaRPr lang="en-CA" dirty="0"/>
                    </a:p>
                  </a:txBody>
                  <a:tcPr/>
                </a:tc>
                <a:tc>
                  <a:txBody>
                    <a:bodyPr/>
                    <a:lstStyle/>
                    <a:p>
                      <a:r>
                        <a:rPr lang="en-CA" dirty="0" smtClean="0"/>
                        <a:t>Field </a:t>
                      </a:r>
                      <a:r>
                        <a:rPr lang="en-CA" dirty="0" err="1" smtClean="0"/>
                        <a:t>Scabious</a:t>
                      </a:r>
                      <a:endParaRPr lang="en-CA" dirty="0"/>
                    </a:p>
                  </a:txBody>
                  <a:tcPr/>
                </a:tc>
                <a:tc>
                  <a:txBody>
                    <a:bodyPr/>
                    <a:lstStyle/>
                    <a:p>
                      <a:r>
                        <a:rPr lang="en-CA" dirty="0" smtClean="0"/>
                        <a:t>Blueweed</a:t>
                      </a:r>
                      <a:endParaRPr lang="en-CA" dirty="0"/>
                    </a:p>
                  </a:txBody>
                  <a:tcPr/>
                </a:tc>
                <a:tc>
                  <a:txBody>
                    <a:bodyPr/>
                    <a:lstStyle/>
                    <a:p>
                      <a:r>
                        <a:rPr lang="en-CA" dirty="0" smtClean="0"/>
                        <a:t>Hoary Cress</a:t>
                      </a:r>
                      <a:endParaRPr lang="en-CA" dirty="0"/>
                    </a:p>
                  </a:txBody>
                  <a:tcPr/>
                </a:tc>
              </a:tr>
              <a:tr h="370840">
                <a:tc>
                  <a:txBody>
                    <a:bodyPr/>
                    <a:lstStyle/>
                    <a:p>
                      <a:r>
                        <a:rPr lang="en-CA" dirty="0" smtClean="0"/>
                        <a:t>Himalayan</a:t>
                      </a:r>
                      <a:r>
                        <a:rPr lang="en-CA" baseline="0" dirty="0" smtClean="0"/>
                        <a:t> Knotweed</a:t>
                      </a:r>
                      <a:endParaRPr lang="en-CA" dirty="0"/>
                    </a:p>
                  </a:txBody>
                  <a:tcPr/>
                </a:tc>
                <a:tc>
                  <a:txBody>
                    <a:bodyPr/>
                    <a:lstStyle/>
                    <a:p>
                      <a:r>
                        <a:rPr lang="en-CA" dirty="0" smtClean="0"/>
                        <a:t>Common Bugloss</a:t>
                      </a:r>
                      <a:endParaRPr lang="en-CA" dirty="0"/>
                    </a:p>
                  </a:txBody>
                  <a:tcPr/>
                </a:tc>
                <a:tc>
                  <a:txBody>
                    <a:bodyPr/>
                    <a:lstStyle/>
                    <a:p>
                      <a:r>
                        <a:rPr lang="en-CA" dirty="0" smtClean="0"/>
                        <a:t>Hoary Alyssum</a:t>
                      </a:r>
                      <a:endParaRPr lang="en-CA" dirty="0"/>
                    </a:p>
                  </a:txBody>
                  <a:tcPr/>
                </a:tc>
                <a:tc>
                  <a:txBody>
                    <a:bodyPr/>
                    <a:lstStyle/>
                    <a:p>
                      <a:r>
                        <a:rPr lang="en-CA" dirty="0" smtClean="0"/>
                        <a:t>Orange Hawkweed</a:t>
                      </a:r>
                      <a:endParaRPr lang="en-CA" dirty="0"/>
                    </a:p>
                  </a:txBody>
                  <a:tcPr/>
                </a:tc>
              </a:tr>
              <a:tr h="370840">
                <a:tc>
                  <a:txBody>
                    <a:bodyPr/>
                    <a:lstStyle/>
                    <a:p>
                      <a:r>
                        <a:rPr lang="en-CA" dirty="0" smtClean="0"/>
                        <a:t>Marsh Plume Thistle</a:t>
                      </a:r>
                      <a:endParaRPr lang="en-CA" dirty="0"/>
                    </a:p>
                  </a:txBody>
                  <a:tcPr/>
                </a:tc>
                <a:tc>
                  <a:txBody>
                    <a:bodyPr/>
                    <a:lstStyle/>
                    <a:p>
                      <a:r>
                        <a:rPr lang="en-CA" dirty="0" err="1" smtClean="0"/>
                        <a:t>Puncturevine</a:t>
                      </a:r>
                      <a:endParaRPr lang="en-CA" dirty="0"/>
                    </a:p>
                  </a:txBody>
                  <a:tcPr/>
                </a:tc>
                <a:tc>
                  <a:txBody>
                    <a:bodyPr/>
                    <a:lstStyle/>
                    <a:p>
                      <a:r>
                        <a:rPr lang="en-CA" dirty="0" smtClean="0"/>
                        <a:t>Himalayan</a:t>
                      </a:r>
                      <a:r>
                        <a:rPr lang="en-CA" baseline="0" dirty="0" smtClean="0"/>
                        <a:t> Balsam</a:t>
                      </a:r>
                      <a:endParaRPr lang="en-CA" dirty="0"/>
                    </a:p>
                  </a:txBody>
                  <a:tcPr/>
                </a:tc>
                <a:tc>
                  <a:txBody>
                    <a:bodyPr/>
                    <a:lstStyle/>
                    <a:p>
                      <a:r>
                        <a:rPr lang="en-CA" dirty="0" smtClean="0"/>
                        <a:t>Invasive Yellow Hawkweeds</a:t>
                      </a:r>
                      <a:endParaRPr lang="en-CA" dirty="0"/>
                    </a:p>
                  </a:txBody>
                  <a:tcPr/>
                </a:tc>
              </a:tr>
              <a:tr h="370840">
                <a:tc>
                  <a:txBody>
                    <a:bodyPr/>
                    <a:lstStyle/>
                    <a:p>
                      <a:r>
                        <a:rPr lang="en-CA" dirty="0" smtClean="0"/>
                        <a:t>Rush </a:t>
                      </a:r>
                      <a:r>
                        <a:rPr lang="en-CA" dirty="0" err="1" smtClean="0"/>
                        <a:t>Skeletonweed</a:t>
                      </a:r>
                      <a:endParaRPr lang="en-CA" dirty="0"/>
                    </a:p>
                  </a:txBody>
                  <a:tcPr/>
                </a:tc>
                <a:tc>
                  <a:txBody>
                    <a:bodyPr/>
                    <a:lstStyle/>
                    <a:p>
                      <a:r>
                        <a:rPr lang="en-CA" dirty="0" smtClean="0"/>
                        <a:t>Common Tansy</a:t>
                      </a:r>
                      <a:endParaRPr lang="en-CA" dirty="0"/>
                    </a:p>
                  </a:txBody>
                  <a:tcPr/>
                </a:tc>
                <a:tc>
                  <a:txBody>
                    <a:bodyPr/>
                    <a:lstStyle/>
                    <a:p>
                      <a:r>
                        <a:rPr lang="en-CA" dirty="0" smtClean="0"/>
                        <a:t>Himalayan</a:t>
                      </a:r>
                      <a:r>
                        <a:rPr lang="en-CA" baseline="0" dirty="0" smtClean="0"/>
                        <a:t> Blackberry</a:t>
                      </a:r>
                      <a:endParaRPr lang="en-CA" dirty="0"/>
                    </a:p>
                  </a:txBody>
                  <a:tcPr/>
                </a:tc>
                <a:tc>
                  <a:txBody>
                    <a:bodyPr/>
                    <a:lstStyle/>
                    <a:p>
                      <a:endParaRPr lang="en-CA"/>
                    </a:p>
                  </a:txBody>
                  <a:tcPr/>
                </a:tc>
              </a:tr>
              <a:tr h="370840">
                <a:tc>
                  <a:txBody>
                    <a:bodyPr/>
                    <a:lstStyle/>
                    <a:p>
                      <a:r>
                        <a:rPr lang="en-CA" dirty="0" smtClean="0"/>
                        <a:t>Yellow Flag Iris</a:t>
                      </a:r>
                      <a:endParaRPr lang="en-CA" dirty="0"/>
                    </a:p>
                  </a:txBody>
                  <a:tcPr/>
                </a:tc>
                <a:tc>
                  <a:txBody>
                    <a:bodyPr/>
                    <a:lstStyle/>
                    <a:p>
                      <a:r>
                        <a:rPr lang="en-CA" dirty="0" smtClean="0"/>
                        <a:t>Spotted</a:t>
                      </a:r>
                      <a:r>
                        <a:rPr lang="en-CA" baseline="0" dirty="0" smtClean="0"/>
                        <a:t> Knapweed</a:t>
                      </a:r>
                      <a:endParaRPr lang="en-CA" dirty="0"/>
                    </a:p>
                  </a:txBody>
                  <a:tcPr/>
                </a:tc>
                <a:tc>
                  <a:txBody>
                    <a:bodyPr/>
                    <a:lstStyle/>
                    <a:p>
                      <a:r>
                        <a:rPr lang="en-CA" dirty="0" smtClean="0"/>
                        <a:t>Teasel</a:t>
                      </a:r>
                      <a:endParaRPr lang="en-CA" dirty="0"/>
                    </a:p>
                  </a:txBody>
                  <a:tcPr/>
                </a:tc>
                <a:tc>
                  <a:txBody>
                    <a:bodyPr/>
                    <a:lstStyle/>
                    <a:p>
                      <a:endParaRPr lang="en-CA" dirty="0"/>
                    </a:p>
                  </a:txBody>
                  <a:tcPr/>
                </a:tc>
              </a:tr>
            </a:tbl>
          </a:graphicData>
        </a:graphic>
      </p:graphicFrame>
      <p:sp>
        <p:nvSpPr>
          <p:cNvPr id="3" name="TextBox 2"/>
          <p:cNvSpPr txBox="1"/>
          <p:nvPr/>
        </p:nvSpPr>
        <p:spPr>
          <a:xfrm>
            <a:off x="6012160" y="5877272"/>
            <a:ext cx="1584176" cy="369332"/>
          </a:xfrm>
          <a:prstGeom prst="rect">
            <a:avLst/>
          </a:prstGeom>
          <a:noFill/>
        </p:spPr>
        <p:txBody>
          <a:bodyPr wrap="square" rtlCol="0">
            <a:spAutoFit/>
          </a:bodyPr>
          <a:lstStyle/>
          <a:p>
            <a:r>
              <a:rPr lang="en-CA" dirty="0" smtClean="0">
                <a:solidFill>
                  <a:prstClr val="black"/>
                </a:solidFill>
              </a:rPr>
              <a:t>April 2014</a:t>
            </a:r>
            <a:endParaRPr lang="en-CA" dirty="0">
              <a:solidFill>
                <a:prstClr val="black"/>
              </a:solidFill>
            </a:endParaRPr>
          </a:p>
        </p:txBody>
      </p:sp>
    </p:spTree>
    <p:extLst>
      <p:ext uri="{BB962C8B-B14F-4D97-AF65-F5344CB8AC3E}">
        <p14:creationId xmlns:p14="http://schemas.microsoft.com/office/powerpoint/2010/main" val="103142476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0" y="1371600"/>
            <a:ext cx="9144000" cy="5486400"/>
          </a:xfrm>
        </p:spPr>
        <p:txBody>
          <a:bodyPr>
            <a:normAutofit/>
          </a:bodyPr>
          <a:lstStyle/>
          <a:p>
            <a:pPr marL="0" indent="0" algn="ctr">
              <a:buNone/>
            </a:pPr>
            <a:r>
              <a:rPr lang="en-US" sz="2800" b="1" dirty="0" smtClean="0">
                <a:latin typeface="+mj-lt"/>
                <a:cs typeface="Times New Roman" panose="02020603050405020304" pitchFamily="18" charset="0"/>
              </a:rPr>
              <a:t>Determining </a:t>
            </a:r>
            <a:r>
              <a:rPr lang="en-US" sz="2800" b="1" dirty="0">
                <a:latin typeface="+mj-lt"/>
                <a:cs typeface="Times New Roman" panose="02020603050405020304" pitchFamily="18" charset="0"/>
              </a:rPr>
              <a:t>Priorities </a:t>
            </a:r>
            <a:r>
              <a:rPr lang="en-US" sz="2800" b="1" dirty="0" smtClean="0">
                <a:latin typeface="+mj-lt"/>
                <a:cs typeface="Times New Roman" panose="02020603050405020304" pitchFamily="18" charset="0"/>
              </a:rPr>
              <a:t>Regionally</a:t>
            </a:r>
          </a:p>
          <a:p>
            <a:pPr marL="0" indent="0" algn="ctr">
              <a:buNone/>
            </a:pPr>
            <a:endParaRPr lang="en-CA" sz="2800" dirty="0">
              <a:latin typeface="+mj-lt"/>
            </a:endParaRPr>
          </a:p>
          <a:p>
            <a:pPr marL="514350" indent="-514350">
              <a:spcBef>
                <a:spcPts val="0"/>
              </a:spcBef>
              <a:buFont typeface="+mj-lt"/>
              <a:buAutoNum type="arabicPeriod"/>
            </a:pPr>
            <a:r>
              <a:rPr lang="en-US" sz="2700" dirty="0" smtClean="0">
                <a:latin typeface="+mj-lt"/>
                <a:cs typeface="Times New Roman" panose="02020603050405020304" pitchFamily="18" charset="0"/>
              </a:rPr>
              <a:t>Provincial </a:t>
            </a:r>
            <a:r>
              <a:rPr lang="en-US" sz="2700" dirty="0">
                <a:latin typeface="+mj-lt"/>
                <a:cs typeface="Times New Roman" panose="02020603050405020304" pitchFamily="18" charset="0"/>
              </a:rPr>
              <a:t>Prohibited (EDRR)- </a:t>
            </a:r>
            <a:r>
              <a:rPr lang="en-US" sz="2700" dirty="0" smtClean="0">
                <a:latin typeface="+mj-lt"/>
                <a:cs typeface="Times New Roman" panose="02020603050405020304" pitchFamily="18" charset="0"/>
              </a:rPr>
              <a:t>prevent/treat </a:t>
            </a:r>
            <a:r>
              <a:rPr lang="en-US" sz="2700" dirty="0">
                <a:latin typeface="+mj-lt"/>
                <a:cs typeface="Times New Roman" panose="02020603050405020304" pitchFamily="18" charset="0"/>
              </a:rPr>
              <a:t>new </a:t>
            </a:r>
            <a:r>
              <a:rPr lang="en-US" sz="2700" dirty="0" smtClean="0">
                <a:latin typeface="+mj-lt"/>
                <a:cs typeface="Times New Roman" panose="02020603050405020304" pitchFamily="18" charset="0"/>
              </a:rPr>
              <a:t>incursions</a:t>
            </a:r>
          </a:p>
          <a:p>
            <a:pPr marL="514350" indent="-514350">
              <a:spcBef>
                <a:spcPts val="0"/>
              </a:spcBef>
              <a:buFont typeface="+mj-lt"/>
              <a:buAutoNum type="arabicPeriod"/>
            </a:pPr>
            <a:r>
              <a:rPr lang="en-US" sz="2700" u="sng" dirty="0" smtClean="0">
                <a:latin typeface="+mj-lt"/>
                <a:cs typeface="Times New Roman" panose="02020603050405020304" pitchFamily="18" charset="0"/>
              </a:rPr>
              <a:t>Regional </a:t>
            </a:r>
            <a:r>
              <a:rPr lang="en-US" sz="2700" u="sng" dirty="0">
                <a:latin typeface="+mj-lt"/>
                <a:cs typeface="Times New Roman" panose="02020603050405020304" pitchFamily="18" charset="0"/>
              </a:rPr>
              <a:t>Prohibited </a:t>
            </a:r>
            <a:r>
              <a:rPr lang="en-US" sz="2700" u="sng" dirty="0" smtClean="0">
                <a:latin typeface="+mj-lt"/>
                <a:cs typeface="Times New Roman" panose="02020603050405020304" pitchFamily="18" charset="0"/>
              </a:rPr>
              <a:t>prevent/treat </a:t>
            </a:r>
            <a:r>
              <a:rPr lang="en-US" sz="2700" u="sng" dirty="0">
                <a:latin typeface="+mj-lt"/>
                <a:cs typeface="Times New Roman" panose="02020603050405020304" pitchFamily="18" charset="0"/>
              </a:rPr>
              <a:t>new </a:t>
            </a:r>
            <a:r>
              <a:rPr lang="en-US" sz="2700" u="sng" dirty="0" smtClean="0">
                <a:latin typeface="+mj-lt"/>
                <a:cs typeface="Times New Roman" panose="02020603050405020304" pitchFamily="18" charset="0"/>
              </a:rPr>
              <a:t>incursions</a:t>
            </a:r>
          </a:p>
          <a:p>
            <a:pPr marL="514350" indent="-514350">
              <a:spcBef>
                <a:spcPts val="0"/>
              </a:spcBef>
              <a:buFont typeface="+mj-lt"/>
              <a:buAutoNum type="arabicPeriod"/>
            </a:pPr>
            <a:r>
              <a:rPr lang="en-US" sz="2700" dirty="0" smtClean="0">
                <a:latin typeface="+mj-lt"/>
                <a:cs typeface="Times New Roman" panose="02020603050405020304" pitchFamily="18" charset="0"/>
              </a:rPr>
              <a:t>Top </a:t>
            </a:r>
            <a:r>
              <a:rPr lang="en-US" sz="2700" dirty="0">
                <a:latin typeface="+mj-lt"/>
                <a:cs typeface="Times New Roman" panose="02020603050405020304" pitchFamily="18" charset="0"/>
              </a:rPr>
              <a:t>25, if occur in </a:t>
            </a:r>
            <a:r>
              <a:rPr lang="en-US" sz="2700" dirty="0" smtClean="0">
                <a:latin typeface="+mj-lt"/>
                <a:cs typeface="Times New Roman" panose="02020603050405020304" pitchFamily="18" charset="0"/>
              </a:rPr>
              <a:t>region</a:t>
            </a:r>
          </a:p>
          <a:p>
            <a:pPr marL="514350" indent="-514350">
              <a:spcBef>
                <a:spcPts val="0"/>
              </a:spcBef>
              <a:buFont typeface="+mj-lt"/>
              <a:buAutoNum type="arabicPeriod"/>
            </a:pPr>
            <a:r>
              <a:rPr lang="en-US" sz="2700" dirty="0" smtClean="0">
                <a:latin typeface="+mj-lt"/>
                <a:cs typeface="Times New Roman" panose="02020603050405020304" pitchFamily="18" charset="0"/>
              </a:rPr>
              <a:t>Additional </a:t>
            </a:r>
            <a:r>
              <a:rPr lang="en-US" sz="2700" dirty="0">
                <a:latin typeface="+mj-lt"/>
                <a:cs typeface="Times New Roman" panose="02020603050405020304" pitchFamily="18" charset="0"/>
              </a:rPr>
              <a:t>regional priority species not included in </a:t>
            </a:r>
            <a:r>
              <a:rPr lang="en-US" sz="2700" dirty="0" smtClean="0">
                <a:latin typeface="+mj-lt"/>
                <a:cs typeface="Times New Roman" panose="02020603050405020304" pitchFamily="18" charset="0"/>
              </a:rPr>
              <a:t>above</a:t>
            </a:r>
          </a:p>
          <a:p>
            <a:pPr marL="0" lvl="1" indent="0">
              <a:spcBef>
                <a:spcPts val="0"/>
              </a:spcBef>
              <a:buNone/>
            </a:pPr>
            <a:endParaRPr lang="en-US" sz="900" dirty="0">
              <a:latin typeface="+mj-lt"/>
              <a:cs typeface="Times New Roman" panose="02020603050405020304" pitchFamily="18" charset="0"/>
            </a:endParaRPr>
          </a:p>
          <a:p>
            <a:pPr marL="0">
              <a:spcBef>
                <a:spcPts val="0"/>
              </a:spcBef>
            </a:pPr>
            <a:r>
              <a:rPr lang="en-US" sz="2600" b="1" dirty="0">
                <a:latin typeface="+mj-lt"/>
                <a:cs typeface="Times New Roman" panose="02020603050405020304" pitchFamily="18" charset="0"/>
              </a:rPr>
              <a:t>Strategic planning </a:t>
            </a:r>
            <a:r>
              <a:rPr lang="en-US" sz="2600" b="1" dirty="0" smtClean="0">
                <a:latin typeface="+mj-lt"/>
                <a:cs typeface="Times New Roman" panose="02020603050405020304" pitchFamily="18" charset="0"/>
              </a:rPr>
              <a:t>identifies </a:t>
            </a:r>
            <a:r>
              <a:rPr lang="en-US" sz="2600" b="1" dirty="0">
                <a:latin typeface="+mj-lt"/>
                <a:cs typeface="Times New Roman" panose="02020603050405020304" pitchFamily="18" charset="0"/>
              </a:rPr>
              <a:t>species/sites </a:t>
            </a:r>
            <a:r>
              <a:rPr lang="en-US" sz="2600" b="1" dirty="0" smtClean="0">
                <a:latin typeface="+mj-lt"/>
                <a:cs typeface="Times New Roman" panose="02020603050405020304" pitchFamily="18" charset="0"/>
              </a:rPr>
              <a:t>for management</a:t>
            </a:r>
            <a:endParaRPr lang="en-US" sz="2600" b="1" dirty="0">
              <a:latin typeface="+mj-lt"/>
              <a:cs typeface="Times New Roman" panose="02020603050405020304" pitchFamily="18" charset="0"/>
            </a:endParaRPr>
          </a:p>
          <a:p>
            <a:pPr marL="0" lvl="1" indent="-342900">
              <a:spcBef>
                <a:spcPts val="0"/>
              </a:spcBef>
              <a:buFont typeface="Arial" panose="020B0604020202020204" pitchFamily="34" charset="0"/>
              <a:buChar char="•"/>
            </a:pPr>
            <a:r>
              <a:rPr lang="en-US" sz="2600" b="1" dirty="0">
                <a:latin typeface="+mj-lt"/>
                <a:cs typeface="Times New Roman" panose="02020603050405020304" pitchFamily="18" charset="0"/>
              </a:rPr>
              <a:t>Identify these sites/species based on values </a:t>
            </a:r>
            <a:r>
              <a:rPr lang="en-US" sz="2600" b="1" dirty="0" smtClean="0">
                <a:latin typeface="+mj-lt"/>
                <a:cs typeface="Times New Roman" panose="02020603050405020304" pitchFamily="18" charset="0"/>
              </a:rPr>
              <a:t> </a:t>
            </a:r>
            <a:r>
              <a:rPr lang="en-US" sz="2600" b="1" i="1" dirty="0" smtClean="0">
                <a:latin typeface="+mj-lt"/>
                <a:cs typeface="Times New Roman" panose="02020603050405020304" pitchFamily="18" charset="0"/>
              </a:rPr>
              <a:t>(ecological,</a:t>
            </a:r>
          </a:p>
          <a:p>
            <a:pPr marL="0" lvl="1" indent="0">
              <a:spcBef>
                <a:spcPts val="0"/>
              </a:spcBef>
              <a:buNone/>
            </a:pPr>
            <a:r>
              <a:rPr lang="en-US" sz="2600" b="1" i="1" dirty="0">
                <a:latin typeface="+mj-lt"/>
                <a:cs typeface="Times New Roman" panose="02020603050405020304" pitchFamily="18" charset="0"/>
              </a:rPr>
              <a:t> </a:t>
            </a:r>
            <a:r>
              <a:rPr lang="en-US" sz="2600" b="1" i="1" dirty="0" smtClean="0">
                <a:latin typeface="+mj-lt"/>
                <a:cs typeface="Times New Roman" panose="02020603050405020304" pitchFamily="18" charset="0"/>
              </a:rPr>
              <a:t>    producer</a:t>
            </a:r>
            <a:r>
              <a:rPr lang="en-US" sz="2600" b="1" i="1" dirty="0">
                <a:latin typeface="+mj-lt"/>
                <a:cs typeface="Times New Roman" panose="02020603050405020304" pitchFamily="18" charset="0"/>
              </a:rPr>
              <a:t> </a:t>
            </a:r>
            <a:r>
              <a:rPr lang="en-US" sz="2600" b="1" i="1" dirty="0" smtClean="0">
                <a:latin typeface="+mj-lt"/>
                <a:cs typeface="Times New Roman" panose="02020603050405020304" pitchFamily="18" charset="0"/>
              </a:rPr>
              <a:t>investment </a:t>
            </a:r>
            <a:r>
              <a:rPr lang="en-US" sz="2600" b="1" i="1" dirty="0">
                <a:latin typeface="+mj-lt"/>
                <a:cs typeface="Times New Roman" panose="02020603050405020304" pitchFamily="18" charset="0"/>
              </a:rPr>
              <a:t>on private, </a:t>
            </a:r>
            <a:r>
              <a:rPr lang="en-US" sz="2600" b="1" i="1" dirty="0" smtClean="0">
                <a:latin typeface="+mj-lt"/>
                <a:cs typeface="Times New Roman" panose="02020603050405020304" pitchFamily="18" charset="0"/>
              </a:rPr>
              <a:t>vectors, other </a:t>
            </a:r>
            <a:r>
              <a:rPr lang="en-US" sz="2600" b="1" i="1" dirty="0">
                <a:latin typeface="+mj-lt"/>
                <a:cs typeface="Times New Roman" panose="02020603050405020304" pitchFamily="18" charset="0"/>
              </a:rPr>
              <a:t>impacts)</a:t>
            </a:r>
          </a:p>
          <a:p>
            <a:pPr marL="0" lvl="1" indent="-342900">
              <a:spcBef>
                <a:spcPts val="0"/>
              </a:spcBef>
              <a:buFont typeface="Arial" panose="020B0604020202020204" pitchFamily="34" charset="0"/>
              <a:buChar char="•"/>
            </a:pPr>
            <a:r>
              <a:rPr lang="en-CA" sz="2600" b="1" dirty="0">
                <a:latin typeface="+mj-lt"/>
                <a:cs typeface="Times New Roman" panose="02020603050405020304" pitchFamily="18" charset="0"/>
              </a:rPr>
              <a:t>I</a:t>
            </a:r>
            <a:r>
              <a:rPr lang="en-CA" sz="2600" b="1" dirty="0" smtClean="0">
                <a:latin typeface="+mj-lt"/>
                <a:cs typeface="Times New Roman" panose="02020603050405020304" pitchFamily="18" charset="0"/>
              </a:rPr>
              <a:t>nput - land managers, stakeholders, partners, tenure holders </a:t>
            </a:r>
          </a:p>
          <a:p>
            <a:pPr marL="0" lvl="1" indent="-342900">
              <a:spcBef>
                <a:spcPts val="0"/>
              </a:spcBef>
              <a:buFont typeface="Arial" panose="020B0604020202020204" pitchFamily="34" charset="0"/>
              <a:buChar char="•"/>
            </a:pPr>
            <a:r>
              <a:rPr lang="en-CA" sz="2600" b="1" dirty="0" smtClean="0">
                <a:latin typeface="+mj-lt"/>
                <a:cs typeface="Times New Roman" panose="02020603050405020304" pitchFamily="18" charset="0"/>
              </a:rPr>
              <a:t>This input and collaboration helps identify new species, sites,</a:t>
            </a:r>
          </a:p>
          <a:p>
            <a:pPr marL="0" lvl="1" indent="0">
              <a:spcBef>
                <a:spcPts val="0"/>
              </a:spcBef>
              <a:buNone/>
            </a:pPr>
            <a:r>
              <a:rPr lang="en-CA" sz="2600" b="1" dirty="0">
                <a:latin typeface="+mj-lt"/>
                <a:cs typeface="Times New Roman" panose="02020603050405020304" pitchFamily="18" charset="0"/>
              </a:rPr>
              <a:t> </a:t>
            </a:r>
            <a:r>
              <a:rPr lang="en-CA" sz="2600" b="1" dirty="0" smtClean="0">
                <a:latin typeface="+mj-lt"/>
                <a:cs typeface="Times New Roman" panose="02020603050405020304" pitchFamily="18" charset="0"/>
              </a:rPr>
              <a:t>    impacts to values and local concerns</a:t>
            </a:r>
            <a:endParaRPr lang="en-US" sz="2600" b="1" dirty="0">
              <a:latin typeface="+mj-lt"/>
              <a:cs typeface="Times New Roman" panose="02020603050405020304" pitchFamily="18" charset="0"/>
            </a:endParaRPr>
          </a:p>
        </p:txBody>
      </p:sp>
    </p:spTree>
    <p:extLst>
      <p:ext uri="{BB962C8B-B14F-4D97-AF65-F5344CB8AC3E}">
        <p14:creationId xmlns:p14="http://schemas.microsoft.com/office/powerpoint/2010/main" val="1688459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457200" y="1600200"/>
            <a:ext cx="8229600" cy="4781128"/>
          </a:xfrm>
        </p:spPr>
        <p:txBody>
          <a:bodyPr>
            <a:normAutofit fontScale="77500" lnSpcReduction="20000"/>
          </a:bodyPr>
          <a:lstStyle/>
          <a:p>
            <a:pPr algn="ctr">
              <a:buNone/>
            </a:pPr>
            <a:r>
              <a:rPr lang="en-CA" sz="6000" dirty="0" smtClean="0"/>
              <a:t>BC’s Solutions: </a:t>
            </a:r>
          </a:p>
          <a:p>
            <a:pPr marL="742950" indent="-742950">
              <a:buFont typeface="+mj-lt"/>
              <a:buAutoNum type="arabicPeriod" startAt="4"/>
            </a:pPr>
            <a:r>
              <a:rPr lang="en-CA" sz="5400" b="1" dirty="0" smtClean="0"/>
              <a:t>Strengthening Legislation</a:t>
            </a:r>
          </a:p>
          <a:p>
            <a:pPr marL="742950" indent="-742950">
              <a:buNone/>
            </a:pPr>
            <a:endParaRPr lang="en-CA" sz="3000" b="1" dirty="0" smtClean="0"/>
          </a:p>
          <a:p>
            <a:pPr marL="742950" indent="-742950">
              <a:buNone/>
            </a:pPr>
            <a:r>
              <a:rPr lang="en-CA" sz="3000" b="1" dirty="0" smtClean="0"/>
              <a:t>-  </a:t>
            </a:r>
            <a:r>
              <a:rPr lang="en-CA" sz="3600" dirty="0" smtClean="0"/>
              <a:t>BC Weed Control Act Regulation review began in 2009</a:t>
            </a:r>
          </a:p>
          <a:p>
            <a:pPr marL="742950" indent="-742950">
              <a:buNone/>
            </a:pPr>
            <a:r>
              <a:rPr lang="en-CA" sz="3600" dirty="0" smtClean="0"/>
              <a:t>-  Drivers for change :</a:t>
            </a:r>
          </a:p>
          <a:p>
            <a:pPr marL="1143000" lvl="1" indent="-742950">
              <a:buFont typeface="Arial" pitchFamily="34" charset="0"/>
              <a:buChar char="•"/>
            </a:pPr>
            <a:r>
              <a:rPr lang="en-CA" sz="3600" dirty="0" smtClean="0"/>
              <a:t>Need to include more noxious weeds</a:t>
            </a:r>
          </a:p>
          <a:p>
            <a:pPr marL="1143000" lvl="1" indent="-742950">
              <a:buFont typeface="Arial" pitchFamily="34" charset="0"/>
              <a:buChar char="•"/>
            </a:pPr>
            <a:r>
              <a:rPr lang="en-CA" sz="3600" dirty="0" smtClean="0"/>
              <a:t>	 (regional variability)</a:t>
            </a:r>
          </a:p>
          <a:p>
            <a:pPr marL="1143000" lvl="1" indent="-742950">
              <a:buFont typeface="Arial" pitchFamily="34" charset="0"/>
              <a:buChar char="•"/>
            </a:pPr>
            <a:r>
              <a:rPr lang="en-CA" sz="3600" dirty="0" smtClean="0"/>
              <a:t>Limited ability to address new incursions</a:t>
            </a:r>
          </a:p>
          <a:p>
            <a:pPr marL="1143000" lvl="1" indent="-742950">
              <a:buFont typeface="Arial" pitchFamily="34" charset="0"/>
              <a:buChar char="•"/>
            </a:pPr>
            <a:r>
              <a:rPr lang="en-CA" sz="3600" dirty="0" smtClean="0"/>
              <a:t>Unregulated pathways of introduction &amp; spread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260648"/>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539552" y="1628800"/>
            <a:ext cx="8229600" cy="4896544"/>
          </a:xfrm>
        </p:spPr>
        <p:txBody>
          <a:bodyPr>
            <a:normAutofit fontScale="92500"/>
          </a:bodyPr>
          <a:lstStyle/>
          <a:p>
            <a:pPr algn="ctr">
              <a:spcAft>
                <a:spcPts val="1800"/>
              </a:spcAft>
              <a:buNone/>
            </a:pPr>
            <a:r>
              <a:rPr lang="en-CA" sz="4000" b="1" dirty="0" smtClean="0"/>
              <a:t>Presentation Overview</a:t>
            </a:r>
          </a:p>
          <a:p>
            <a:r>
              <a:rPr lang="en-CA" sz="3600" dirty="0" smtClean="0"/>
              <a:t>British Columbia’s Challenges</a:t>
            </a:r>
          </a:p>
          <a:p>
            <a:r>
              <a:rPr lang="en-CA" sz="3600" dirty="0" smtClean="0"/>
              <a:t>Solutions for Invasive Plant Management</a:t>
            </a:r>
          </a:p>
          <a:p>
            <a:pPr lvl="1"/>
            <a:r>
              <a:rPr lang="en-CA" sz="3200" dirty="0" smtClean="0"/>
              <a:t>Getting on the Same Page</a:t>
            </a:r>
          </a:p>
          <a:p>
            <a:pPr lvl="1"/>
            <a:r>
              <a:rPr lang="en-CA" sz="3200" dirty="0" smtClean="0"/>
              <a:t>Collaborating Locally</a:t>
            </a:r>
          </a:p>
          <a:p>
            <a:pPr lvl="1"/>
            <a:r>
              <a:rPr lang="en-CA" sz="3200" dirty="0" smtClean="0"/>
              <a:t>Ensuring a Scientific Base in Decision Making</a:t>
            </a:r>
          </a:p>
          <a:p>
            <a:pPr lvl="1"/>
            <a:r>
              <a:rPr lang="en-CA" sz="3200" dirty="0" smtClean="0"/>
              <a:t>Strengthening Legislative Framework</a:t>
            </a:r>
          </a:p>
          <a:p>
            <a:pPr lvl="1"/>
            <a:r>
              <a:rPr lang="en-CA" sz="3200" i="1" dirty="0" err="1" smtClean="0"/>
              <a:t>Spartina</a:t>
            </a:r>
            <a:r>
              <a:rPr lang="en-CA" sz="3200" dirty="0" smtClean="0"/>
              <a:t> Project</a:t>
            </a:r>
            <a:endParaRPr lang="en-CA" dirty="0" smtClean="0"/>
          </a:p>
          <a:p>
            <a:endParaRPr lang="en-CA" dirty="0" smtClean="0"/>
          </a:p>
          <a:p>
            <a:pPr lvl="1"/>
            <a:endParaRPr lang="en-CA" dirty="0" smtClean="0"/>
          </a:p>
          <a:p>
            <a:pPr lvl="1"/>
            <a:endParaRPr lang="en-CA" dirty="0" smtClean="0"/>
          </a:p>
          <a:p>
            <a:endParaRPr lang="en-CA" dirty="0"/>
          </a:p>
        </p:txBody>
      </p:sp>
      <p:sp>
        <p:nvSpPr>
          <p:cNvPr id="11" name="TextBox 10"/>
          <p:cNvSpPr txBox="1"/>
          <p:nvPr/>
        </p:nvSpPr>
        <p:spPr>
          <a:xfrm>
            <a:off x="827584" y="4293096"/>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dissolv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dissolv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dissolve">
                                      <p:cBhvr>
                                        <p:cTn id="17" dur="500"/>
                                        <p:tgtEl>
                                          <p:spTgt spid="12">
                                            <p:txEl>
                                              <p:pRg st="3" end="3"/>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animEffect transition="in" filter="dissolve">
                                      <p:cBhvr>
                                        <p:cTn id="20" dur="500"/>
                                        <p:tgtEl>
                                          <p:spTgt spid="12">
                                            <p:txEl>
                                              <p:pRg st="4" end="4"/>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animEffect transition="in" filter="dissolve">
                                      <p:cBhvr>
                                        <p:cTn id="23" dur="500"/>
                                        <p:tgtEl>
                                          <p:spTgt spid="12">
                                            <p:txEl>
                                              <p:pRg st="5" end="5"/>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txEl>
                                              <p:pRg st="6" end="6"/>
                                            </p:txEl>
                                          </p:spTgt>
                                        </p:tgtEl>
                                        <p:attrNameLst>
                                          <p:attrName>style.visibility</p:attrName>
                                        </p:attrNameLst>
                                      </p:cBhvr>
                                      <p:to>
                                        <p:strVal val="visible"/>
                                      </p:to>
                                    </p:set>
                                    <p:animEffect transition="in" filter="dissolve">
                                      <p:cBhvr>
                                        <p:cTn id="26" dur="500"/>
                                        <p:tgtEl>
                                          <p:spTgt spid="12">
                                            <p:txEl>
                                              <p:pRg st="6" end="6"/>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2">
                                            <p:txEl>
                                              <p:pRg st="7" end="7"/>
                                            </p:txEl>
                                          </p:spTgt>
                                        </p:tgtEl>
                                        <p:attrNameLst>
                                          <p:attrName>style.visibility</p:attrName>
                                        </p:attrNameLst>
                                      </p:cBhvr>
                                      <p:to>
                                        <p:strVal val="visible"/>
                                      </p:to>
                                    </p:set>
                                    <p:animEffect transition="in" filter="dissolve">
                                      <p:cBhvr>
                                        <p:cTn id="29"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539552" y="1628800"/>
            <a:ext cx="8229600" cy="4824536"/>
          </a:xfrm>
        </p:spPr>
        <p:txBody>
          <a:bodyPr>
            <a:normAutofit lnSpcReduction="10000"/>
          </a:bodyPr>
          <a:lstStyle/>
          <a:p>
            <a:pPr algn="ctr">
              <a:buNone/>
            </a:pPr>
            <a:r>
              <a:rPr lang="en-CA" sz="4100" b="1" dirty="0" smtClean="0">
                <a:solidFill>
                  <a:srgbClr val="7030A0"/>
                </a:solidFill>
              </a:rPr>
              <a:t>WCA Regulation Amendment </a:t>
            </a:r>
          </a:p>
          <a:p>
            <a:pPr lvl="1"/>
            <a:r>
              <a:rPr lang="en-CA" sz="3000" dirty="0" smtClean="0"/>
              <a:t>Address pathways &amp; vectors of spread (e.g. Sale, Movement/Transport, Storage, Disposal)</a:t>
            </a:r>
          </a:p>
          <a:p>
            <a:pPr lvl="1"/>
            <a:r>
              <a:rPr lang="en-CA" sz="3000" dirty="0" smtClean="0"/>
              <a:t>Provide a solid foundation for Early Detection and Rapid Response actions</a:t>
            </a:r>
          </a:p>
          <a:p>
            <a:pPr lvl="2"/>
            <a:r>
              <a:rPr lang="en-CA" sz="3000" dirty="0" smtClean="0"/>
              <a:t>Prohibited Noxious Weed List</a:t>
            </a:r>
          </a:p>
          <a:p>
            <a:pPr lvl="1"/>
            <a:r>
              <a:rPr lang="en-CA" sz="3000" dirty="0" smtClean="0"/>
              <a:t>Create Restricted Noxious Weed lists – to address species of provincial concern, regional concern, and that are a threat to specific values</a:t>
            </a:r>
          </a:p>
          <a:p>
            <a:pPr lvl="2"/>
            <a:endParaRPr lang="en-CA" dirty="0" smtClean="0"/>
          </a:p>
          <a:p>
            <a:endParaRPr lang="en-CA" dirty="0"/>
          </a:p>
        </p:txBody>
      </p:sp>
      <p:sp>
        <p:nvSpPr>
          <p:cNvPr id="11" name="TextBox 10"/>
          <p:cNvSpPr txBox="1"/>
          <p:nvPr/>
        </p:nvSpPr>
        <p:spPr>
          <a:xfrm>
            <a:off x="251520" y="4365104"/>
            <a:ext cx="7920880" cy="830997"/>
          </a:xfrm>
          <a:prstGeom prst="rect">
            <a:avLst/>
          </a:prstGeom>
          <a:noFill/>
        </p:spPr>
        <p:txBody>
          <a:bodyPr wrap="square" rtlCol="0">
            <a:spAutoFit/>
          </a:bodyPr>
          <a:lstStyle/>
          <a:p>
            <a:pPr algn="ctr"/>
            <a:endParaRPr lang="en-CA" sz="2400" dirty="0" smtClean="0"/>
          </a:p>
          <a:p>
            <a:pPr algn="ctr"/>
            <a:endParaRPr lang="en-CA"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dissolve">
                                      <p:cBhvr>
                                        <p:cTn id="7" dur="500"/>
                                        <p:tgtEl>
                                          <p:spTgt spid="12">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dissolve">
                                      <p:cBhvr>
                                        <p:cTn id="10" dur="500"/>
                                        <p:tgtEl>
                                          <p:spTgt spid="1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animEffect transition="in" filter="dissolve">
                                      <p:cBhvr>
                                        <p:cTn id="15"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420688" y="116632"/>
            <a:ext cx="8229600" cy="1143000"/>
          </a:xfrm>
        </p:spPr>
        <p:txBody>
          <a:bodyPr>
            <a:normAutofit fontScale="90000"/>
          </a:bodyPr>
          <a:lstStyle/>
          <a:p>
            <a:r>
              <a:rPr lang="en-CA" altLang="en-US" b="1" i="1" dirty="0" err="1" smtClean="0">
                <a:cs typeface="Geneva" pitchFamily="34" charset="0"/>
              </a:rPr>
              <a:t>Spartina</a:t>
            </a:r>
            <a:r>
              <a:rPr lang="en-CA" altLang="en-US" b="1" dirty="0" smtClean="0">
                <a:cs typeface="Geneva" pitchFamily="34" charset="0"/>
              </a:rPr>
              <a:t> (</a:t>
            </a:r>
            <a:r>
              <a:rPr lang="en-CA" altLang="en-US" b="1" dirty="0" err="1" smtClean="0">
                <a:cs typeface="Geneva" pitchFamily="34" charset="0"/>
              </a:rPr>
              <a:t>Cordgrass</a:t>
            </a:r>
            <a:r>
              <a:rPr lang="en-CA" altLang="en-US" b="1" dirty="0" smtClean="0">
                <a:cs typeface="Geneva" pitchFamily="34" charset="0"/>
              </a:rPr>
              <a:t>) Project Overview</a:t>
            </a:r>
          </a:p>
        </p:txBody>
      </p:sp>
      <p:sp>
        <p:nvSpPr>
          <p:cNvPr id="5123" name="Text Placeholder 2"/>
          <p:cNvSpPr>
            <a:spLocks noGrp="1"/>
          </p:cNvSpPr>
          <p:nvPr>
            <p:ph type="body" idx="4294967295"/>
          </p:nvPr>
        </p:nvSpPr>
        <p:spPr>
          <a:xfrm>
            <a:off x="567537" y="1124745"/>
            <a:ext cx="7772400" cy="2736304"/>
          </a:xfrm>
        </p:spPr>
        <p:txBody>
          <a:bodyPr/>
          <a:lstStyle/>
          <a:p>
            <a:r>
              <a:rPr lang="en-CA" altLang="en-US" sz="2400" dirty="0" smtClean="0">
                <a:cs typeface="Geneva" pitchFamily="34" charset="0"/>
              </a:rPr>
              <a:t>Invasive Intertidal plant</a:t>
            </a:r>
          </a:p>
          <a:p>
            <a:r>
              <a:rPr lang="en-CA" altLang="en-US" sz="2400" dirty="0" smtClean="0">
                <a:cs typeface="Geneva" pitchFamily="34" charset="0"/>
              </a:rPr>
              <a:t>In: California, Oregon, Washington, BC</a:t>
            </a:r>
          </a:p>
          <a:p>
            <a:r>
              <a:rPr lang="en-CA" altLang="en-US" sz="2400" dirty="0" smtClean="0">
                <a:cs typeface="Geneva" pitchFamily="34" charset="0"/>
              </a:rPr>
              <a:t>3 species</a:t>
            </a:r>
          </a:p>
          <a:p>
            <a:pPr lvl="1"/>
            <a:r>
              <a:rPr lang="en-CA" altLang="en-US" sz="2400" dirty="0" smtClean="0">
                <a:cs typeface="Geneva" pitchFamily="34" charset="0"/>
              </a:rPr>
              <a:t>S. </a:t>
            </a:r>
            <a:r>
              <a:rPr lang="en-CA" altLang="en-US" sz="2400" dirty="0" err="1" smtClean="0">
                <a:cs typeface="Geneva" pitchFamily="34" charset="0"/>
              </a:rPr>
              <a:t>anglica</a:t>
            </a:r>
            <a:r>
              <a:rPr lang="en-CA" altLang="en-US" sz="2400" dirty="0" smtClean="0">
                <a:cs typeface="Geneva" pitchFamily="34" charset="0"/>
              </a:rPr>
              <a:t> (Fraser Delta)</a:t>
            </a:r>
          </a:p>
          <a:p>
            <a:pPr lvl="1"/>
            <a:r>
              <a:rPr lang="en-CA" altLang="en-US" sz="2400" dirty="0" smtClean="0">
                <a:cs typeface="Geneva" pitchFamily="34" charset="0"/>
              </a:rPr>
              <a:t>S. patens (Burrard Inlet, Courtenay)</a:t>
            </a:r>
          </a:p>
          <a:p>
            <a:pPr lvl="1"/>
            <a:r>
              <a:rPr lang="en-CA" altLang="en-US" sz="2400" dirty="0" smtClean="0">
                <a:cs typeface="Geneva" pitchFamily="34" charset="0"/>
              </a:rPr>
              <a:t>S. </a:t>
            </a:r>
            <a:r>
              <a:rPr lang="en-CA" altLang="en-US" sz="2400" dirty="0" err="1" smtClean="0">
                <a:cs typeface="Geneva" pitchFamily="34" charset="0"/>
              </a:rPr>
              <a:t>densiflora</a:t>
            </a:r>
            <a:r>
              <a:rPr lang="en-CA" altLang="en-US" sz="2400" dirty="0" smtClean="0">
                <a:cs typeface="Geneva" pitchFamily="34" charset="0"/>
              </a:rPr>
              <a:t> (</a:t>
            </a:r>
            <a:r>
              <a:rPr lang="en-CA" altLang="en-US" sz="2400" dirty="0" err="1" smtClean="0">
                <a:cs typeface="Geneva" pitchFamily="34" charset="0"/>
              </a:rPr>
              <a:t>Baynes</a:t>
            </a:r>
            <a:r>
              <a:rPr lang="en-CA" altLang="en-US" sz="2400" dirty="0" smtClean="0">
                <a:cs typeface="Geneva" pitchFamily="34" charset="0"/>
              </a:rPr>
              <a:t> Sound)</a:t>
            </a:r>
          </a:p>
        </p:txBody>
      </p:sp>
      <p:pic>
        <p:nvPicPr>
          <p:cNvPr id="5124" name="Picture 4" descr="Spartinaanglica_low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861048"/>
            <a:ext cx="23812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S anglica_Clone_Greater1m_DUC_Clai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825" y="3861048"/>
            <a:ext cx="4208463" cy="28686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702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7544" y="116632"/>
            <a:ext cx="8229600" cy="724942"/>
          </a:xfrm>
        </p:spPr>
        <p:txBody>
          <a:bodyPr>
            <a:normAutofit fontScale="90000"/>
          </a:bodyPr>
          <a:lstStyle/>
          <a:p>
            <a:r>
              <a:rPr lang="en-CA" altLang="en-US" b="1" dirty="0" smtClean="0">
                <a:cs typeface="Geneva" pitchFamily="34" charset="0"/>
              </a:rPr>
              <a:t>BC </a:t>
            </a:r>
            <a:r>
              <a:rPr lang="en-CA" altLang="en-US" b="1" i="1" dirty="0" err="1" smtClean="0">
                <a:cs typeface="Geneva" pitchFamily="34" charset="0"/>
              </a:rPr>
              <a:t>Spartina</a:t>
            </a:r>
            <a:r>
              <a:rPr lang="en-CA" altLang="en-US" b="1" dirty="0" smtClean="0">
                <a:cs typeface="Geneva" pitchFamily="34" charset="0"/>
              </a:rPr>
              <a:t> Working Group</a:t>
            </a:r>
          </a:p>
        </p:txBody>
      </p:sp>
      <p:sp>
        <p:nvSpPr>
          <p:cNvPr id="7171" name="Content Placeholder 2"/>
          <p:cNvSpPr>
            <a:spLocks noGrp="1"/>
          </p:cNvSpPr>
          <p:nvPr>
            <p:ph idx="1"/>
          </p:nvPr>
        </p:nvSpPr>
        <p:spPr>
          <a:xfrm>
            <a:off x="685800" y="893763"/>
            <a:ext cx="8178800" cy="3259137"/>
          </a:xfrm>
        </p:spPr>
        <p:txBody>
          <a:bodyPr/>
          <a:lstStyle/>
          <a:p>
            <a:r>
              <a:rPr lang="en-CA" altLang="en-US" dirty="0" smtClean="0">
                <a:cs typeface="Geneva" pitchFamily="34" charset="0"/>
              </a:rPr>
              <a:t>2004 partnership</a:t>
            </a:r>
          </a:p>
          <a:p>
            <a:pPr lvl="1"/>
            <a:r>
              <a:rPr lang="en-CA" altLang="en-US" dirty="0" smtClean="0">
                <a:cs typeface="Geneva" pitchFamily="34" charset="0"/>
              </a:rPr>
              <a:t>Industry, Gov’t, NGO, local stewardship groups</a:t>
            </a:r>
          </a:p>
          <a:p>
            <a:pPr lvl="1"/>
            <a:r>
              <a:rPr lang="en-CA" altLang="en-US" dirty="0" smtClean="0">
                <a:cs typeface="Geneva" pitchFamily="34" charset="0"/>
              </a:rPr>
              <a:t>Limited $$, but significant in-kind &amp; volunteers</a:t>
            </a:r>
          </a:p>
          <a:p>
            <a:pPr lvl="1"/>
            <a:r>
              <a:rPr lang="en-CA" altLang="en-US" dirty="0" smtClean="0">
                <a:cs typeface="Geneva" pitchFamily="34" charset="0"/>
              </a:rPr>
              <a:t>Linkages across the border</a:t>
            </a:r>
          </a:p>
          <a:p>
            <a:r>
              <a:rPr lang="en-CA" altLang="en-US" dirty="0" smtClean="0">
                <a:cs typeface="Geneva" pitchFamily="34" charset="0"/>
              </a:rPr>
              <a:t>Tasks: map, mechanical control, outreach</a:t>
            </a:r>
          </a:p>
          <a:p>
            <a:pPr lvl="1"/>
            <a:r>
              <a:rPr lang="en-CA" altLang="en-US" i="1" dirty="0" smtClean="0">
                <a:cs typeface="Geneva" pitchFamily="34" charset="0"/>
              </a:rPr>
              <a:t>S. </a:t>
            </a:r>
            <a:r>
              <a:rPr lang="en-CA" altLang="en-US" i="1" dirty="0" err="1" smtClean="0">
                <a:cs typeface="Geneva" pitchFamily="34" charset="0"/>
              </a:rPr>
              <a:t>anglica</a:t>
            </a:r>
            <a:r>
              <a:rPr lang="en-CA" altLang="en-US" dirty="0" smtClean="0">
                <a:cs typeface="Geneva" pitchFamily="34" charset="0"/>
              </a:rPr>
              <a:t> as the priority species</a:t>
            </a:r>
          </a:p>
        </p:txBody>
      </p:sp>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152900"/>
            <a:ext cx="33528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52900"/>
            <a:ext cx="57912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7934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453231" y="10116"/>
            <a:ext cx="8229600" cy="724942"/>
          </a:xfrm>
        </p:spPr>
        <p:txBody>
          <a:bodyPr>
            <a:normAutofit fontScale="90000"/>
          </a:bodyPr>
          <a:lstStyle/>
          <a:p>
            <a:r>
              <a:rPr lang="en-CA" altLang="en-US" b="1" i="1" dirty="0" err="1" smtClean="0">
                <a:cs typeface="Geneva" pitchFamily="34" charset="0"/>
              </a:rPr>
              <a:t>Spartina</a:t>
            </a:r>
            <a:r>
              <a:rPr lang="en-CA" altLang="en-US" b="1" i="1" dirty="0" smtClean="0">
                <a:cs typeface="Geneva" pitchFamily="34" charset="0"/>
              </a:rPr>
              <a:t> </a:t>
            </a:r>
            <a:r>
              <a:rPr lang="en-CA" altLang="en-US" b="1" i="1" dirty="0" err="1" smtClean="0">
                <a:cs typeface="Geneva" pitchFamily="34" charset="0"/>
              </a:rPr>
              <a:t>anglica</a:t>
            </a:r>
            <a:r>
              <a:rPr lang="en-CA" altLang="en-US" b="1" dirty="0" smtClean="0">
                <a:cs typeface="Geneva" pitchFamily="34" charset="0"/>
              </a:rPr>
              <a:t> Trend</a:t>
            </a:r>
          </a:p>
        </p:txBody>
      </p:sp>
      <p:pic>
        <p:nvPicPr>
          <p:cNvPr id="922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838575"/>
            <a:ext cx="5881687" cy="290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764704"/>
            <a:ext cx="5881687"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3" name="Group 6"/>
          <p:cNvGrpSpPr>
            <a:grpSpLocks/>
          </p:cNvGrpSpPr>
          <p:nvPr/>
        </p:nvGrpSpPr>
        <p:grpSpPr bwMode="auto">
          <a:xfrm>
            <a:off x="4691063" y="1790700"/>
            <a:ext cx="2913062" cy="2047875"/>
            <a:chOff x="4175712" y="615543"/>
            <a:chExt cx="2911928" cy="2693714"/>
          </a:xfrm>
        </p:grpSpPr>
        <p:sp>
          <p:nvSpPr>
            <p:cNvPr id="9224" name="TextBox 2"/>
            <p:cNvSpPr txBox="1">
              <a:spLocks noChangeArrowheads="1"/>
            </p:cNvSpPr>
            <p:nvPr/>
          </p:nvSpPr>
          <p:spPr bwMode="auto">
            <a:xfrm>
              <a:off x="4175712" y="615543"/>
              <a:ext cx="2911928" cy="8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pitchFamily="34" charset="0"/>
                  <a:cs typeface="Geneva" pitchFamily="34" charset="0"/>
                </a:defRPr>
              </a:lvl1pPr>
              <a:lvl2pPr marL="742950" indent="-285750" eaLnBrk="0" hangingPunct="0">
                <a:defRPr sz="2400">
                  <a:solidFill>
                    <a:schemeClr val="tx1"/>
                  </a:solidFill>
                  <a:latin typeface="Arial" charset="0"/>
                  <a:ea typeface="Geneva" pitchFamily="34" charset="0"/>
                  <a:cs typeface="Geneva" pitchFamily="34" charset="0"/>
                </a:defRPr>
              </a:lvl2pPr>
              <a:lvl3pPr marL="1143000" indent="-228600" eaLnBrk="0" hangingPunct="0">
                <a:defRPr sz="2400">
                  <a:solidFill>
                    <a:schemeClr val="tx1"/>
                  </a:solidFill>
                  <a:latin typeface="Arial" charset="0"/>
                  <a:ea typeface="Geneva" pitchFamily="34" charset="0"/>
                  <a:cs typeface="Geneva" pitchFamily="34" charset="0"/>
                </a:defRPr>
              </a:lvl3pPr>
              <a:lvl4pPr marL="1600200" indent="-228600" eaLnBrk="0" hangingPunct="0">
                <a:defRPr sz="2400">
                  <a:solidFill>
                    <a:schemeClr val="tx1"/>
                  </a:solidFill>
                  <a:latin typeface="Arial" charset="0"/>
                  <a:ea typeface="Geneva" pitchFamily="34" charset="0"/>
                  <a:cs typeface="Geneva" pitchFamily="34" charset="0"/>
                </a:defRPr>
              </a:lvl4pPr>
              <a:lvl5pPr marL="2057400" indent="-228600" eaLnBrk="0" hangingPunct="0">
                <a:defRPr sz="2400">
                  <a:solidFill>
                    <a:schemeClr val="tx1"/>
                  </a:solidFill>
                  <a:latin typeface="Arial" charset="0"/>
                  <a:ea typeface="Geneva" pitchFamily="34" charset="0"/>
                  <a:cs typeface="Geneva" pitchFamily="34" charset="0"/>
                </a:defRPr>
              </a:lvl5pPr>
              <a:lvl6pPr marL="2514600" indent="-228600" eaLnBrk="0" fontAlgn="base" hangingPunct="0">
                <a:spcBef>
                  <a:spcPct val="0"/>
                </a:spcBef>
                <a:spcAft>
                  <a:spcPct val="0"/>
                </a:spcAft>
                <a:defRPr sz="2400">
                  <a:solidFill>
                    <a:schemeClr val="tx1"/>
                  </a:solidFill>
                  <a:latin typeface="Arial" charset="0"/>
                  <a:ea typeface="Geneva" pitchFamily="34" charset="0"/>
                  <a:cs typeface="Geneva" pitchFamily="34" charset="0"/>
                </a:defRPr>
              </a:lvl6pPr>
              <a:lvl7pPr marL="2971800" indent="-228600" eaLnBrk="0" fontAlgn="base" hangingPunct="0">
                <a:spcBef>
                  <a:spcPct val="0"/>
                </a:spcBef>
                <a:spcAft>
                  <a:spcPct val="0"/>
                </a:spcAft>
                <a:defRPr sz="2400">
                  <a:solidFill>
                    <a:schemeClr val="tx1"/>
                  </a:solidFill>
                  <a:latin typeface="Arial" charset="0"/>
                  <a:ea typeface="Geneva" pitchFamily="34" charset="0"/>
                  <a:cs typeface="Geneva" pitchFamily="34" charset="0"/>
                </a:defRPr>
              </a:lvl7pPr>
              <a:lvl8pPr marL="3429000" indent="-228600" eaLnBrk="0" fontAlgn="base" hangingPunct="0">
                <a:spcBef>
                  <a:spcPct val="0"/>
                </a:spcBef>
                <a:spcAft>
                  <a:spcPct val="0"/>
                </a:spcAft>
                <a:defRPr sz="2400">
                  <a:solidFill>
                    <a:schemeClr val="tx1"/>
                  </a:solidFill>
                  <a:latin typeface="Arial" charset="0"/>
                  <a:ea typeface="Geneva" pitchFamily="34" charset="0"/>
                  <a:cs typeface="Geneva" pitchFamily="34" charset="0"/>
                </a:defRPr>
              </a:lvl8pPr>
              <a:lvl9pPr marL="3886200" indent="-228600" eaLnBrk="0" fontAlgn="base" hangingPunct="0">
                <a:spcBef>
                  <a:spcPct val="0"/>
                </a:spcBef>
                <a:spcAft>
                  <a:spcPct val="0"/>
                </a:spcAft>
                <a:defRPr sz="2400">
                  <a:solidFill>
                    <a:schemeClr val="tx1"/>
                  </a:solidFill>
                  <a:latin typeface="Arial" charset="0"/>
                  <a:ea typeface="Geneva" pitchFamily="34" charset="0"/>
                  <a:cs typeface="Geneva" pitchFamily="34" charset="0"/>
                </a:defRPr>
              </a:lvl9pPr>
            </a:lstStyle>
            <a:p>
              <a:pPr eaLnBrk="1" hangingPunct="1"/>
              <a:r>
                <a:rPr lang="en-CA" altLang="en-US" sz="1800"/>
                <a:t>Reduced Funding</a:t>
              </a:r>
            </a:p>
            <a:p>
              <a:pPr eaLnBrk="1" hangingPunct="1"/>
              <a:r>
                <a:rPr lang="en-CA" altLang="en-US" sz="1800"/>
                <a:t> = Lost containment</a:t>
              </a:r>
            </a:p>
          </p:txBody>
        </p:sp>
        <p:cxnSp>
          <p:nvCxnSpPr>
            <p:cNvPr id="9225" name="Straight Arrow Connector 5"/>
            <p:cNvCxnSpPr>
              <a:cxnSpLocks noChangeShapeType="1"/>
            </p:cNvCxnSpPr>
            <p:nvPr/>
          </p:nvCxnSpPr>
          <p:spPr bwMode="auto">
            <a:xfrm flipH="1">
              <a:off x="4245430" y="1440025"/>
              <a:ext cx="761941" cy="1869232"/>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02422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1196752"/>
            <a:ext cx="9036496" cy="5786199"/>
          </a:xfrm>
          <a:prstGeom prst="rect">
            <a:avLst/>
          </a:prstGeom>
        </p:spPr>
        <p:txBody>
          <a:bodyPr wrap="square">
            <a:spAutoFit/>
          </a:bodyPr>
          <a:lstStyle/>
          <a:p>
            <a:pPr marL="648000" indent="-457200">
              <a:spcBef>
                <a:spcPts val="600"/>
              </a:spcBef>
              <a:buFont typeface="Arial" panose="020B0604020202020204" pitchFamily="34" charset="0"/>
              <a:buChar char="•"/>
            </a:pPr>
            <a:r>
              <a:rPr lang="en-CA" altLang="en-US" sz="2700" dirty="0">
                <a:cs typeface="Geneva" pitchFamily="34" charset="0"/>
              </a:rPr>
              <a:t>Began in 2010 to determine </a:t>
            </a:r>
            <a:r>
              <a:rPr lang="en-CA" altLang="en-US" sz="2700" dirty="0" smtClean="0">
                <a:cs typeface="Geneva" pitchFamily="34" charset="0"/>
              </a:rPr>
              <a:t>logistics to </a:t>
            </a:r>
            <a:r>
              <a:rPr lang="en-CA" altLang="en-US" sz="2700" dirty="0">
                <a:cs typeface="Geneva" pitchFamily="34" charset="0"/>
              </a:rPr>
              <a:t>apply for </a:t>
            </a:r>
            <a:r>
              <a:rPr lang="en-CA" altLang="en-US" sz="2700" dirty="0" smtClean="0">
                <a:cs typeface="Geneva" pitchFamily="34" charset="0"/>
              </a:rPr>
              <a:t>federal herbicide registration </a:t>
            </a:r>
            <a:r>
              <a:rPr lang="en-CA" altLang="en-US" sz="2700" dirty="0">
                <a:cs typeface="Geneva" pitchFamily="34" charset="0"/>
              </a:rPr>
              <a:t>with </a:t>
            </a:r>
            <a:r>
              <a:rPr lang="en-CA" altLang="en-US" sz="2700" dirty="0" smtClean="0">
                <a:cs typeface="Geneva" pitchFamily="34" charset="0"/>
              </a:rPr>
              <a:t>PMRA </a:t>
            </a:r>
            <a:endParaRPr lang="en-CA" altLang="en-US" sz="2700" dirty="0">
              <a:cs typeface="Geneva" pitchFamily="34" charset="0"/>
            </a:endParaRPr>
          </a:p>
          <a:p>
            <a:pPr marL="648000" indent="-457200">
              <a:spcBef>
                <a:spcPts val="600"/>
              </a:spcBef>
              <a:buFont typeface="Arial" panose="020B0604020202020204" pitchFamily="34" charset="0"/>
              <a:buChar char="•"/>
            </a:pPr>
            <a:r>
              <a:rPr lang="en-CA" altLang="en-US" sz="2700" dirty="0">
                <a:cs typeface="Geneva" pitchFamily="34" charset="0"/>
              </a:rPr>
              <a:t>Significant jurisdiction and regulatory uncertainty</a:t>
            </a:r>
          </a:p>
          <a:p>
            <a:pPr marL="648000" indent="-457200">
              <a:spcBef>
                <a:spcPts val="600"/>
              </a:spcBef>
              <a:buFont typeface="Arial" panose="020B0604020202020204" pitchFamily="34" charset="0"/>
              <a:buChar char="•"/>
            </a:pPr>
            <a:r>
              <a:rPr lang="en-CA" altLang="en-US" sz="2700" dirty="0">
                <a:cs typeface="Geneva" pitchFamily="34" charset="0"/>
              </a:rPr>
              <a:t>Technical support from WA, OR, </a:t>
            </a:r>
            <a:r>
              <a:rPr lang="en-CA" altLang="en-US" sz="2700" dirty="0" smtClean="0">
                <a:cs typeface="Geneva" pitchFamily="34" charset="0"/>
              </a:rPr>
              <a:t>CA </a:t>
            </a:r>
            <a:r>
              <a:rPr lang="en-CA" altLang="en-US" sz="2400" dirty="0" smtClean="0">
                <a:cs typeface="Geneva" pitchFamily="34" charset="0"/>
              </a:rPr>
              <a:t>(West </a:t>
            </a:r>
            <a:r>
              <a:rPr lang="en-CA" altLang="en-US" sz="2400" dirty="0">
                <a:cs typeface="Geneva" pitchFamily="34" charset="0"/>
              </a:rPr>
              <a:t>C</a:t>
            </a:r>
            <a:r>
              <a:rPr lang="en-CA" altLang="en-US" sz="2400" dirty="0" smtClean="0">
                <a:cs typeface="Geneva" pitchFamily="34" charset="0"/>
              </a:rPr>
              <a:t>oast </a:t>
            </a:r>
            <a:r>
              <a:rPr lang="en-CA" altLang="en-US" sz="2400" dirty="0">
                <a:cs typeface="Geneva" pitchFamily="34" charset="0"/>
              </a:rPr>
              <a:t>A</a:t>
            </a:r>
            <a:r>
              <a:rPr lang="en-CA" altLang="en-US" sz="2400" dirty="0" smtClean="0">
                <a:cs typeface="Geneva" pitchFamily="34" charset="0"/>
              </a:rPr>
              <a:t>greement)</a:t>
            </a:r>
            <a:endParaRPr lang="en-CA" altLang="en-US" sz="2400" dirty="0">
              <a:cs typeface="Geneva" pitchFamily="34" charset="0"/>
            </a:endParaRPr>
          </a:p>
          <a:p>
            <a:pPr marL="648000" indent="-457200">
              <a:spcBef>
                <a:spcPts val="600"/>
              </a:spcBef>
              <a:buFont typeface="Arial" panose="020B0604020202020204" pitchFamily="34" charset="0"/>
              <a:buChar char="•"/>
            </a:pPr>
            <a:r>
              <a:rPr lang="en-CA" altLang="en-US" sz="2700" dirty="0">
                <a:cs typeface="Geneva" pitchFamily="34" charset="0"/>
              </a:rPr>
              <a:t>Emergency Registration (ER) granted </a:t>
            </a:r>
            <a:r>
              <a:rPr lang="en-CA" altLang="en-US" sz="2700" dirty="0" smtClean="0">
                <a:cs typeface="Geneva" pitchFamily="34" charset="0"/>
              </a:rPr>
              <a:t>Feb </a:t>
            </a:r>
            <a:r>
              <a:rPr lang="en-CA" altLang="en-US" sz="2700" dirty="0">
                <a:cs typeface="Geneva" pitchFamily="34" charset="0"/>
              </a:rPr>
              <a:t>2013 (1 yr</a:t>
            </a:r>
            <a:r>
              <a:rPr lang="en-CA" altLang="en-US" sz="2700" dirty="0" smtClean="0">
                <a:cs typeface="Geneva" pitchFamily="34" charset="0"/>
              </a:rPr>
              <a:t>.) for Rodeo (glyphosate) and Habitat (</a:t>
            </a:r>
            <a:r>
              <a:rPr lang="en-CA" altLang="en-US" sz="2700" dirty="0" err="1" smtClean="0">
                <a:cs typeface="Geneva" pitchFamily="34" charset="0"/>
              </a:rPr>
              <a:t>imazapyr</a:t>
            </a:r>
            <a:r>
              <a:rPr lang="en-CA" altLang="en-US" sz="2700" dirty="0" smtClean="0">
                <a:cs typeface="Geneva" pitchFamily="34" charset="0"/>
              </a:rPr>
              <a:t>)</a:t>
            </a:r>
            <a:endParaRPr lang="en-CA" altLang="en-US" sz="2700" dirty="0">
              <a:cs typeface="Geneva" pitchFamily="34" charset="0"/>
            </a:endParaRPr>
          </a:p>
          <a:p>
            <a:pPr marL="648000" indent="-457200">
              <a:spcBef>
                <a:spcPts val="600"/>
              </a:spcBef>
              <a:buFont typeface="Arial" panose="020B0604020202020204" pitchFamily="34" charset="0"/>
              <a:buChar char="•"/>
            </a:pPr>
            <a:r>
              <a:rPr lang="en-CA" altLang="en-US" sz="2700" dirty="0">
                <a:cs typeface="Geneva" pitchFamily="34" charset="0"/>
              </a:rPr>
              <a:t>Pesticide Use Permit granted July 2013 (3 yr.)</a:t>
            </a:r>
          </a:p>
          <a:p>
            <a:pPr marL="648000" indent="-457200">
              <a:spcBef>
                <a:spcPts val="600"/>
              </a:spcBef>
              <a:buFont typeface="Arial" panose="020B0604020202020204" pitchFamily="34" charset="0"/>
              <a:buChar char="•"/>
            </a:pPr>
            <a:r>
              <a:rPr lang="en-CA" altLang="en-US" sz="2700" dirty="0" smtClean="0">
                <a:cs typeface="Geneva" pitchFamily="34" charset="0"/>
              </a:rPr>
              <a:t>1</a:t>
            </a:r>
            <a:r>
              <a:rPr lang="en-CA" altLang="en-US" sz="2700" baseline="30000" dirty="0" smtClean="0">
                <a:cs typeface="Geneva" pitchFamily="34" charset="0"/>
              </a:rPr>
              <a:t>st</a:t>
            </a:r>
            <a:r>
              <a:rPr lang="en-CA" altLang="en-US" sz="2700" dirty="0" smtClean="0">
                <a:cs typeface="Geneva" pitchFamily="34" charset="0"/>
              </a:rPr>
              <a:t> year </a:t>
            </a:r>
            <a:r>
              <a:rPr lang="en-CA" altLang="en-US" sz="2700" dirty="0">
                <a:cs typeface="Geneva" pitchFamily="34" charset="0"/>
              </a:rPr>
              <a:t>of </a:t>
            </a:r>
            <a:r>
              <a:rPr lang="en-CA" altLang="en-US" sz="2700" i="1" dirty="0" err="1">
                <a:cs typeface="Geneva" pitchFamily="34" charset="0"/>
              </a:rPr>
              <a:t>Spartina</a:t>
            </a:r>
            <a:r>
              <a:rPr lang="en-CA" altLang="en-US" sz="2700" i="1" dirty="0">
                <a:cs typeface="Geneva" pitchFamily="34" charset="0"/>
              </a:rPr>
              <a:t> </a:t>
            </a:r>
            <a:r>
              <a:rPr lang="en-CA" altLang="en-US" sz="2700" dirty="0" smtClean="0">
                <a:cs typeface="Geneva" pitchFamily="34" charset="0"/>
              </a:rPr>
              <a:t>treatment 2013 </a:t>
            </a:r>
            <a:r>
              <a:rPr lang="en-CA" altLang="en-US" sz="2000" dirty="0" smtClean="0">
                <a:cs typeface="Geneva" pitchFamily="34" charset="0"/>
              </a:rPr>
              <a:t>(Roberts Bank/Boundary Bay)</a:t>
            </a:r>
            <a:endParaRPr lang="en-CA" altLang="en-US" sz="2000" dirty="0">
              <a:cs typeface="Geneva" pitchFamily="34" charset="0"/>
            </a:endParaRPr>
          </a:p>
          <a:p>
            <a:pPr marL="648000" indent="-457200">
              <a:spcBef>
                <a:spcPts val="600"/>
              </a:spcBef>
              <a:buFont typeface="Arial" panose="020B0604020202020204" pitchFamily="34" charset="0"/>
              <a:buChar char="•"/>
            </a:pPr>
            <a:r>
              <a:rPr lang="en-CA" altLang="en-US" sz="2700" dirty="0">
                <a:cs typeface="Geneva" pitchFamily="34" charset="0"/>
              </a:rPr>
              <a:t>ER for Habitat </a:t>
            </a:r>
            <a:r>
              <a:rPr lang="en-CA" altLang="en-US" sz="2700" dirty="0" smtClean="0">
                <a:cs typeface="Geneva" pitchFamily="34" charset="0"/>
              </a:rPr>
              <a:t>only granted </a:t>
            </a:r>
            <a:r>
              <a:rPr lang="en-CA" altLang="en-US" sz="2700" dirty="0">
                <a:cs typeface="Geneva" pitchFamily="34" charset="0"/>
              </a:rPr>
              <a:t>Feb for 2014</a:t>
            </a:r>
          </a:p>
          <a:p>
            <a:pPr marL="648000" indent="-457200">
              <a:spcBef>
                <a:spcPts val="600"/>
              </a:spcBef>
              <a:buFont typeface="Arial" panose="020B0604020202020204" pitchFamily="34" charset="0"/>
              <a:buChar char="•"/>
            </a:pPr>
            <a:r>
              <a:rPr lang="en-CA" altLang="en-US" sz="2700" dirty="0" smtClean="0">
                <a:cs typeface="Geneva" pitchFamily="34" charset="0"/>
              </a:rPr>
              <a:t>2</a:t>
            </a:r>
            <a:r>
              <a:rPr lang="en-CA" altLang="en-US" sz="2700" baseline="30000" dirty="0" smtClean="0">
                <a:cs typeface="Geneva" pitchFamily="34" charset="0"/>
              </a:rPr>
              <a:t>nd</a:t>
            </a:r>
            <a:r>
              <a:rPr lang="en-CA" altLang="en-US" sz="2700" dirty="0" smtClean="0">
                <a:cs typeface="Geneva" pitchFamily="34" charset="0"/>
              </a:rPr>
              <a:t>  </a:t>
            </a:r>
            <a:r>
              <a:rPr lang="en-CA" altLang="en-US" sz="2700" dirty="0">
                <a:cs typeface="Geneva" pitchFamily="34" charset="0"/>
              </a:rPr>
              <a:t>year of </a:t>
            </a:r>
            <a:r>
              <a:rPr lang="en-CA" altLang="en-US" sz="2700" i="1" dirty="0" err="1">
                <a:cs typeface="Geneva" pitchFamily="34" charset="0"/>
              </a:rPr>
              <a:t>Spartina</a:t>
            </a:r>
            <a:r>
              <a:rPr lang="en-CA" altLang="en-US" sz="2700" dirty="0">
                <a:cs typeface="Geneva" pitchFamily="34" charset="0"/>
              </a:rPr>
              <a:t> </a:t>
            </a:r>
            <a:r>
              <a:rPr lang="en-CA" altLang="en-US" sz="2700" dirty="0" smtClean="0">
                <a:cs typeface="Geneva" pitchFamily="34" charset="0"/>
              </a:rPr>
              <a:t>treatment 2014 </a:t>
            </a:r>
            <a:r>
              <a:rPr lang="en-CA" altLang="en-US" sz="1900" dirty="0">
                <a:cs typeface="Geneva" pitchFamily="34" charset="0"/>
              </a:rPr>
              <a:t>(Roberts Bank/Boundary Bay</a:t>
            </a:r>
            <a:r>
              <a:rPr lang="en-CA" altLang="en-US" sz="1900" dirty="0" smtClean="0">
                <a:cs typeface="Geneva" pitchFamily="34" charset="0"/>
              </a:rPr>
              <a:t>)</a:t>
            </a:r>
          </a:p>
          <a:p>
            <a:pPr marL="648000" indent="-457200">
              <a:spcBef>
                <a:spcPts val="600"/>
              </a:spcBef>
              <a:buFont typeface="Arial" panose="020B0604020202020204" pitchFamily="34" charset="0"/>
              <a:buChar char="•"/>
            </a:pPr>
            <a:r>
              <a:rPr lang="en-CA" altLang="en-US" sz="2800" dirty="0" smtClean="0">
                <a:cs typeface="Geneva" pitchFamily="34" charset="0"/>
              </a:rPr>
              <a:t>Planning for 2015</a:t>
            </a:r>
            <a:endParaRPr lang="en-CA" altLang="en-US" sz="2800" dirty="0">
              <a:cs typeface="Geneva" pitchFamily="34" charset="0"/>
            </a:endParaRPr>
          </a:p>
          <a:p>
            <a:pPr marL="648000" indent="-457200">
              <a:spcBef>
                <a:spcPts val="600"/>
              </a:spcBef>
              <a:buFont typeface="Arial" panose="020B0604020202020204" pitchFamily="34" charset="0"/>
              <a:buChar char="•"/>
            </a:pPr>
            <a:endParaRPr lang="en-CA" altLang="en-US" sz="2700" dirty="0" smtClean="0">
              <a:cs typeface="Geneva" pitchFamily="34" charset="0"/>
            </a:endParaRPr>
          </a:p>
        </p:txBody>
      </p:sp>
      <p:sp>
        <p:nvSpPr>
          <p:cNvPr id="10" name="Title 1"/>
          <p:cNvSpPr>
            <a:spLocks noGrp="1"/>
          </p:cNvSpPr>
          <p:nvPr>
            <p:ph type="title"/>
          </p:nvPr>
        </p:nvSpPr>
        <p:spPr>
          <a:xfrm>
            <a:off x="323528" y="260648"/>
            <a:ext cx="8610600" cy="1008112"/>
          </a:xfrm>
        </p:spPr>
        <p:txBody>
          <a:bodyPr>
            <a:normAutofit/>
          </a:bodyPr>
          <a:lstStyle/>
          <a:p>
            <a:r>
              <a:rPr lang="en-CA" altLang="en-US" sz="3600" b="1" dirty="0" smtClean="0">
                <a:cs typeface="Geneva" pitchFamily="34" charset="0"/>
              </a:rPr>
              <a:t>Process to Chemical </a:t>
            </a:r>
            <a:r>
              <a:rPr lang="en-CA" altLang="en-US" sz="3600" b="1" dirty="0">
                <a:cs typeface="Geneva" pitchFamily="34" charset="0"/>
              </a:rPr>
              <a:t>Control </a:t>
            </a:r>
            <a:r>
              <a:rPr lang="en-CA" altLang="en-US" sz="3600" b="1" dirty="0" smtClean="0">
                <a:cs typeface="Geneva" pitchFamily="34" charset="0"/>
              </a:rPr>
              <a:t>(2010 - 2014)</a:t>
            </a:r>
          </a:p>
        </p:txBody>
      </p:sp>
    </p:spTree>
    <p:extLst>
      <p:ext uri="{BB962C8B-B14F-4D97-AF65-F5344CB8AC3E}">
        <p14:creationId xmlns:p14="http://schemas.microsoft.com/office/powerpoint/2010/main" val="4058829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1376"/>
            <a:ext cx="4788024"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241376"/>
            <a:ext cx="4355976" cy="559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07704" y="143110"/>
            <a:ext cx="6355009" cy="584775"/>
          </a:xfrm>
          <a:prstGeom prst="rect">
            <a:avLst/>
          </a:prstGeom>
          <a:noFill/>
        </p:spPr>
        <p:txBody>
          <a:bodyPr wrap="none" rtlCol="0">
            <a:spAutoFit/>
          </a:bodyPr>
          <a:lstStyle/>
          <a:p>
            <a:r>
              <a:rPr lang="en-CA" sz="3200" b="1" dirty="0" smtClean="0">
                <a:effectLst>
                  <a:outerShdw blurRad="38100" dist="38100" dir="2700000" algn="tl">
                    <a:srgbClr val="000000">
                      <a:alpha val="43137"/>
                    </a:srgbClr>
                  </a:outerShdw>
                </a:effectLst>
              </a:rPr>
              <a:t>Boundary Bay – </a:t>
            </a:r>
            <a:r>
              <a:rPr lang="en-CA" sz="3200" b="1" i="1" dirty="0" err="1" smtClean="0">
                <a:effectLst>
                  <a:outerShdw blurRad="38100" dist="38100" dir="2700000" algn="tl">
                    <a:srgbClr val="000000">
                      <a:alpha val="43137"/>
                    </a:srgbClr>
                  </a:outerShdw>
                </a:effectLst>
              </a:rPr>
              <a:t>Spartina</a:t>
            </a:r>
            <a:r>
              <a:rPr lang="en-CA" sz="3200" b="1" i="1" dirty="0" smtClean="0">
                <a:effectLst>
                  <a:outerShdw blurRad="38100" dist="38100" dir="2700000" algn="tl">
                    <a:srgbClr val="000000">
                      <a:alpha val="43137"/>
                    </a:srgbClr>
                  </a:outerShdw>
                </a:effectLst>
              </a:rPr>
              <a:t> Treatment</a:t>
            </a:r>
            <a:r>
              <a:rPr lang="en-CA" sz="3200" dirty="0" smtClean="0">
                <a:effectLst>
                  <a:outerShdw blurRad="38100" dist="38100" dir="2700000" algn="tl">
                    <a:srgbClr val="000000">
                      <a:alpha val="43137"/>
                    </a:srgbClr>
                  </a:outerShdw>
                </a:effectLst>
              </a:rPr>
              <a:t> </a:t>
            </a:r>
            <a:endParaRPr lang="en-CA"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7437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3961" y="3011827"/>
            <a:ext cx="4299878"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4005064"/>
            <a:ext cx="2987824" cy="284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rot="730013">
            <a:off x="284990" y="407644"/>
            <a:ext cx="4204306" cy="3152480"/>
          </a:xfrm>
          <a:scene3d>
            <a:camera prst="orthographicFront">
              <a:rot lat="0" lon="300000" rev="0"/>
            </a:camera>
            <a:lightRig rig="threePt" dir="t"/>
          </a:scene3d>
        </p:spPr>
      </p:pic>
      <p:grpSp>
        <p:nvGrpSpPr>
          <p:cNvPr id="11270" name="Group 1"/>
          <p:cNvGrpSpPr>
            <a:grpSpLocks/>
          </p:cNvGrpSpPr>
          <p:nvPr/>
        </p:nvGrpSpPr>
        <p:grpSpPr bwMode="auto">
          <a:xfrm>
            <a:off x="6235617" y="5621676"/>
            <a:ext cx="2960688" cy="1295400"/>
            <a:chOff x="6057898" y="1094241"/>
            <a:chExt cx="2960915" cy="1295400"/>
          </a:xfrm>
        </p:grpSpPr>
        <p:pic>
          <p:nvPicPr>
            <p:cNvPr id="11271" name="Picture 58" descr="link to WSDA home page">
              <a:hlinkClick r:id="rId6" tooltip="Return to WSDA Home Pag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6213" y="1393484"/>
              <a:ext cx="17526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75" descr="Washington Department of Fish and Wildlif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7898" y="1094241"/>
              <a:ext cx="1050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8565" y="188640"/>
            <a:ext cx="4139952" cy="344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4353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pic>
        <p:nvPicPr>
          <p:cNvPr id="7" name="Content Placeholder 6" descr="follow_me"/>
          <p:cNvPicPr>
            <a:picLocks noGrp="1" noChangeAspect="1" noChangeArrowheads="1"/>
          </p:cNvPicPr>
          <p:nvPr>
            <p:ph sz="half" idx="1"/>
          </p:nvPr>
        </p:nvPicPr>
        <p:blipFill>
          <a:blip r:embed="rId6" cstate="print"/>
          <a:stretch>
            <a:fillRect/>
          </a:stretch>
        </p:blipFill>
        <p:spPr bwMode="auto">
          <a:xfrm>
            <a:off x="5004048" y="1700808"/>
            <a:ext cx="3048674" cy="4525963"/>
          </a:xfrm>
          <a:prstGeom prst="rect">
            <a:avLst/>
          </a:prstGeom>
          <a:noFill/>
          <a:ln w="38100">
            <a:solidFill>
              <a:srgbClr val="003300"/>
            </a:solidFill>
            <a:miter lim="800000"/>
            <a:headEnd/>
            <a:tailEnd/>
          </a:ln>
          <a:effectLst/>
        </p:spPr>
      </p:pic>
      <p:sp>
        <p:nvSpPr>
          <p:cNvPr id="9" name="Content Placeholder 8"/>
          <p:cNvSpPr>
            <a:spLocks noGrp="1"/>
          </p:cNvSpPr>
          <p:nvPr>
            <p:ph sz="half" idx="2"/>
          </p:nvPr>
        </p:nvSpPr>
        <p:spPr>
          <a:xfrm>
            <a:off x="539552" y="1628800"/>
            <a:ext cx="4392488" cy="4896544"/>
          </a:xfrm>
        </p:spPr>
        <p:txBody>
          <a:bodyPr>
            <a:normAutofit fontScale="85000" lnSpcReduction="20000"/>
          </a:bodyPr>
          <a:lstStyle/>
          <a:p>
            <a:pPr algn="ctr">
              <a:buNone/>
            </a:pPr>
            <a:r>
              <a:rPr lang="en-CA" sz="4200" b="1" dirty="0" smtClean="0">
                <a:solidFill>
                  <a:srgbClr val="7030A0"/>
                </a:solidFill>
              </a:rPr>
              <a:t>BC Invasive Plant Programs:  </a:t>
            </a:r>
          </a:p>
          <a:p>
            <a:pPr algn="ctr">
              <a:buNone/>
            </a:pPr>
            <a:r>
              <a:rPr lang="en-CA" sz="3200" b="1" dirty="0" smtClean="0"/>
              <a:t>On the Same Page, Communicating and Collaborating, Using Science and Developing Strong Regulations</a:t>
            </a:r>
          </a:p>
          <a:p>
            <a:pPr algn="ctr">
              <a:buNone/>
            </a:pPr>
            <a:r>
              <a:rPr lang="en-CA" sz="3200" b="1" dirty="0" smtClean="0"/>
              <a:t>Special Projects</a:t>
            </a:r>
          </a:p>
          <a:p>
            <a:pPr algn="ctr">
              <a:buNone/>
            </a:pPr>
            <a:r>
              <a:rPr lang="en-CA" sz="3200" b="1" dirty="0" smtClean="0"/>
              <a:t>	</a:t>
            </a:r>
          </a:p>
          <a:p>
            <a:pPr algn="ctr">
              <a:buNone/>
            </a:pPr>
            <a:r>
              <a:rPr lang="en-CA" sz="3200" b="1" dirty="0" smtClean="0">
                <a:solidFill>
                  <a:schemeClr val="accent1">
                    <a:lumMod val="75000"/>
                  </a:schemeClr>
                </a:solidFill>
              </a:rPr>
              <a:t>Moving in the right direction!</a:t>
            </a:r>
          </a:p>
          <a:p>
            <a:pPr algn="ctr">
              <a:buNone/>
            </a:pPr>
            <a:endParaRPr lang="en-CA" sz="3200" b="1" dirty="0" smtClean="0"/>
          </a:p>
          <a:p>
            <a:pPr algn="ctr">
              <a:buNone/>
            </a:pPr>
            <a:r>
              <a:rPr lang="en-CA" sz="3200" b="1" dirty="0" smtClean="0">
                <a:solidFill>
                  <a:srgbClr val="7030A0"/>
                </a:solidFill>
              </a:rPr>
              <a:t>Thank you</a:t>
            </a:r>
            <a:endParaRPr lang="en-CA" sz="3200" b="1" dirty="0">
              <a:solidFill>
                <a:srgbClr val="7030A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haredServices_PowerPoint_LtBkgd"/>
          <p:cNvPicPr>
            <a:picLocks noChangeAspect="1" noChangeArrowheads="1"/>
          </p:cNvPicPr>
          <p:nvPr/>
        </p:nvPicPr>
        <p:blipFill>
          <a:blip r:embed="rId3" cstate="print"/>
          <a:srcRect/>
          <a:stretch>
            <a:fillRect/>
          </a:stretch>
        </p:blipFill>
        <p:spPr bwMode="auto">
          <a:xfrm>
            <a:off x="757245" y="-144128"/>
            <a:ext cx="9144000" cy="6858000"/>
          </a:xfrm>
          <a:prstGeom prst="rect">
            <a:avLst/>
          </a:prstGeom>
          <a:noFill/>
        </p:spPr>
      </p:pic>
      <p:pic>
        <p:nvPicPr>
          <p:cNvPr id="5" name="Picture 5" descr="bczones"/>
          <p:cNvPicPr>
            <a:picLocks noChangeAspect="1" noChangeArrowheads="1"/>
          </p:cNvPicPr>
          <p:nvPr/>
        </p:nvPicPr>
        <p:blipFill>
          <a:blip r:embed="rId4" cstate="print"/>
          <a:srcRect/>
          <a:stretch>
            <a:fillRect/>
          </a:stretch>
        </p:blipFill>
        <p:spPr>
          <a:xfrm rot="413576">
            <a:off x="1681162" y="1884671"/>
            <a:ext cx="5763399" cy="4971770"/>
          </a:xfrm>
          <a:prstGeom prst="rect">
            <a:avLst/>
          </a:prstGeom>
          <a:noFill/>
          <a:ln/>
        </p:spPr>
      </p:pic>
      <p:pic>
        <p:nvPicPr>
          <p:cNvPr id="8" name="Picture 6" descr="Agric"/>
          <p:cNvPicPr>
            <a:picLocks noChangeAspect="1" noChangeArrowheads="1"/>
          </p:cNvPicPr>
          <p:nvPr/>
        </p:nvPicPr>
        <p:blipFill>
          <a:blip r:embed="rId5" cstate="print"/>
          <a:srcRect/>
          <a:stretch>
            <a:fillRect/>
          </a:stretch>
        </p:blipFill>
        <p:spPr bwMode="auto">
          <a:xfrm>
            <a:off x="7431422" y="267890"/>
            <a:ext cx="1730375" cy="1443038"/>
          </a:xfrm>
          <a:prstGeom prst="rect">
            <a:avLst/>
          </a:prstGeom>
          <a:noFill/>
        </p:spPr>
      </p:pic>
      <p:pic>
        <p:nvPicPr>
          <p:cNvPr id="10" name="Picture 27" descr="photo4"/>
          <p:cNvPicPr>
            <a:picLocks noChangeAspect="1" noChangeArrowheads="1"/>
          </p:cNvPicPr>
          <p:nvPr/>
        </p:nvPicPr>
        <p:blipFill>
          <a:blip r:embed="rId6" cstate="print"/>
          <a:srcRect/>
          <a:stretch>
            <a:fillRect/>
          </a:stretch>
        </p:blipFill>
        <p:spPr bwMode="auto">
          <a:xfrm>
            <a:off x="7638332" y="4467437"/>
            <a:ext cx="1905000" cy="1143000"/>
          </a:xfrm>
          <a:prstGeom prst="rect">
            <a:avLst/>
          </a:prstGeom>
          <a:noFill/>
        </p:spPr>
      </p:pic>
      <p:pic>
        <p:nvPicPr>
          <p:cNvPr id="13" name="Picture 29" descr="lumber_truck2"/>
          <p:cNvPicPr>
            <a:picLocks noChangeAspect="1" noChangeArrowheads="1"/>
          </p:cNvPicPr>
          <p:nvPr/>
        </p:nvPicPr>
        <p:blipFill>
          <a:blip r:embed="rId7" cstate="print"/>
          <a:srcRect/>
          <a:stretch>
            <a:fillRect/>
          </a:stretch>
        </p:blipFill>
        <p:spPr bwMode="auto">
          <a:xfrm>
            <a:off x="3316024" y="966460"/>
            <a:ext cx="2159000" cy="754062"/>
          </a:xfrm>
          <a:prstGeom prst="rect">
            <a:avLst/>
          </a:prstGeom>
          <a:noFill/>
        </p:spPr>
      </p:pic>
      <p:pic>
        <p:nvPicPr>
          <p:cNvPr id="5124" name="Picture 4" descr="Kalamalka Lake Provincial Park and Protected Area"/>
          <p:cNvPicPr>
            <a:picLocks noChangeAspect="1" noChangeArrowheads="1"/>
          </p:cNvPicPr>
          <p:nvPr/>
        </p:nvPicPr>
        <p:blipFill>
          <a:blip r:embed="rId8" cstate="print"/>
          <a:srcRect/>
          <a:stretch>
            <a:fillRect/>
          </a:stretch>
        </p:blipFill>
        <p:spPr bwMode="auto">
          <a:xfrm>
            <a:off x="7587871" y="3088568"/>
            <a:ext cx="2101416" cy="1400944"/>
          </a:xfrm>
          <a:prstGeom prst="rect">
            <a:avLst/>
          </a:prstGeom>
          <a:noFill/>
        </p:spPr>
      </p:pic>
      <p:pic>
        <p:nvPicPr>
          <p:cNvPr id="5134" name="Picture 14" descr="oak"/>
          <p:cNvPicPr>
            <a:picLocks noChangeAspect="1" noChangeArrowheads="1"/>
          </p:cNvPicPr>
          <p:nvPr/>
        </p:nvPicPr>
        <p:blipFill>
          <a:blip r:embed="rId9" cstate="print"/>
          <a:srcRect/>
          <a:stretch>
            <a:fillRect/>
          </a:stretch>
        </p:blipFill>
        <p:spPr bwMode="auto">
          <a:xfrm>
            <a:off x="1562091" y="2232358"/>
            <a:ext cx="1276350" cy="2105026"/>
          </a:xfrm>
          <a:prstGeom prst="rect">
            <a:avLst/>
          </a:prstGeom>
          <a:noFill/>
        </p:spPr>
      </p:pic>
      <p:pic>
        <p:nvPicPr>
          <p:cNvPr id="5138" name="Picture 18" descr="http://www.richmond.ca/__shared/assets/Annieville_BC_Full-Size19394.jpg"/>
          <p:cNvPicPr>
            <a:picLocks noChangeAspect="1" noChangeArrowheads="1"/>
          </p:cNvPicPr>
          <p:nvPr/>
        </p:nvPicPr>
        <p:blipFill>
          <a:blip r:embed="rId10" cstate="print"/>
          <a:srcRect/>
          <a:stretch>
            <a:fillRect/>
          </a:stretch>
        </p:blipFill>
        <p:spPr bwMode="auto">
          <a:xfrm>
            <a:off x="-23708" y="5196345"/>
            <a:ext cx="2071461" cy="1494904"/>
          </a:xfrm>
          <a:prstGeom prst="rect">
            <a:avLst/>
          </a:prstGeom>
          <a:noFill/>
        </p:spPr>
      </p:pic>
      <p:pic>
        <p:nvPicPr>
          <p:cNvPr id="5132" name="Picture 12" descr="http://upload.wikimedia.org/wikipedia/commons/thumb/a/a9/PortOVan.jpg/250px-PortOVan.jpg"/>
          <p:cNvPicPr>
            <a:picLocks noChangeAspect="1" noChangeArrowheads="1"/>
          </p:cNvPicPr>
          <p:nvPr/>
        </p:nvPicPr>
        <p:blipFill>
          <a:blip r:embed="rId11" cstate="print"/>
          <a:srcRect/>
          <a:stretch>
            <a:fillRect/>
          </a:stretch>
        </p:blipFill>
        <p:spPr bwMode="auto">
          <a:xfrm>
            <a:off x="2087010" y="5492659"/>
            <a:ext cx="1806718" cy="1358652"/>
          </a:xfrm>
          <a:prstGeom prst="rect">
            <a:avLst/>
          </a:prstGeom>
          <a:noFill/>
        </p:spPr>
      </p:pic>
      <p:pic>
        <p:nvPicPr>
          <p:cNvPr id="26" name="Picture 10" descr="elk"/>
          <p:cNvPicPr>
            <a:picLocks noChangeAspect="1" noChangeArrowheads="1"/>
          </p:cNvPicPr>
          <p:nvPr/>
        </p:nvPicPr>
        <p:blipFill>
          <a:blip r:embed="rId12" cstate="print"/>
          <a:srcRect/>
          <a:stretch>
            <a:fillRect/>
          </a:stretch>
        </p:blipFill>
        <p:spPr bwMode="auto">
          <a:xfrm>
            <a:off x="6248875" y="4583411"/>
            <a:ext cx="1473200" cy="1181100"/>
          </a:xfrm>
          <a:prstGeom prst="rect">
            <a:avLst/>
          </a:prstGeom>
          <a:noFill/>
        </p:spPr>
      </p:pic>
      <p:pic>
        <p:nvPicPr>
          <p:cNvPr id="27" name="Picture 23" descr="campers_take_a_break_on_the_tyaughton_trail"/>
          <p:cNvPicPr>
            <a:picLocks noChangeAspect="1" noChangeArrowheads="1"/>
          </p:cNvPicPr>
          <p:nvPr/>
        </p:nvPicPr>
        <p:blipFill>
          <a:blip r:embed="rId13" cstate="print"/>
          <a:srcRect/>
          <a:stretch>
            <a:fillRect/>
          </a:stretch>
        </p:blipFill>
        <p:spPr bwMode="auto">
          <a:xfrm>
            <a:off x="5475024" y="2125538"/>
            <a:ext cx="1223962" cy="917575"/>
          </a:xfrm>
          <a:prstGeom prst="rect">
            <a:avLst/>
          </a:prstGeom>
          <a:noFill/>
        </p:spPr>
      </p:pic>
      <p:pic>
        <p:nvPicPr>
          <p:cNvPr id="5140" name="Picture 20" descr="http://www.google.ca/images?q=tbn:ANd9GcSDs2Dx6EVRyYNPSQ0EBMaPUmK_isdEtGeu8C9S227ZDjLbdWrV2jit2g">
            <a:hlinkClick r:id="rId14"/>
          </p:cNvPr>
          <p:cNvPicPr>
            <a:picLocks noChangeAspect="1" noChangeArrowheads="1"/>
          </p:cNvPicPr>
          <p:nvPr/>
        </p:nvPicPr>
        <p:blipFill>
          <a:blip r:embed="rId15" cstate="print"/>
          <a:srcRect/>
          <a:stretch>
            <a:fillRect/>
          </a:stretch>
        </p:blipFill>
        <p:spPr bwMode="auto">
          <a:xfrm>
            <a:off x="2071461" y="4370556"/>
            <a:ext cx="1104900" cy="895351"/>
          </a:xfrm>
          <a:prstGeom prst="rect">
            <a:avLst/>
          </a:prstGeom>
          <a:noFill/>
        </p:spPr>
      </p:pic>
      <p:pic>
        <p:nvPicPr>
          <p:cNvPr id="12" name="Picture 32" descr="Logging Truck_1"/>
          <p:cNvPicPr>
            <a:picLocks noChangeAspect="1" noChangeArrowheads="1"/>
          </p:cNvPicPr>
          <p:nvPr/>
        </p:nvPicPr>
        <p:blipFill>
          <a:blip r:embed="rId16" cstate="print"/>
          <a:srcRect/>
          <a:stretch>
            <a:fillRect/>
          </a:stretch>
        </p:blipFill>
        <p:spPr bwMode="auto">
          <a:xfrm>
            <a:off x="5811886" y="3436355"/>
            <a:ext cx="1584325" cy="1074737"/>
          </a:xfrm>
          <a:prstGeom prst="rect">
            <a:avLst/>
          </a:prstGeom>
          <a:noFill/>
        </p:spPr>
      </p:pic>
      <p:pic>
        <p:nvPicPr>
          <p:cNvPr id="5128" name="Picture 8" descr="http://www.env.gov.bc.ca/bcparks/explore/parkpgs/valhalla/valhalla.jpg"/>
          <p:cNvPicPr>
            <a:picLocks noChangeAspect="1" noChangeArrowheads="1"/>
          </p:cNvPicPr>
          <p:nvPr/>
        </p:nvPicPr>
        <p:blipFill>
          <a:blip r:embed="rId17" cstate="print"/>
          <a:srcRect/>
          <a:stretch>
            <a:fillRect/>
          </a:stretch>
        </p:blipFill>
        <p:spPr bwMode="auto">
          <a:xfrm>
            <a:off x="7448407" y="5517232"/>
            <a:ext cx="1695593" cy="1124744"/>
          </a:xfrm>
          <a:prstGeom prst="rect">
            <a:avLst/>
          </a:prstGeom>
          <a:noFill/>
        </p:spPr>
      </p:pic>
      <p:pic>
        <p:nvPicPr>
          <p:cNvPr id="23" name="Picture 8" descr="ranching"/>
          <p:cNvPicPr>
            <a:picLocks noChangeAspect="1" noChangeArrowheads="1"/>
          </p:cNvPicPr>
          <p:nvPr/>
        </p:nvPicPr>
        <p:blipFill>
          <a:blip r:embed="rId18" cstate="print"/>
          <a:srcRect/>
          <a:stretch>
            <a:fillRect/>
          </a:stretch>
        </p:blipFill>
        <p:spPr bwMode="auto">
          <a:xfrm>
            <a:off x="1259632" y="868238"/>
            <a:ext cx="1871663" cy="1257300"/>
          </a:xfrm>
          <a:prstGeom prst="rect">
            <a:avLst/>
          </a:prstGeom>
          <a:noFill/>
        </p:spPr>
      </p:pic>
      <p:pic>
        <p:nvPicPr>
          <p:cNvPr id="5130" name="Picture 10" descr="Pirates Cove Marine Provincial Park"/>
          <p:cNvPicPr>
            <a:picLocks noChangeAspect="1" noChangeArrowheads="1"/>
          </p:cNvPicPr>
          <p:nvPr/>
        </p:nvPicPr>
        <p:blipFill>
          <a:blip r:embed="rId19" cstate="print"/>
          <a:srcRect/>
          <a:stretch>
            <a:fillRect/>
          </a:stretch>
        </p:blipFill>
        <p:spPr bwMode="auto">
          <a:xfrm>
            <a:off x="145627" y="3848746"/>
            <a:ext cx="1609362" cy="1207021"/>
          </a:xfrm>
          <a:prstGeom prst="rect">
            <a:avLst/>
          </a:prstGeom>
          <a:noFill/>
        </p:spPr>
      </p:pic>
      <p:pic>
        <p:nvPicPr>
          <p:cNvPr id="5126" name="Picture 6" descr="Ha'thayim (Von Donop) Marine Provincial Park "/>
          <p:cNvPicPr>
            <a:picLocks noChangeAspect="1" noChangeArrowheads="1"/>
          </p:cNvPicPr>
          <p:nvPr/>
        </p:nvPicPr>
        <p:blipFill>
          <a:blip r:embed="rId20" cstate="print"/>
          <a:srcRect/>
          <a:stretch>
            <a:fillRect/>
          </a:stretch>
        </p:blipFill>
        <p:spPr bwMode="auto">
          <a:xfrm>
            <a:off x="82125" y="96626"/>
            <a:ext cx="1907704" cy="1240008"/>
          </a:xfrm>
          <a:prstGeom prst="rect">
            <a:avLst/>
          </a:prstGeom>
          <a:noFill/>
        </p:spPr>
      </p:pic>
      <p:pic>
        <p:nvPicPr>
          <p:cNvPr id="7" name="Picture 7" descr="fishing01"/>
          <p:cNvPicPr>
            <a:picLocks noChangeAspect="1" noChangeArrowheads="1"/>
          </p:cNvPicPr>
          <p:nvPr/>
        </p:nvPicPr>
        <p:blipFill>
          <a:blip r:embed="rId21" cstate="print"/>
          <a:srcRect/>
          <a:stretch>
            <a:fillRect/>
          </a:stretch>
        </p:blipFill>
        <p:spPr bwMode="auto">
          <a:xfrm>
            <a:off x="82125" y="1472566"/>
            <a:ext cx="1055574" cy="1367607"/>
          </a:xfrm>
          <a:prstGeom prst="rect">
            <a:avLst/>
          </a:prstGeom>
          <a:noFill/>
        </p:spPr>
      </p:pic>
      <p:pic>
        <p:nvPicPr>
          <p:cNvPr id="6" name="Picture 26" descr="recreation"/>
          <p:cNvPicPr>
            <a:picLocks noChangeAspect="1" noChangeArrowheads="1"/>
          </p:cNvPicPr>
          <p:nvPr/>
        </p:nvPicPr>
        <p:blipFill>
          <a:blip r:embed="rId22" cstate="print"/>
          <a:srcRect/>
          <a:stretch>
            <a:fillRect/>
          </a:stretch>
        </p:blipFill>
        <p:spPr bwMode="auto">
          <a:xfrm>
            <a:off x="25037" y="2687178"/>
            <a:ext cx="1584325" cy="1195387"/>
          </a:xfrm>
          <a:prstGeom prst="rect">
            <a:avLst/>
          </a:prstGeom>
          <a:noFill/>
        </p:spPr>
      </p:pic>
      <p:pic>
        <p:nvPicPr>
          <p:cNvPr id="5142" name="Picture 22" descr="See full size image">
            <a:hlinkClick r:id="rId23"/>
          </p:cNvPr>
          <p:cNvPicPr>
            <a:picLocks noChangeAspect="1" noChangeArrowheads="1"/>
          </p:cNvPicPr>
          <p:nvPr/>
        </p:nvPicPr>
        <p:blipFill>
          <a:blip r:embed="rId24" cstate="print"/>
          <a:srcRect/>
          <a:stretch>
            <a:fillRect/>
          </a:stretch>
        </p:blipFill>
        <p:spPr bwMode="auto">
          <a:xfrm>
            <a:off x="5234814" y="1093661"/>
            <a:ext cx="1369234" cy="978024"/>
          </a:xfrm>
          <a:prstGeom prst="rect">
            <a:avLst/>
          </a:prstGeom>
          <a:noFill/>
        </p:spPr>
      </p:pic>
      <p:pic>
        <p:nvPicPr>
          <p:cNvPr id="15" name="Picture 28" descr="forage1"/>
          <p:cNvPicPr>
            <a:picLocks noChangeAspect="1" noChangeArrowheads="1"/>
          </p:cNvPicPr>
          <p:nvPr/>
        </p:nvPicPr>
        <p:blipFill>
          <a:blip r:embed="rId25" cstate="print"/>
          <a:srcRect/>
          <a:stretch>
            <a:fillRect/>
          </a:stretch>
        </p:blipFill>
        <p:spPr bwMode="auto">
          <a:xfrm>
            <a:off x="7884368" y="1710928"/>
            <a:ext cx="1693862" cy="1076325"/>
          </a:xfrm>
          <a:prstGeom prst="rect">
            <a:avLst/>
          </a:prstGeom>
          <a:noFill/>
        </p:spPr>
      </p:pic>
      <p:pic>
        <p:nvPicPr>
          <p:cNvPr id="14" name="Picture 25" descr="Roy4edge"/>
          <p:cNvPicPr>
            <a:picLocks noChangeAspect="1" noChangeArrowheads="1"/>
          </p:cNvPicPr>
          <p:nvPr/>
        </p:nvPicPr>
        <p:blipFill>
          <a:blip r:embed="rId26" cstate="print"/>
          <a:srcRect/>
          <a:stretch>
            <a:fillRect/>
          </a:stretch>
        </p:blipFill>
        <p:spPr bwMode="auto">
          <a:xfrm>
            <a:off x="6021917" y="0"/>
            <a:ext cx="1354138" cy="1276350"/>
          </a:xfrm>
          <a:prstGeom prst="rect">
            <a:avLst/>
          </a:prstGeom>
          <a:noFill/>
        </p:spPr>
      </p:pic>
      <p:pic>
        <p:nvPicPr>
          <p:cNvPr id="9" name="Picture 9" descr="apple2b"/>
          <p:cNvPicPr>
            <a:picLocks noChangeAspect="1" noChangeArrowheads="1"/>
          </p:cNvPicPr>
          <p:nvPr/>
        </p:nvPicPr>
        <p:blipFill>
          <a:blip r:embed="rId27" cstate="print"/>
          <a:srcRect/>
          <a:stretch>
            <a:fillRect/>
          </a:stretch>
        </p:blipFill>
        <p:spPr bwMode="auto">
          <a:xfrm>
            <a:off x="6845413" y="1871786"/>
            <a:ext cx="876662" cy="1439937"/>
          </a:xfrm>
          <a:prstGeom prst="rect">
            <a:avLst/>
          </a:prstGeom>
          <a:noFill/>
        </p:spPr>
      </p:pic>
      <p:sp>
        <p:nvSpPr>
          <p:cNvPr id="2" name="TextBox 1"/>
          <p:cNvSpPr txBox="1"/>
          <p:nvPr/>
        </p:nvSpPr>
        <p:spPr>
          <a:xfrm>
            <a:off x="1875310" y="0"/>
            <a:ext cx="4573049" cy="769441"/>
          </a:xfrm>
          <a:prstGeom prst="rect">
            <a:avLst/>
          </a:prstGeom>
          <a:noFill/>
        </p:spPr>
        <p:txBody>
          <a:bodyPr wrap="square" rtlCol="0">
            <a:spAutoFit/>
          </a:bodyPr>
          <a:lstStyle/>
          <a:p>
            <a:r>
              <a:rPr lang="en-CA" sz="4400" b="1" dirty="0" smtClean="0"/>
              <a:t>The Challenge…</a:t>
            </a:r>
            <a:endParaRPr lang="en-CA" sz="4400" b="1" dirty="0"/>
          </a:p>
        </p:txBody>
      </p:sp>
    </p:spTree>
    <p:extLst>
      <p:ext uri="{BB962C8B-B14F-4D97-AF65-F5344CB8AC3E}">
        <p14:creationId xmlns:p14="http://schemas.microsoft.com/office/powerpoint/2010/main" val="3424870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457200" y="1600200"/>
            <a:ext cx="8229600" cy="4781128"/>
          </a:xfrm>
        </p:spPr>
        <p:txBody>
          <a:bodyPr>
            <a:normAutofit fontScale="92500"/>
          </a:bodyPr>
          <a:lstStyle/>
          <a:p>
            <a:pPr algn="ctr">
              <a:buNone/>
            </a:pPr>
            <a:r>
              <a:rPr lang="en-CA" sz="4300" dirty="0" smtClean="0"/>
              <a:t>BC’s Solutions: </a:t>
            </a:r>
          </a:p>
          <a:p>
            <a:pPr marL="742950" indent="-742950">
              <a:buFont typeface="+mj-lt"/>
              <a:buAutoNum type="arabicPeriod"/>
            </a:pPr>
            <a:r>
              <a:rPr lang="en-CA" sz="3900" b="1" dirty="0" smtClean="0"/>
              <a:t>Getting on the Same Page </a:t>
            </a:r>
          </a:p>
          <a:p>
            <a:pPr marL="0" algn="ctr">
              <a:buNone/>
            </a:pPr>
            <a:r>
              <a:rPr lang="en-CA" sz="3500" b="1" dirty="0" smtClean="0">
                <a:solidFill>
                  <a:srgbClr val="7030A0"/>
                </a:solidFill>
                <a:effectLst>
                  <a:outerShdw blurRad="38100" dist="38100" dir="2700000" algn="tl">
                    <a:srgbClr val="000000">
                      <a:alpha val="43137"/>
                    </a:srgbClr>
                  </a:outerShdw>
                </a:effectLst>
              </a:rPr>
              <a:t>Inter-Ministry Invasive Species Working Group</a:t>
            </a:r>
          </a:p>
          <a:p>
            <a:pPr lvl="1">
              <a:buFont typeface="Arial" pitchFamily="34" charset="0"/>
              <a:buChar char="•"/>
            </a:pPr>
            <a:r>
              <a:rPr lang="en-CA" sz="3000" dirty="0" smtClean="0"/>
              <a:t>Established in 2004 </a:t>
            </a:r>
          </a:p>
          <a:p>
            <a:pPr lvl="1">
              <a:buFont typeface="Arial" pitchFamily="34" charset="0"/>
              <a:buChar char="•"/>
            </a:pPr>
            <a:r>
              <a:rPr lang="en-CA" sz="3000" dirty="0" smtClean="0"/>
              <a:t>Broad membership across government (Forests &amp; Lands, Environment, Agriculture, Energy &amp; Mines, Recreation, BC Parks, Health, etc.)</a:t>
            </a:r>
          </a:p>
          <a:p>
            <a:pPr lvl="1">
              <a:buFont typeface="Arial" pitchFamily="34" charset="0"/>
              <a:buChar char="•"/>
            </a:pPr>
            <a:r>
              <a:rPr lang="en-CA" sz="3000" dirty="0" smtClean="0"/>
              <a:t>Report to Assistant Deputy Minister’s Committee for invasive species</a:t>
            </a:r>
          </a:p>
          <a:p>
            <a:pPr marL="742950" indent="-742950">
              <a:buAutoNum type="arabicParenR"/>
            </a:pPr>
            <a:endParaRPr lang="en-CA" sz="3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p:txBody>
          <a:bodyPr>
            <a:normAutofit/>
          </a:bodyPr>
          <a:lstStyle/>
          <a:p>
            <a:pPr>
              <a:buNone/>
            </a:pPr>
            <a:r>
              <a:rPr lang="en-CA" b="1" dirty="0" smtClean="0">
                <a:solidFill>
                  <a:srgbClr val="7030A0"/>
                </a:solidFill>
              </a:rPr>
              <a:t>Inter-Ministry Invasive Species Working Group</a:t>
            </a:r>
          </a:p>
          <a:p>
            <a:pPr>
              <a:buNone/>
            </a:pPr>
            <a:r>
              <a:rPr lang="en-US" b="1" dirty="0" smtClean="0">
                <a:solidFill>
                  <a:schemeClr val="accent1">
                    <a:lumMod val="75000"/>
                  </a:schemeClr>
                </a:solidFill>
              </a:rPr>
              <a:t>PURPOSE:</a:t>
            </a:r>
          </a:p>
          <a:p>
            <a:pPr>
              <a:buNone/>
            </a:pPr>
            <a:r>
              <a:rPr lang="en-US" sz="2800" dirty="0" smtClean="0"/>
              <a:t>	</a:t>
            </a:r>
            <a:r>
              <a:rPr lang="en-US" dirty="0" smtClean="0"/>
              <a:t>To ensure coordinated, collaborative, and cost-effective delivery of provincial government invasive species programs through science-based strategic planning, harmonized robust legislation, acquisition of resources, and reporting.</a:t>
            </a:r>
            <a:endParaRPr lang="en-CA" b="1" i="1" dirty="0" smtClean="0"/>
          </a:p>
          <a:p>
            <a:pPr>
              <a:buFontTx/>
              <a:buChar char="-"/>
            </a:pPr>
            <a:endParaRPr lang="en-CA" sz="2800" dirty="0" smtClean="0"/>
          </a:p>
          <a:p>
            <a:endParaRPr lang="en-CA" dirty="0" smtClean="0"/>
          </a:p>
          <a:p>
            <a:endParaRPr lang="en-CA" dirty="0" smtClean="0"/>
          </a:p>
          <a:p>
            <a:pPr>
              <a:buNone/>
            </a:pP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5"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6"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sz="half" idx="1"/>
          </p:nvPr>
        </p:nvSpPr>
        <p:spPr>
          <a:xfrm>
            <a:off x="457200" y="2708920"/>
            <a:ext cx="4906888" cy="3417243"/>
          </a:xfrm>
        </p:spPr>
        <p:txBody>
          <a:bodyPr>
            <a:normAutofit/>
          </a:bodyPr>
          <a:lstStyle/>
          <a:p>
            <a:pPr>
              <a:buFontTx/>
              <a:buChar char="-"/>
            </a:pPr>
            <a:r>
              <a:rPr lang="en-US" dirty="0" smtClean="0"/>
              <a:t>Invasive </a:t>
            </a:r>
            <a:r>
              <a:rPr lang="en-US" dirty="0"/>
              <a:t>Plant Strategic Plan (2011) </a:t>
            </a:r>
            <a:endParaRPr lang="en-US" dirty="0" smtClean="0"/>
          </a:p>
          <a:p>
            <a:pPr>
              <a:buFontTx/>
              <a:buChar char="-"/>
            </a:pPr>
            <a:r>
              <a:rPr lang="en-US" dirty="0" smtClean="0"/>
              <a:t>Invasive Species Strategic Plan (2013)</a:t>
            </a:r>
          </a:p>
          <a:p>
            <a:pPr>
              <a:buFontTx/>
              <a:buChar char="-"/>
            </a:pPr>
            <a:r>
              <a:rPr lang="en-US" dirty="0" smtClean="0"/>
              <a:t>BC Invasive Species Early Detection &amp; Rapid Response Plan (2013 final draft)</a:t>
            </a:r>
          </a:p>
          <a:p>
            <a:pPr>
              <a:buFontTx/>
              <a:buChar char="-"/>
            </a:pPr>
            <a:endParaRPr lang="en-CA" sz="2800" dirty="0" smtClean="0"/>
          </a:p>
          <a:p>
            <a:endParaRPr lang="en-CA" dirty="0" smtClean="0"/>
          </a:p>
          <a:p>
            <a:endParaRPr lang="en-CA" dirty="0" smtClean="0"/>
          </a:p>
          <a:p>
            <a:pPr>
              <a:buNone/>
            </a:pPr>
            <a:endParaRPr lang="en-CA" dirty="0"/>
          </a:p>
        </p:txBody>
      </p:sp>
      <p:sp>
        <p:nvSpPr>
          <p:cNvPr id="9" name="TextBox 8"/>
          <p:cNvSpPr txBox="1"/>
          <p:nvPr/>
        </p:nvSpPr>
        <p:spPr>
          <a:xfrm>
            <a:off x="467544" y="1484784"/>
            <a:ext cx="8208912" cy="1231106"/>
          </a:xfrm>
          <a:prstGeom prst="rect">
            <a:avLst/>
          </a:prstGeom>
          <a:noFill/>
        </p:spPr>
        <p:txBody>
          <a:bodyPr wrap="square" rtlCol="0">
            <a:spAutoFit/>
          </a:bodyPr>
          <a:lstStyle/>
          <a:p>
            <a:pPr algn="ctr">
              <a:buNone/>
            </a:pPr>
            <a:r>
              <a:rPr lang="en-CA" sz="3200" b="1" dirty="0" smtClean="0">
                <a:solidFill>
                  <a:srgbClr val="7030A0"/>
                </a:solidFill>
              </a:rPr>
              <a:t>Inter-Ministry Invasive Species Working Group</a:t>
            </a:r>
          </a:p>
          <a:p>
            <a:pPr>
              <a:spcBef>
                <a:spcPts val="1200"/>
              </a:spcBef>
            </a:pPr>
            <a:r>
              <a:rPr lang="en-US" sz="3200" b="1" dirty="0" smtClean="0">
                <a:solidFill>
                  <a:schemeClr val="accent1">
                    <a:lumMod val="75000"/>
                  </a:schemeClr>
                </a:solidFill>
              </a:rPr>
              <a:t>RESULTS TO DATE:</a:t>
            </a:r>
            <a:endParaRPr lang="en-CA" b="1" dirty="0" smtClean="0">
              <a:solidFill>
                <a:srgbClr val="7030A0"/>
              </a:solidFill>
            </a:endParaRPr>
          </a:p>
        </p:txBody>
      </p:sp>
      <p:pic>
        <p:nvPicPr>
          <p:cNvPr id="10" name="Picture 2"/>
          <p:cNvPicPr>
            <a:picLocks noGrp="1" noChangeAspect="1" noChangeArrowheads="1"/>
          </p:cNvPicPr>
          <p:nvPr>
            <p:ph sz="half" idx="2"/>
          </p:nvPr>
        </p:nvPicPr>
        <p:blipFill>
          <a:blip r:embed="rId7" cstate="print"/>
          <a:srcRect/>
          <a:stretch>
            <a:fillRect/>
          </a:stretch>
        </p:blipFill>
        <p:spPr bwMode="auto">
          <a:xfrm>
            <a:off x="5510243" y="2205038"/>
            <a:ext cx="3030476" cy="392112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0" y="1600200"/>
            <a:ext cx="9144000" cy="5257800"/>
          </a:xfrm>
        </p:spPr>
        <p:txBody>
          <a:bodyPr>
            <a:normAutofit lnSpcReduction="10000"/>
          </a:bodyPr>
          <a:lstStyle/>
          <a:p>
            <a:pPr>
              <a:buNone/>
            </a:pPr>
            <a:r>
              <a:rPr lang="en-CA" b="1" dirty="0" smtClean="0">
                <a:solidFill>
                  <a:srgbClr val="7030A0"/>
                </a:solidFill>
              </a:rPr>
              <a:t>Inter-Ministry Invasive Species Working Group</a:t>
            </a:r>
          </a:p>
          <a:p>
            <a:pPr>
              <a:buNone/>
            </a:pPr>
            <a:r>
              <a:rPr lang="en-US" b="1" dirty="0" smtClean="0">
                <a:solidFill>
                  <a:schemeClr val="accent1">
                    <a:lumMod val="75000"/>
                  </a:schemeClr>
                </a:solidFill>
              </a:rPr>
              <a:t>RESULTS TO DATE:</a:t>
            </a:r>
          </a:p>
          <a:p>
            <a:pPr>
              <a:buNone/>
            </a:pPr>
            <a:r>
              <a:rPr lang="en-US" sz="2800" dirty="0" smtClean="0"/>
              <a:t>	  </a:t>
            </a:r>
            <a:r>
              <a:rPr lang="en-US" dirty="0" smtClean="0"/>
              <a:t>-  Cross Ministry resource sharing (staff &amp; $)</a:t>
            </a:r>
          </a:p>
          <a:p>
            <a:pPr marL="342900" lvl="1" indent="-342900">
              <a:buNone/>
            </a:pPr>
            <a:r>
              <a:rPr lang="en-US" sz="3200" dirty="0" smtClean="0"/>
              <a:t>	  -  Establishment of common invasive plant 	priorities</a:t>
            </a:r>
          </a:p>
          <a:p>
            <a:pPr lvl="1">
              <a:buFontTx/>
              <a:buChar char="-"/>
            </a:pPr>
            <a:r>
              <a:rPr lang="en-US" sz="3200" dirty="0" smtClean="0"/>
              <a:t>Collaborative projects ongoing </a:t>
            </a:r>
            <a:r>
              <a:rPr lang="en-US" sz="2400" dirty="0" smtClean="0"/>
              <a:t>(</a:t>
            </a:r>
            <a:r>
              <a:rPr lang="en-US" sz="2400" i="1" dirty="0" smtClean="0"/>
              <a:t>FN, industry, ISCBC, </a:t>
            </a:r>
            <a:r>
              <a:rPr lang="en-US" sz="2400" i="1" dirty="0" err="1" smtClean="0"/>
              <a:t>etc</a:t>
            </a:r>
            <a:r>
              <a:rPr lang="en-US" sz="2400" dirty="0" smtClean="0"/>
              <a:t>) </a:t>
            </a:r>
          </a:p>
          <a:p>
            <a:pPr lvl="1">
              <a:buFontTx/>
              <a:buChar char="-"/>
            </a:pPr>
            <a:r>
              <a:rPr lang="en-US" sz="3200" dirty="0" smtClean="0"/>
              <a:t>Invasive species Policy established</a:t>
            </a:r>
          </a:p>
          <a:p>
            <a:pPr lvl="1">
              <a:buFontTx/>
              <a:buChar char="-"/>
            </a:pPr>
            <a:r>
              <a:rPr lang="en-US" sz="3200" dirty="0" smtClean="0"/>
              <a:t>Legislative GAP analysis completed</a:t>
            </a:r>
          </a:p>
          <a:p>
            <a:pPr lvl="1">
              <a:buFontTx/>
              <a:buChar char="-"/>
            </a:pPr>
            <a:endParaRPr lang="en-CA" sz="2400" i="1" dirty="0" smtClean="0"/>
          </a:p>
          <a:p>
            <a:pPr lvl="1">
              <a:buFontTx/>
              <a:buChar char="-"/>
            </a:pPr>
            <a:r>
              <a:rPr lang="en-CA" sz="2400" i="1" dirty="0" smtClean="0"/>
              <a:t>Google – ‘IMISWG’ for other projects and initiatives</a:t>
            </a:r>
          </a:p>
          <a:p>
            <a:endParaRPr lang="en-CA" dirty="0" smtClean="0"/>
          </a:p>
          <a:p>
            <a:endParaRPr lang="en-CA" dirty="0" smtClean="0"/>
          </a:p>
          <a:p>
            <a:pPr>
              <a:buNone/>
            </a:pPr>
            <a:endParaRPr lang="en-CA" dirty="0"/>
          </a:p>
        </p:txBody>
      </p:sp>
    </p:spTree>
    <p:extLst>
      <p:ext uri="{BB962C8B-B14F-4D97-AF65-F5344CB8AC3E}">
        <p14:creationId xmlns:p14="http://schemas.microsoft.com/office/powerpoint/2010/main" val="137267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idx="1"/>
          </p:nvPr>
        </p:nvSpPr>
        <p:spPr>
          <a:xfrm>
            <a:off x="457200" y="1600200"/>
            <a:ext cx="8229600" cy="4781128"/>
          </a:xfrm>
        </p:spPr>
        <p:txBody>
          <a:bodyPr>
            <a:normAutofit/>
          </a:bodyPr>
          <a:lstStyle/>
          <a:p>
            <a:pPr algn="ctr">
              <a:buNone/>
            </a:pPr>
            <a:r>
              <a:rPr lang="en-CA" sz="4000" dirty="0" smtClean="0"/>
              <a:t>BC’s Solutions: </a:t>
            </a:r>
          </a:p>
          <a:p>
            <a:pPr marL="742950" indent="-742950">
              <a:buAutoNum type="arabicParenR"/>
            </a:pPr>
            <a:r>
              <a:rPr lang="en-CA" sz="3600" b="1" dirty="0" smtClean="0"/>
              <a:t>Getting on the Same Page </a:t>
            </a:r>
          </a:p>
          <a:p>
            <a:pPr marL="0" algn="ctr">
              <a:buNone/>
            </a:pPr>
            <a:r>
              <a:rPr lang="en-CA" sz="3500" b="1" dirty="0" smtClean="0">
                <a:solidFill>
                  <a:srgbClr val="7030A0"/>
                </a:solidFill>
                <a:effectLst>
                  <a:outerShdw blurRad="38100" dist="38100" dir="2700000" algn="tl">
                    <a:srgbClr val="000000">
                      <a:alpha val="43137"/>
                    </a:srgbClr>
                  </a:outerShdw>
                </a:effectLst>
              </a:rPr>
              <a:t>Invasive Species Council of BC</a:t>
            </a:r>
          </a:p>
          <a:p>
            <a:pPr lvl="1">
              <a:buFont typeface="Arial" pitchFamily="34" charset="0"/>
              <a:buChar char="•"/>
            </a:pPr>
            <a:r>
              <a:rPr lang="en-CA" sz="3000" dirty="0" smtClean="0"/>
              <a:t>Established in 2005, charitable Society</a:t>
            </a:r>
          </a:p>
          <a:p>
            <a:pPr lvl="1">
              <a:buFont typeface="Arial" pitchFamily="34" charset="0"/>
              <a:buChar char="•"/>
            </a:pPr>
            <a:r>
              <a:rPr lang="en-CA" sz="3000" dirty="0" smtClean="0"/>
              <a:t>Board of Directors has broad representation from 13 perspectives</a:t>
            </a:r>
          </a:p>
          <a:p>
            <a:pPr lvl="1">
              <a:buFont typeface="Arial" pitchFamily="34" charset="0"/>
              <a:buChar char="•"/>
            </a:pPr>
            <a:r>
              <a:rPr lang="en-CA" sz="3000" dirty="0" smtClean="0"/>
              <a:t>Works collaboratively with IMISWG and Regional Invasive Species Organizations</a:t>
            </a:r>
          </a:p>
          <a:p>
            <a:pPr marL="742950" indent="-742950">
              <a:buAutoNum type="arabicParenR"/>
            </a:pPr>
            <a:endParaRPr lang="en-CA" sz="36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haredServices_PowerPoint_LtBkgd"/>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11269" name="Picture 5" descr="Generic_PowerPoint_13"/>
          <p:cNvPicPr>
            <a:picLocks noChangeAspect="1" noChangeArrowheads="1"/>
          </p:cNvPicPr>
          <p:nvPr/>
        </p:nvPicPr>
        <p:blipFill>
          <a:blip r:embed="rId4" cstate="print"/>
          <a:srcRect/>
          <a:stretch>
            <a:fillRect/>
          </a:stretch>
        </p:blipFill>
        <p:spPr bwMode="auto">
          <a:xfrm>
            <a:off x="0" y="0"/>
            <a:ext cx="9144000" cy="1500188"/>
          </a:xfrm>
          <a:prstGeom prst="rect">
            <a:avLst/>
          </a:prstGeom>
          <a:noFill/>
        </p:spPr>
      </p:pic>
      <p:pic>
        <p:nvPicPr>
          <p:cNvPr id="11271" name="Picture 7" descr="BCID_H_key_rgb_rev"/>
          <p:cNvPicPr>
            <a:picLocks noChangeAspect="1" noChangeArrowheads="1"/>
          </p:cNvPicPr>
          <p:nvPr/>
        </p:nvPicPr>
        <p:blipFill>
          <a:blip r:embed="rId5" cstate="print"/>
          <a:srcRect/>
          <a:stretch>
            <a:fillRect/>
          </a:stretch>
        </p:blipFill>
        <p:spPr bwMode="auto">
          <a:xfrm>
            <a:off x="304800" y="80963"/>
            <a:ext cx="3124200" cy="1290637"/>
          </a:xfrm>
          <a:prstGeom prst="rect">
            <a:avLst/>
          </a:prstGeom>
          <a:noFill/>
        </p:spPr>
      </p:pic>
      <p:sp>
        <p:nvSpPr>
          <p:cNvPr id="8" name="Title 7"/>
          <p:cNvSpPr>
            <a:spLocks noGrp="1"/>
          </p:cNvSpPr>
          <p:nvPr>
            <p:ph type="title"/>
          </p:nvPr>
        </p:nvSpPr>
        <p:spPr/>
        <p:txBody>
          <a:bodyPr/>
          <a:lstStyle/>
          <a:p>
            <a:r>
              <a:rPr lang="en-CA" dirty="0" smtClean="0"/>
              <a:t> </a:t>
            </a:r>
            <a:endParaRPr lang="en-CA" dirty="0"/>
          </a:p>
        </p:txBody>
      </p:sp>
      <p:sp>
        <p:nvSpPr>
          <p:cNvPr id="12" name="Content Placeholder 11"/>
          <p:cNvSpPr>
            <a:spLocks noGrp="1"/>
          </p:cNvSpPr>
          <p:nvPr>
            <p:ph sz="half" idx="1"/>
          </p:nvPr>
        </p:nvSpPr>
        <p:spPr>
          <a:xfrm>
            <a:off x="457200" y="2708920"/>
            <a:ext cx="4906888" cy="3744416"/>
          </a:xfrm>
        </p:spPr>
        <p:txBody>
          <a:bodyPr>
            <a:normAutofit fontScale="92500"/>
          </a:bodyPr>
          <a:lstStyle/>
          <a:p>
            <a:pPr>
              <a:buFontTx/>
              <a:buChar char="-"/>
            </a:pPr>
            <a:r>
              <a:rPr lang="en-US" dirty="0" smtClean="0"/>
              <a:t>Legislative </a:t>
            </a:r>
            <a:r>
              <a:rPr lang="en-US" dirty="0"/>
              <a:t>Guidebook (</a:t>
            </a:r>
            <a:r>
              <a:rPr lang="en-US" dirty="0" smtClean="0"/>
              <a:t>2007)</a:t>
            </a:r>
          </a:p>
          <a:p>
            <a:pPr>
              <a:buFontTx/>
              <a:buChar char="-"/>
            </a:pPr>
            <a:r>
              <a:rPr lang="en-US" dirty="0" smtClean="0"/>
              <a:t>Local </a:t>
            </a:r>
            <a:r>
              <a:rPr lang="en-US" dirty="0"/>
              <a:t>Government Toolkit (2011)</a:t>
            </a:r>
          </a:p>
          <a:p>
            <a:pPr>
              <a:buNone/>
            </a:pPr>
            <a:r>
              <a:rPr lang="en-US" dirty="0"/>
              <a:t>-   Aboriginal Toolkit (2011</a:t>
            </a:r>
            <a:r>
              <a:rPr lang="en-US" dirty="0" smtClean="0"/>
              <a:t>)</a:t>
            </a:r>
          </a:p>
          <a:p>
            <a:pPr>
              <a:buFontTx/>
              <a:buChar char="-"/>
            </a:pPr>
            <a:r>
              <a:rPr lang="en-US" dirty="0" smtClean="0"/>
              <a:t>BC Invasive Species Strategy (2012)</a:t>
            </a:r>
          </a:p>
          <a:p>
            <a:pPr>
              <a:buNone/>
            </a:pPr>
            <a:r>
              <a:rPr lang="en-US" dirty="0" smtClean="0"/>
              <a:t>-   Annual Forum &amp; Workshops </a:t>
            </a:r>
          </a:p>
          <a:p>
            <a:pPr>
              <a:buNone/>
            </a:pPr>
            <a:r>
              <a:rPr lang="en-US" dirty="0" smtClean="0"/>
              <a:t>-   Invasive Species Toolkit for local</a:t>
            </a:r>
          </a:p>
          <a:p>
            <a:pPr marL="0" indent="0">
              <a:buNone/>
            </a:pPr>
            <a:r>
              <a:rPr lang="en-US" dirty="0"/>
              <a:t> </a:t>
            </a:r>
            <a:r>
              <a:rPr lang="en-US" dirty="0" smtClean="0"/>
              <a:t>    Government (2014)</a:t>
            </a:r>
            <a:endParaRPr lang="en-CA" dirty="0" smtClean="0"/>
          </a:p>
          <a:p>
            <a:endParaRPr lang="en-CA" dirty="0" smtClean="0"/>
          </a:p>
          <a:p>
            <a:pPr>
              <a:buNone/>
            </a:pPr>
            <a:endParaRPr lang="en-CA" dirty="0"/>
          </a:p>
        </p:txBody>
      </p:sp>
      <p:sp>
        <p:nvSpPr>
          <p:cNvPr id="9" name="TextBox 8"/>
          <p:cNvSpPr txBox="1"/>
          <p:nvPr/>
        </p:nvSpPr>
        <p:spPr>
          <a:xfrm>
            <a:off x="467544" y="1484784"/>
            <a:ext cx="8208912" cy="1231106"/>
          </a:xfrm>
          <a:prstGeom prst="rect">
            <a:avLst/>
          </a:prstGeom>
          <a:noFill/>
        </p:spPr>
        <p:txBody>
          <a:bodyPr wrap="square" rtlCol="0">
            <a:spAutoFit/>
          </a:bodyPr>
          <a:lstStyle/>
          <a:p>
            <a:pPr algn="ctr">
              <a:buNone/>
            </a:pPr>
            <a:r>
              <a:rPr lang="en-CA" sz="3200" b="1" dirty="0" smtClean="0">
                <a:solidFill>
                  <a:srgbClr val="7030A0"/>
                </a:solidFill>
              </a:rPr>
              <a:t>Invasive Species Council of BC</a:t>
            </a:r>
          </a:p>
          <a:p>
            <a:pPr>
              <a:spcBef>
                <a:spcPts val="1200"/>
              </a:spcBef>
            </a:pPr>
            <a:r>
              <a:rPr lang="en-US" sz="3200" b="1" dirty="0" smtClean="0">
                <a:solidFill>
                  <a:schemeClr val="accent1">
                    <a:lumMod val="75000"/>
                  </a:schemeClr>
                </a:solidFill>
              </a:rPr>
              <a:t>RESULTS TO DATE:</a:t>
            </a:r>
          </a:p>
        </p:txBody>
      </p:sp>
      <p:pic>
        <p:nvPicPr>
          <p:cNvPr id="13" name="Content Placeholder 12" descr="Strategy_cover.jpg"/>
          <p:cNvPicPr>
            <a:picLocks noGrp="1" noChangeAspect="1"/>
          </p:cNvPicPr>
          <p:nvPr>
            <p:ph sz="half" idx="2"/>
          </p:nvPr>
        </p:nvPicPr>
        <p:blipFill>
          <a:blip r:embed="rId6" cstate="print"/>
          <a:stretch>
            <a:fillRect/>
          </a:stretch>
        </p:blipFill>
        <p:spPr>
          <a:xfrm>
            <a:off x="5796136" y="2484760"/>
            <a:ext cx="2664296" cy="344582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2546</TotalTime>
  <Words>3617</Words>
  <Application>Microsoft Office PowerPoint</Application>
  <PresentationFormat>On-screen Show (4:3)</PresentationFormat>
  <Paragraphs>373</Paragraphs>
  <Slides>27</Slides>
  <Notes>26</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PowerPoint Presentation</vt:lpstr>
      <vt:lpstr> </vt:lpstr>
      <vt:lpstr>PowerPoint Presentation</vt:lpstr>
      <vt:lpstr> </vt:lpstr>
      <vt:lpstr> </vt:lpstr>
      <vt:lpstr> </vt:lpstr>
      <vt:lpstr> </vt:lpstr>
      <vt:lpstr> </vt:lpstr>
      <vt:lpstr> </vt:lpstr>
      <vt:lpstr> </vt:lpstr>
      <vt:lpstr> </vt:lpstr>
      <vt:lpstr> </vt:lpstr>
      <vt:lpstr> </vt:lpstr>
      <vt:lpstr> </vt:lpstr>
      <vt:lpstr> </vt:lpstr>
      <vt:lpstr> </vt:lpstr>
      <vt:lpstr>Top 25 Provincial Priority Invasive Plants</vt:lpstr>
      <vt:lpstr>      </vt:lpstr>
      <vt:lpstr> </vt:lpstr>
      <vt:lpstr> </vt:lpstr>
      <vt:lpstr>Spartina (Cordgrass) Project Overview</vt:lpstr>
      <vt:lpstr>BC Spartina Working Group</vt:lpstr>
      <vt:lpstr>Spartina anglica Trend</vt:lpstr>
      <vt:lpstr>Process to Chemical Control (2010 - 2014)</vt:lpstr>
      <vt:lpstr>PowerPoint Presentation</vt:lpstr>
      <vt:lpstr>PowerPoint Presentation</vt:lpstr>
      <vt:lpstr> </vt:lpstr>
    </vt:vector>
  </TitlesOfParts>
  <Company>Province of British Columbia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 Miller</dc:creator>
  <cp:lastModifiedBy>Darrell Chambers</cp:lastModifiedBy>
  <cp:revision>50</cp:revision>
  <dcterms:created xsi:type="dcterms:W3CDTF">2012-02-20T17:07:29Z</dcterms:created>
  <dcterms:modified xsi:type="dcterms:W3CDTF">2014-10-28T19:02:15Z</dcterms:modified>
</cp:coreProperties>
</file>