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4" r:id="rId28"/>
    <p:sldId id="285" r:id="rId29"/>
    <p:sldId id="286" r:id="rId30"/>
    <p:sldId id="288" r:id="rId31"/>
    <p:sldId id="289" r:id="rId32"/>
    <p:sldId id="291" r:id="rId33"/>
    <p:sldId id="292" r:id="rId34"/>
    <p:sldId id="293" r:id="rId35"/>
    <p:sldId id="294" r:id="rId36"/>
    <p:sldId id="290" r:id="rId37"/>
    <p:sldId id="298" r:id="rId38"/>
    <p:sldId id="297" r:id="rId39"/>
    <p:sldId id="296" r:id="rId40"/>
    <p:sldId id="295" r:id="rId41"/>
    <p:sldId id="299" r:id="rId42"/>
    <p:sldId id="300" r:id="rId43"/>
    <p:sldId id="287"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77" autoAdjust="0"/>
  </p:normalViewPr>
  <p:slideViewPr>
    <p:cSldViewPr>
      <p:cViewPr varScale="1">
        <p:scale>
          <a:sx n="53" d="100"/>
          <a:sy n="53" d="100"/>
        </p:scale>
        <p:origin x="-18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B4287-E10F-448F-8D32-DC1EE6B1C368}" type="datetimeFigureOut">
              <a:rPr lang="en-CA" smtClean="0"/>
              <a:t>08/11/2016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86BFF8-9BFF-4B25-9911-CCF2DDC6EB43}" type="slidenum">
              <a:rPr lang="en-CA" smtClean="0"/>
              <a:t>‹#›</a:t>
            </a:fld>
            <a:endParaRPr lang="en-CA"/>
          </a:p>
        </p:txBody>
      </p:sp>
    </p:spTree>
    <p:extLst>
      <p:ext uri="{BB962C8B-B14F-4D97-AF65-F5344CB8AC3E}">
        <p14:creationId xmlns:p14="http://schemas.microsoft.com/office/powerpoint/2010/main" val="84367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Life is a journey, </a:t>
            </a:r>
            <a:r>
              <a:rPr lang="en-US" sz="2000" b="1" kern="1200" dirty="0" smtClean="0">
                <a:solidFill>
                  <a:schemeClr val="tx1"/>
                </a:solidFill>
                <a:effectLst/>
                <a:latin typeface="+mn-lt"/>
                <a:ea typeface="+mn-ea"/>
                <a:cs typeface="+mn-cs"/>
              </a:rPr>
              <a:t>I think there is no better way to experience a journey than by bike, and </a:t>
            </a:r>
            <a:r>
              <a:rPr lang="en-US" sz="2000" b="1" kern="1200" dirty="0" smtClean="0">
                <a:solidFill>
                  <a:schemeClr val="tx1"/>
                </a:solidFill>
                <a:effectLst/>
                <a:latin typeface="+mn-lt"/>
                <a:ea typeface="+mn-ea"/>
                <a:cs typeface="+mn-cs"/>
              </a:rPr>
              <a:t>today I'll share my journey of coming to the conclusion that Right Tree, Right Place IS Integrated Vegetation Management - or at least one of the tools in the IVM toolbox, and it is a whole lot more.</a:t>
            </a:r>
            <a:endParaRPr lang="en-CA" sz="2000" b="1" kern="1200" dirty="0" smtClean="0">
              <a:solidFill>
                <a:schemeClr val="tx1"/>
              </a:solidFill>
              <a:effectLst/>
              <a:latin typeface="+mn-lt"/>
              <a:ea typeface="+mn-ea"/>
              <a:cs typeface="+mn-cs"/>
            </a:endParaRPr>
          </a:p>
          <a:p>
            <a:endParaRPr lang="en-CA" sz="1800" dirty="0"/>
          </a:p>
        </p:txBody>
      </p:sp>
      <p:sp>
        <p:nvSpPr>
          <p:cNvPr id="4" name="Slide Number Placeholder 3"/>
          <p:cNvSpPr>
            <a:spLocks noGrp="1"/>
          </p:cNvSpPr>
          <p:nvPr>
            <p:ph type="sldNum" sz="quarter" idx="10"/>
          </p:nvPr>
        </p:nvSpPr>
        <p:spPr/>
        <p:txBody>
          <a:bodyPr/>
          <a:lstStyle/>
          <a:p>
            <a:fld id="{7086BFF8-9BFF-4B25-9911-CCF2DDC6EB43}" type="slidenum">
              <a:rPr lang="en-CA" smtClean="0"/>
              <a:t>2</a:t>
            </a:fld>
            <a:endParaRPr lang="en-CA"/>
          </a:p>
        </p:txBody>
      </p:sp>
    </p:spTree>
    <p:extLst>
      <p:ext uri="{BB962C8B-B14F-4D97-AF65-F5344CB8AC3E}">
        <p14:creationId xmlns:p14="http://schemas.microsoft.com/office/powerpoint/2010/main" val="339111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But we </a:t>
            </a:r>
            <a:r>
              <a:rPr lang="en-US" sz="1200" b="1" kern="1200" dirty="0" smtClean="0">
                <a:solidFill>
                  <a:schemeClr val="tx1"/>
                </a:solidFill>
                <a:effectLst/>
                <a:latin typeface="+mn-lt"/>
                <a:ea typeface="+mn-ea"/>
                <a:cs typeface="+mn-cs"/>
              </a:rPr>
              <a:t>wouldn’t have to give those trees that trademark windswept look if they were the right trees</a:t>
            </a:r>
            <a:r>
              <a:rPr lang="en-US" sz="1200" b="1" kern="1200" baseline="0" dirty="0" smtClean="0">
                <a:solidFill>
                  <a:schemeClr val="tx1"/>
                </a:solidFill>
                <a:effectLst/>
                <a:latin typeface="+mn-lt"/>
                <a:ea typeface="+mn-ea"/>
                <a:cs typeface="+mn-cs"/>
              </a:rPr>
              <a:t> in the first place.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11</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Well</a:t>
            </a:r>
            <a:r>
              <a:rPr lang="en-US" sz="1200" b="1" kern="1200" dirty="0" smtClean="0">
                <a:solidFill>
                  <a:schemeClr val="tx1"/>
                </a:solidFill>
                <a:effectLst/>
                <a:latin typeface="+mn-lt"/>
                <a:ea typeface="+mn-ea"/>
                <a:cs typeface="+mn-cs"/>
              </a:rPr>
              <a:t>, time marches on like it always does, </a:t>
            </a:r>
            <a:r>
              <a:rPr lang="en-US" sz="1200" b="1" kern="1200" dirty="0" smtClean="0">
                <a:solidFill>
                  <a:schemeClr val="tx1"/>
                </a:solidFill>
                <a:effectLst/>
                <a:latin typeface="+mn-lt"/>
                <a:ea typeface="+mn-ea"/>
                <a:cs typeface="+mn-cs"/>
              </a:rPr>
              <a:t>20 years or so passed, and </a:t>
            </a:r>
            <a:r>
              <a:rPr lang="en-US" sz="1200" b="1" kern="1200" dirty="0" smtClean="0">
                <a:solidFill>
                  <a:schemeClr val="tx1"/>
                </a:solidFill>
                <a:effectLst/>
                <a:latin typeface="+mn-lt"/>
                <a:ea typeface="+mn-ea"/>
                <a:cs typeface="+mn-cs"/>
              </a:rPr>
              <a:t>Right Tree Right Place and </a:t>
            </a:r>
            <a:r>
              <a:rPr lang="en-US" sz="1200" b="1" kern="1200" dirty="0" smtClean="0">
                <a:solidFill>
                  <a:schemeClr val="tx1"/>
                </a:solidFill>
                <a:effectLst/>
                <a:latin typeface="+mn-lt"/>
                <a:ea typeface="+mn-ea"/>
                <a:cs typeface="+mn-cs"/>
              </a:rPr>
              <a:t>its value to the utility industry stood the test of time.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12</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But over that same 20 years, I think I changed a bit. The world of arboriculture opened up to me, and I became way more interested in the trees, their biology, and the impact they had in the landscape and to the well-being of our cities. </a:t>
            </a:r>
            <a:r>
              <a:rPr lang="en-US" sz="1200" b="1" kern="1200" dirty="0" smtClean="0">
                <a:solidFill>
                  <a:schemeClr val="tx1"/>
                </a:solidFill>
                <a:effectLst/>
                <a:latin typeface="+mn-lt"/>
                <a:ea typeface="+mn-ea"/>
                <a:cs typeface="+mn-cs"/>
              </a:rPr>
              <a:t>And through</a:t>
            </a:r>
            <a:r>
              <a:rPr lang="en-US" sz="1200" b="1" kern="1200" baseline="0" dirty="0" smtClean="0">
                <a:solidFill>
                  <a:schemeClr val="tx1"/>
                </a:solidFill>
                <a:effectLst/>
                <a:latin typeface="+mn-lt"/>
                <a:ea typeface="+mn-ea"/>
                <a:cs typeface="+mn-cs"/>
              </a:rPr>
              <a:t> experience I learned a lot more about the connections people feel with trees.</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13</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Somewhere along the way, I stopped</a:t>
            </a:r>
            <a:r>
              <a:rPr lang="en-US" sz="1200" b="1" kern="1200" baseline="0" dirty="0" smtClean="0">
                <a:solidFill>
                  <a:schemeClr val="tx1"/>
                </a:solidFill>
                <a:effectLst/>
                <a:latin typeface="+mn-lt"/>
                <a:ea typeface="+mn-ea"/>
                <a:cs typeface="+mn-cs"/>
              </a:rPr>
              <a:t> thinking </a:t>
            </a:r>
            <a:r>
              <a:rPr lang="en-US" sz="1200" b="1" kern="1200" dirty="0" smtClean="0">
                <a:solidFill>
                  <a:schemeClr val="tx1"/>
                </a:solidFill>
                <a:effectLst/>
                <a:latin typeface="+mn-lt"/>
                <a:ea typeface="+mn-ea"/>
                <a:cs typeface="+mn-cs"/>
              </a:rPr>
              <a:t>of myself as a Forester. I was an arborist</a:t>
            </a:r>
            <a:r>
              <a:rPr lang="en-US" sz="1200"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7086BFF8-9BFF-4B25-9911-CCF2DDC6EB43}" type="slidenum">
              <a:rPr lang="en-CA" smtClean="0"/>
              <a:t>14</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 think as my understanding of arboriculture evolved, I began to realize that right tree, right place applied to so much more than just as a tool to keep trees away from utility lines. </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15</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At arboriculture conferences, I started seeing this amazing group of riders roll in to the conference field day after a week on their bikes, and I thought "Cool, trees and bikes - how perfect!” It was called the Tour des Trees, and it was a fundraiser for tree research and education. I loved to ride, and this could be a penance for a career of removing way more trees than I plant. I signed up for my first Tour in 2003, since it started on Parliament Hill, and wound up </a:t>
            </a:r>
            <a:r>
              <a:rPr lang="en-US" sz="1200" b="1" kern="1200" dirty="0" smtClean="0">
                <a:solidFill>
                  <a:schemeClr val="tx1"/>
                </a:solidFill>
                <a:effectLst/>
                <a:latin typeface="+mn-lt"/>
                <a:ea typeface="+mn-ea"/>
                <a:cs typeface="+mn-cs"/>
              </a:rPr>
              <a:t>600 miles later in </a:t>
            </a:r>
            <a:r>
              <a:rPr lang="en-US" sz="1200" b="1" kern="1200" dirty="0" smtClean="0">
                <a:solidFill>
                  <a:schemeClr val="tx1"/>
                </a:solidFill>
                <a:effectLst/>
                <a:latin typeface="+mn-lt"/>
                <a:ea typeface="+mn-ea"/>
                <a:cs typeface="+mn-cs"/>
              </a:rPr>
              <a:t>Montreal, where I was born.  Don't worry; this is all relevant to my presentation, as most of what I've seen on my journey has been from the saddle of my bike. </a:t>
            </a:r>
          </a:p>
          <a:p>
            <a:r>
              <a:rPr lang="en-US" sz="1200" b="1" kern="1200" dirty="0" smtClean="0">
                <a:solidFill>
                  <a:schemeClr val="tx1"/>
                </a:solidFill>
                <a:effectLst/>
                <a:latin typeface="+mn-lt"/>
                <a:ea typeface="+mn-ea"/>
                <a:cs typeface="+mn-cs"/>
              </a:rPr>
              <a:t>This was the Canadian contingent</a:t>
            </a:r>
            <a:r>
              <a:rPr lang="en-US" sz="1200" b="1" kern="1200" baseline="0" dirty="0" smtClean="0">
                <a:solidFill>
                  <a:schemeClr val="tx1"/>
                </a:solidFill>
                <a:effectLst/>
                <a:latin typeface="+mn-lt"/>
                <a:ea typeface="+mn-ea"/>
                <a:cs typeface="+mn-cs"/>
              </a:rPr>
              <a:t> that year, </a:t>
            </a:r>
            <a:r>
              <a:rPr lang="en-US" sz="1200" b="1" kern="1200" baseline="0" dirty="0" smtClean="0">
                <a:solidFill>
                  <a:schemeClr val="tx1"/>
                </a:solidFill>
                <a:effectLst/>
                <a:latin typeface="+mn-lt"/>
                <a:ea typeface="+mn-ea"/>
                <a:cs typeface="+mn-cs"/>
              </a:rPr>
              <a:t>part of </a:t>
            </a:r>
            <a:r>
              <a:rPr lang="en-US" sz="1200" b="1" kern="1200" baseline="0" dirty="0" smtClean="0">
                <a:solidFill>
                  <a:schemeClr val="tx1"/>
                </a:solidFill>
                <a:effectLst/>
                <a:latin typeface="+mn-lt"/>
                <a:ea typeface="+mn-ea"/>
                <a:cs typeface="+mn-cs"/>
              </a:rPr>
              <a:t>a group of about 80 riders. That’s a younger me on the left, and beside me is </a:t>
            </a:r>
            <a:r>
              <a:rPr lang="en-US" sz="1200" b="1" kern="1200" baseline="0" dirty="0" smtClean="0">
                <a:solidFill>
                  <a:schemeClr val="tx1"/>
                </a:solidFill>
                <a:effectLst/>
                <a:latin typeface="+mn-lt"/>
                <a:ea typeface="+mn-ea"/>
                <a:cs typeface="+mn-cs"/>
              </a:rPr>
              <a:t>that guy </a:t>
            </a:r>
            <a:r>
              <a:rPr lang="en-US" sz="1200" b="1" kern="1200" baseline="0" dirty="0" smtClean="0">
                <a:solidFill>
                  <a:schemeClr val="tx1"/>
                </a:solidFill>
                <a:effectLst/>
                <a:latin typeface="+mn-lt"/>
                <a:ea typeface="+mn-ea"/>
                <a:cs typeface="+mn-cs"/>
              </a:rPr>
              <a:t>named Warren, who became a great friend and a big part of this </a:t>
            </a:r>
            <a:r>
              <a:rPr lang="en-US" sz="1200" b="1" kern="1200" baseline="0" dirty="0" smtClean="0">
                <a:solidFill>
                  <a:schemeClr val="tx1"/>
                </a:solidFill>
                <a:effectLst/>
                <a:latin typeface="+mn-lt"/>
                <a:ea typeface="+mn-ea"/>
                <a:cs typeface="+mn-cs"/>
              </a:rPr>
              <a:t>journey</a:t>
            </a:r>
            <a:r>
              <a:rPr lang="en-US" sz="1200" b="1" kern="1200" baseline="0" dirty="0" smtClean="0">
                <a:solidFill>
                  <a:schemeClr val="tx1"/>
                </a:solidFill>
                <a:effectLst/>
                <a:latin typeface="+mn-lt"/>
                <a:ea typeface="+mn-ea"/>
                <a:cs typeface="+mn-cs"/>
              </a:rPr>
              <a:t>.</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16</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Fast forward to 2007, our California </a:t>
            </a:r>
            <a:r>
              <a:rPr lang="en-US" sz="1200" b="1" kern="1200" dirty="0" smtClean="0">
                <a:solidFill>
                  <a:schemeClr val="tx1"/>
                </a:solidFill>
                <a:effectLst/>
                <a:latin typeface="+mn-lt"/>
                <a:ea typeface="+mn-ea"/>
                <a:cs typeface="+mn-cs"/>
              </a:rPr>
              <a:t>Tour.</a:t>
            </a:r>
            <a:r>
              <a:rPr lang="en-US" sz="1200" b="1" kern="1200" baseline="0" dirty="0" smtClean="0">
                <a:solidFill>
                  <a:schemeClr val="tx1"/>
                </a:solidFill>
                <a:effectLst/>
                <a:latin typeface="+mn-lt"/>
                <a:ea typeface="+mn-ea"/>
                <a:cs typeface="+mn-cs"/>
              </a:rPr>
              <a:t> Wine country, Redwoods, and beaches.</a:t>
            </a:r>
            <a:endParaRPr lang="en-US" sz="1200" b="1"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17</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particular Tour had Pacific Gas &amp; Electric as a major sponsor. And the Right Tree Right Place message was such a part of their culture that it was prominently displayed on the kit. </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18</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 kind of took it for granted, as right tree right place was </a:t>
            </a:r>
            <a:r>
              <a:rPr lang="en-US" sz="1200" b="1" kern="1200" dirty="0" smtClean="0">
                <a:solidFill>
                  <a:schemeClr val="tx1"/>
                </a:solidFill>
                <a:effectLst/>
                <a:latin typeface="+mn-lt"/>
                <a:ea typeface="+mn-ea"/>
                <a:cs typeface="+mn-cs"/>
              </a:rPr>
              <a:t>also a </a:t>
            </a:r>
            <a:r>
              <a:rPr lang="en-US" sz="1200" b="1" kern="1200" dirty="0" smtClean="0">
                <a:solidFill>
                  <a:schemeClr val="tx1"/>
                </a:solidFill>
                <a:effectLst/>
                <a:latin typeface="+mn-lt"/>
                <a:ea typeface="+mn-ea"/>
                <a:cs typeface="+mn-cs"/>
              </a:rPr>
              <a:t>part of my culture. My "aha" moment came at one of our events when our sponsor was speaking and of course mentioning Right tree, Right place. I was completely surprised when a municipal arborist behind</a:t>
            </a:r>
            <a:r>
              <a:rPr lang="en-US" sz="1200" b="1" kern="1200" baseline="0" dirty="0" smtClean="0">
                <a:solidFill>
                  <a:schemeClr val="tx1"/>
                </a:solidFill>
                <a:effectLst/>
                <a:latin typeface="+mn-lt"/>
                <a:ea typeface="+mn-ea"/>
                <a:cs typeface="+mn-cs"/>
              </a:rPr>
              <a:t> me</a:t>
            </a:r>
            <a:r>
              <a:rPr lang="en-US" sz="1200" b="1" kern="1200" dirty="0" smtClean="0">
                <a:solidFill>
                  <a:schemeClr val="tx1"/>
                </a:solidFill>
                <a:effectLst/>
                <a:latin typeface="+mn-lt"/>
                <a:ea typeface="+mn-ea"/>
                <a:cs typeface="+mn-cs"/>
              </a:rPr>
              <a:t> started </a:t>
            </a:r>
            <a:r>
              <a:rPr lang="en-US" sz="1200" b="1" kern="1200" dirty="0" smtClean="0">
                <a:solidFill>
                  <a:schemeClr val="tx1"/>
                </a:solidFill>
                <a:effectLst/>
                <a:latin typeface="+mn-lt"/>
                <a:ea typeface="+mn-ea"/>
                <a:cs typeface="+mn-cs"/>
              </a:rPr>
              <a:t>grumbling about how </a:t>
            </a:r>
            <a:r>
              <a:rPr lang="en-US" sz="1200" b="1" kern="1200" dirty="0" smtClean="0">
                <a:solidFill>
                  <a:schemeClr val="tx1"/>
                </a:solidFill>
                <a:effectLst/>
                <a:latin typeface="+mn-lt"/>
                <a:ea typeface="+mn-ea"/>
                <a:cs typeface="+mn-cs"/>
              </a:rPr>
              <a:t>it was just a hammer the utilities use to get their way.  It had never occurred to me as a negative thing; I guess I'd always had a more holistic and inclusive view of the concept.</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19</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That set me to thinking - not </a:t>
            </a:r>
            <a:r>
              <a:rPr lang="en-US" sz="1400" b="1" kern="1200" dirty="0" smtClean="0">
                <a:solidFill>
                  <a:schemeClr val="tx1"/>
                </a:solidFill>
                <a:effectLst/>
                <a:latin typeface="+mn-lt"/>
                <a:ea typeface="+mn-ea"/>
                <a:cs typeface="+mn-cs"/>
              </a:rPr>
              <a:t>all the way ahead to integrated </a:t>
            </a:r>
            <a:r>
              <a:rPr lang="en-US" sz="1400" b="1" kern="1200" dirty="0" smtClean="0">
                <a:solidFill>
                  <a:schemeClr val="tx1"/>
                </a:solidFill>
                <a:effectLst/>
                <a:latin typeface="+mn-lt"/>
                <a:ea typeface="+mn-ea"/>
                <a:cs typeface="+mn-cs"/>
              </a:rPr>
              <a:t>vegetation management at that point, but about all the ways beyond the traditional utility Right Tree, Right Place message that the concept really applies.</a:t>
            </a:r>
            <a:endParaRPr lang="en-CA" sz="1400"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20</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kern="1200" dirty="0" smtClean="0">
                <a:solidFill>
                  <a:schemeClr val="tx1"/>
                </a:solidFill>
                <a:effectLst/>
                <a:latin typeface="+mn-lt"/>
                <a:ea typeface="+mn-ea"/>
                <a:cs typeface="+mn-cs"/>
              </a:rPr>
              <a:t>I could start this journey way back, around the turn of the last century, when according to family history my great-grandfather went to the City of Toronto's council and </a:t>
            </a:r>
            <a:r>
              <a:rPr lang="en-US" sz="2000" b="1" kern="1200" dirty="0" smtClean="0">
                <a:solidFill>
                  <a:schemeClr val="tx1"/>
                </a:solidFill>
                <a:effectLst/>
                <a:latin typeface="+mn-lt"/>
                <a:ea typeface="+mn-ea"/>
                <a:cs typeface="+mn-cs"/>
              </a:rPr>
              <a:t>warned </a:t>
            </a:r>
            <a:r>
              <a:rPr lang="en-US" sz="2000" b="1" kern="1200" dirty="0" smtClean="0">
                <a:solidFill>
                  <a:schemeClr val="tx1"/>
                </a:solidFill>
                <a:effectLst/>
                <a:latin typeface="+mn-lt"/>
                <a:ea typeface="+mn-ea"/>
                <a:cs typeface="+mn-cs"/>
              </a:rPr>
              <a:t>them that </a:t>
            </a:r>
            <a:r>
              <a:rPr lang="en-US" sz="2000" b="1" kern="1200" dirty="0" smtClean="0">
                <a:solidFill>
                  <a:schemeClr val="tx1"/>
                </a:solidFill>
                <a:effectLst/>
                <a:latin typeface="+mn-lt"/>
                <a:ea typeface="+mn-ea"/>
                <a:cs typeface="+mn-cs"/>
              </a:rPr>
              <a:t>the </a:t>
            </a:r>
            <a:r>
              <a:rPr lang="en-US" sz="2000" b="1" kern="1200" dirty="0" smtClean="0">
                <a:solidFill>
                  <a:schemeClr val="tx1"/>
                </a:solidFill>
                <a:effectLst/>
                <a:latin typeface="+mn-lt"/>
                <a:ea typeface="+mn-ea"/>
                <a:cs typeface="+mn-cs"/>
              </a:rPr>
              <a:t>beautiful Toronto Islands </a:t>
            </a:r>
            <a:r>
              <a:rPr lang="en-US" sz="2000" b="1" kern="1200" dirty="0" smtClean="0">
                <a:solidFill>
                  <a:schemeClr val="tx1"/>
                </a:solidFill>
                <a:effectLst/>
                <a:latin typeface="+mn-lt"/>
                <a:ea typeface="+mn-ea"/>
                <a:cs typeface="+mn-cs"/>
              </a:rPr>
              <a:t>would be lost to </a:t>
            </a:r>
            <a:r>
              <a:rPr lang="en-US" sz="2000" b="1" kern="1200" dirty="0" smtClean="0">
                <a:solidFill>
                  <a:schemeClr val="tx1"/>
                </a:solidFill>
                <a:effectLst/>
                <a:latin typeface="+mn-lt"/>
                <a:ea typeface="+mn-ea"/>
                <a:cs typeface="+mn-cs"/>
              </a:rPr>
              <a:t>erosion unless </a:t>
            </a:r>
            <a:r>
              <a:rPr lang="en-US" sz="2000" b="1" kern="1200" dirty="0" smtClean="0">
                <a:solidFill>
                  <a:schemeClr val="tx1"/>
                </a:solidFill>
                <a:effectLst/>
                <a:latin typeface="+mn-lt"/>
                <a:ea typeface="+mn-ea"/>
                <a:cs typeface="+mn-cs"/>
              </a:rPr>
              <a:t>they acted</a:t>
            </a:r>
            <a:r>
              <a:rPr lang="en-US" sz="2000" b="1" kern="1200" baseline="0" dirty="0" smtClean="0">
                <a:solidFill>
                  <a:schemeClr val="tx1"/>
                </a:solidFill>
                <a:effectLst/>
                <a:latin typeface="+mn-lt"/>
                <a:ea typeface="+mn-ea"/>
                <a:cs typeface="+mn-cs"/>
              </a:rPr>
              <a:t> to save them.</a:t>
            </a:r>
            <a:r>
              <a:rPr lang="en-US" sz="2000" b="1" kern="1200" dirty="0" smtClean="0">
                <a:solidFill>
                  <a:schemeClr val="tx1"/>
                </a:solidFill>
                <a:effectLst/>
                <a:latin typeface="+mn-lt"/>
                <a:ea typeface="+mn-ea"/>
                <a:cs typeface="+mn-cs"/>
              </a:rPr>
              <a:t> He convinced them to plant </a:t>
            </a:r>
            <a:r>
              <a:rPr lang="en-US" sz="2000" b="1" kern="1200" dirty="0" smtClean="0">
                <a:solidFill>
                  <a:schemeClr val="tx1"/>
                </a:solidFill>
                <a:effectLst/>
                <a:latin typeface="+mn-lt"/>
                <a:ea typeface="+mn-ea"/>
                <a:cs typeface="+mn-cs"/>
              </a:rPr>
              <a:t>willows to reinforce the beaches. Maybe he was right, and maybe they were the right tree for the right place, long before anybody had coined the term.</a:t>
            </a:r>
            <a:endParaRPr lang="en-CA" sz="2000"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That same municipal arborist who was grumbling about the utilities would never think of planting a messy, fruit dropping tree over a busy pedestrian area. Isn't that a Right Tree, Right Place </a:t>
            </a:r>
            <a:r>
              <a:rPr lang="en-US" sz="1200" b="1" kern="1200" dirty="0" smtClean="0">
                <a:solidFill>
                  <a:schemeClr val="tx1"/>
                </a:solidFill>
                <a:effectLst/>
                <a:latin typeface="+mn-lt"/>
                <a:ea typeface="+mn-ea"/>
                <a:cs typeface="+mn-cs"/>
              </a:rPr>
              <a:t>decision at its very core?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21</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When you go to the nursery to buy a tree there are so many choices, and so many things to consider - does the tree </a:t>
            </a:r>
            <a:r>
              <a:rPr lang="en-US" sz="1200" b="1" kern="1200" dirty="0" err="1" smtClean="0">
                <a:solidFill>
                  <a:schemeClr val="tx1"/>
                </a:solidFill>
                <a:effectLst/>
                <a:latin typeface="+mn-lt"/>
                <a:ea typeface="+mn-ea"/>
                <a:cs typeface="+mn-cs"/>
              </a:rPr>
              <a:t>favour</a:t>
            </a:r>
            <a:r>
              <a:rPr lang="en-US" sz="1200" b="1" kern="1200" dirty="0" smtClean="0">
                <a:solidFill>
                  <a:schemeClr val="tx1"/>
                </a:solidFill>
                <a:effectLst/>
                <a:latin typeface="+mn-lt"/>
                <a:ea typeface="+mn-ea"/>
                <a:cs typeface="+mn-cs"/>
              </a:rPr>
              <a:t> open sunlight or partial shade, well-drained soil or will it tolerate poor drainage, just how big will it get in relation to structures, other trees, and yes, utility lines?</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22</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Sometimes the wrong place might be dictated by other factors, even if the </a:t>
            </a:r>
            <a:r>
              <a:rPr lang="en-US" sz="1200" b="1" kern="1200" dirty="0" err="1" smtClean="0">
                <a:solidFill>
                  <a:schemeClr val="tx1"/>
                </a:solidFill>
                <a:effectLst/>
                <a:latin typeface="+mn-lt"/>
                <a:ea typeface="+mn-ea"/>
                <a:cs typeface="+mn-cs"/>
              </a:rPr>
              <a:t>treewould</a:t>
            </a:r>
            <a:r>
              <a:rPr lang="en-US" sz="1200" b="1" kern="1200" dirty="0" smtClean="0">
                <a:solidFill>
                  <a:schemeClr val="tx1"/>
                </a:solidFill>
                <a:effectLst/>
                <a:latin typeface="+mn-lt"/>
                <a:ea typeface="+mn-ea"/>
                <a:cs typeface="+mn-cs"/>
              </a:rPr>
              <a:t> otherwise be well </a:t>
            </a:r>
            <a:r>
              <a:rPr lang="en-US" sz="1200" b="1" kern="1200" dirty="0" smtClean="0">
                <a:solidFill>
                  <a:schemeClr val="tx1"/>
                </a:solidFill>
                <a:effectLst/>
                <a:latin typeface="+mn-lt"/>
                <a:ea typeface="+mn-ea"/>
                <a:cs typeface="+mn-cs"/>
              </a:rPr>
              <a:t>suited for the site. Is anywhere in Eastern North America a "right place" to plant ash these days?</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23</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Maybe it’s just that I'm enough of a forward thinker to picture the result, not </a:t>
            </a:r>
            <a:r>
              <a:rPr lang="en-US" sz="1200" b="1" kern="1200" dirty="0" smtClean="0">
                <a:solidFill>
                  <a:schemeClr val="tx1"/>
                </a:solidFill>
                <a:effectLst/>
                <a:latin typeface="+mn-lt"/>
                <a:ea typeface="+mn-ea"/>
                <a:cs typeface="+mn-cs"/>
              </a:rPr>
              <a:t>always  realizing </a:t>
            </a:r>
            <a:r>
              <a:rPr lang="en-US" sz="1200" b="1" kern="1200" dirty="0" smtClean="0">
                <a:solidFill>
                  <a:schemeClr val="tx1"/>
                </a:solidFill>
                <a:effectLst/>
                <a:latin typeface="+mn-lt"/>
                <a:ea typeface="+mn-ea"/>
                <a:cs typeface="+mn-cs"/>
              </a:rPr>
              <a:t>that some of the discomfort comes from looking at the actions needed to achieve that result. The destination is great, but the journey can </a:t>
            </a:r>
            <a:r>
              <a:rPr lang="en-US" sz="1200" b="1" kern="1200" dirty="0" smtClean="0">
                <a:solidFill>
                  <a:schemeClr val="tx1"/>
                </a:solidFill>
                <a:effectLst/>
                <a:latin typeface="+mn-lt"/>
                <a:ea typeface="+mn-ea"/>
                <a:cs typeface="+mn-cs"/>
              </a:rPr>
              <a:t>be,</a:t>
            </a:r>
            <a:r>
              <a:rPr lang="en-US" sz="1200" b="1" kern="1200" baseline="0" dirty="0" smtClean="0">
                <a:solidFill>
                  <a:schemeClr val="tx1"/>
                </a:solidFill>
                <a:effectLst/>
                <a:latin typeface="+mn-lt"/>
                <a:ea typeface="+mn-ea"/>
                <a:cs typeface="+mn-cs"/>
              </a:rPr>
              <a:t> shall we say, “uncomfortable”?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24</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6BFF8-9BFF-4B25-9911-CCF2DDC6EB43}" type="slidenum">
              <a:rPr lang="en-CA" smtClean="0"/>
              <a:t>25</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 I think we've established that Right Tree, Right Place is a decision process that applies to tree selection for just about everybody, but can we make the connection to Integrated Vegetation Management?</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26</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ANSI A300 Part 7 defines IVM as a system of managing plant communities in which managers set objectives, identify compatible and incompatible vegetation, consider action thresholds, and evaluate, select, and implement the most appropriate control method or methods to achieve their established objectives.</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27</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Just as I used to view Right Tree, Right Place through the lens of a utility arborist, we tend to view IVM through our own lens. It can be looked at as a way of establishing compatible or desirable vegetation, or through another lens as a tool to get rid of vegetation that SOMEBODY, not necessarily the person looking through their lens, wants to be rid of. I can just picture instead of that tree planting event where John made his comments, an IVM related event where a different "John" is standing in the background saying it is just a way of the utility getting what it wants. </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28</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Or, maybe they</a:t>
            </a:r>
            <a:r>
              <a:rPr lang="en-US" sz="1200" b="1" kern="1200" baseline="0" dirty="0" smtClean="0">
                <a:solidFill>
                  <a:schemeClr val="tx1"/>
                </a:solidFill>
                <a:effectLst/>
                <a:latin typeface="+mn-lt"/>
                <a:ea typeface="+mn-ea"/>
                <a:cs typeface="+mn-cs"/>
              </a:rPr>
              <a:t> look at it as </a:t>
            </a:r>
            <a:r>
              <a:rPr lang="en-US" sz="1200" b="1" kern="1200" dirty="0" smtClean="0">
                <a:solidFill>
                  <a:schemeClr val="tx1"/>
                </a:solidFill>
                <a:effectLst/>
                <a:latin typeface="+mn-lt"/>
                <a:ea typeface="+mn-ea"/>
                <a:cs typeface="+mn-cs"/>
              </a:rPr>
              <a:t>a way for the utility to justify the use of CHEMICALS!!!!</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29</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Once again, maybe it is perception. We look towards the result, while the means to achieve </a:t>
            </a:r>
            <a:r>
              <a:rPr lang="en-US" sz="1200" b="1" kern="1200" dirty="0" smtClean="0">
                <a:solidFill>
                  <a:schemeClr val="tx1"/>
                </a:solidFill>
                <a:effectLst/>
                <a:latin typeface="+mn-lt"/>
                <a:ea typeface="+mn-ea"/>
                <a:cs typeface="+mn-cs"/>
              </a:rPr>
              <a:t>it </a:t>
            </a:r>
            <a:r>
              <a:rPr lang="en-US" sz="1200" b="1" kern="1200" dirty="0" smtClean="0">
                <a:solidFill>
                  <a:schemeClr val="tx1"/>
                </a:solidFill>
                <a:effectLst/>
                <a:latin typeface="+mn-lt"/>
                <a:ea typeface="+mn-ea"/>
                <a:cs typeface="+mn-cs"/>
              </a:rPr>
              <a:t>can be uncomfortable. Back to that idea of a difficult journey to a desirable destination.</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30</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buddy Warren </a:t>
            </a:r>
            <a:r>
              <a:rPr lang="en-US" sz="1200" b="1" kern="1200" dirty="0" smtClean="0">
                <a:solidFill>
                  <a:schemeClr val="tx1"/>
                </a:solidFill>
                <a:effectLst/>
                <a:latin typeface="+mn-lt"/>
                <a:ea typeface="+mn-ea"/>
                <a:cs typeface="+mn-cs"/>
              </a:rPr>
              <a:t>lives with that decision - </a:t>
            </a:r>
            <a:r>
              <a:rPr lang="en-US" sz="1200" b="1" kern="1200" dirty="0" smtClean="0">
                <a:solidFill>
                  <a:schemeClr val="tx1"/>
                </a:solidFill>
                <a:effectLst/>
                <a:latin typeface="+mn-lt"/>
                <a:ea typeface="+mn-ea"/>
                <a:cs typeface="+mn-cs"/>
              </a:rPr>
              <a:t>he's the Parks Manager for the Islands, and he remembers as a climber, having to maintain those </a:t>
            </a:r>
            <a:r>
              <a:rPr lang="en-US" sz="1200" b="1" kern="1200" dirty="0" smtClean="0">
                <a:solidFill>
                  <a:schemeClr val="tx1"/>
                </a:solidFill>
                <a:effectLst/>
                <a:latin typeface="+mn-lt"/>
                <a:ea typeface="+mn-ea"/>
                <a:cs typeface="+mn-cs"/>
              </a:rPr>
              <a:t>scraggily old willows, </a:t>
            </a:r>
            <a:r>
              <a:rPr lang="en-US" sz="1200" b="1" kern="1200" dirty="0" smtClean="0">
                <a:solidFill>
                  <a:schemeClr val="tx1"/>
                </a:solidFill>
                <a:effectLst/>
                <a:latin typeface="+mn-lt"/>
                <a:ea typeface="+mn-ea"/>
                <a:cs typeface="+mn-cs"/>
              </a:rPr>
              <a:t>or their descendants. But the willows are </a:t>
            </a:r>
            <a:r>
              <a:rPr lang="en-US" sz="1200" b="1" kern="1200" dirty="0" smtClean="0">
                <a:solidFill>
                  <a:schemeClr val="tx1"/>
                </a:solidFill>
                <a:effectLst/>
                <a:latin typeface="+mn-lt"/>
                <a:ea typeface="+mn-ea"/>
                <a:cs typeface="+mn-cs"/>
              </a:rPr>
              <a:t>still there</a:t>
            </a:r>
            <a:r>
              <a:rPr lang="en-US" sz="1200" b="1" kern="1200" dirty="0" smtClean="0">
                <a:solidFill>
                  <a:schemeClr val="tx1"/>
                </a:solidFill>
                <a:effectLst/>
                <a:latin typeface="+mn-lt"/>
                <a:ea typeface="+mn-ea"/>
                <a:cs typeface="+mn-cs"/>
              </a:rPr>
              <a:t>, and so are the Islands</a:t>
            </a:r>
            <a:r>
              <a:rPr lang="en-US" sz="1200" b="1" kern="1200" dirty="0" smtClean="0">
                <a:solidFill>
                  <a:schemeClr val="tx1"/>
                </a:solidFill>
                <a:effectLst/>
                <a:latin typeface="+mn-lt"/>
                <a:ea typeface="+mn-ea"/>
                <a:cs typeface="+mn-cs"/>
              </a:rPr>
              <a:t>. So my great</a:t>
            </a:r>
            <a:r>
              <a:rPr lang="en-US" sz="1200" b="1" kern="1200" baseline="0" dirty="0" smtClean="0">
                <a:solidFill>
                  <a:schemeClr val="tx1"/>
                </a:solidFill>
                <a:effectLst/>
                <a:latin typeface="+mn-lt"/>
                <a:ea typeface="+mn-ea"/>
                <a:cs typeface="+mn-cs"/>
              </a:rPr>
              <a:t> grandfather must have been right. </a:t>
            </a:r>
            <a:r>
              <a:rPr lang="en-US" sz="1200" b="1" kern="1200" dirty="0" smtClean="0">
                <a:solidFill>
                  <a:schemeClr val="tx1"/>
                </a:solidFill>
                <a:effectLst/>
                <a:latin typeface="+mn-lt"/>
                <a:ea typeface="+mn-ea"/>
                <a:cs typeface="+mn-cs"/>
              </a:rPr>
              <a:t>Don't forget about Warren, he might show up again later along this journey...</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4</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But back to the question - Is Right Tree Right Place Integrated Vegetation Management? Or at least a component of it?</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31</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IVM is a system of managing plant communities. Trees are a part of the plant community. Ok, we're on the same page here.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32</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Managers set objectives. My objective as a utility manager is to keep trees out of the lines. My friend John's objective as a city forester is to establish a healthy urban canopy. </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33</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IVM identifies compatible and incompatible vegetation. Right Tree Right Place identifies either Right Tree or Wrong Tree for the Place. And both have thresholds, that point</a:t>
            </a:r>
            <a:r>
              <a:rPr lang="en-US" sz="1200" b="1" kern="1200" baseline="0" dirty="0" smtClean="0">
                <a:solidFill>
                  <a:schemeClr val="tx1"/>
                </a:solidFill>
                <a:effectLst/>
                <a:latin typeface="+mn-lt"/>
                <a:ea typeface="+mn-ea"/>
                <a:cs typeface="+mn-cs"/>
              </a:rPr>
              <a:t> where we decide to do something about it.</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34</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Next comes the Evaluation, Selection, and Implementation of the most appropriate control method</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35</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IVM may use a variety of control methods. While there may be a "best" method, that isn't always the "most appropriate" method as things like cost, cultural values, environmental sensitivities all come into play in making that evaluation. If your prescription includes planting of compatible species, you are practicing Right Tree, or perhaps Right Plant, Right </a:t>
            </a:r>
            <a:r>
              <a:rPr lang="en-US" sz="1200" b="1" kern="1200" dirty="0" smtClean="0">
                <a:solidFill>
                  <a:schemeClr val="tx1"/>
                </a:solidFill>
                <a:effectLst/>
                <a:latin typeface="+mn-lt"/>
                <a:ea typeface="+mn-ea"/>
                <a:cs typeface="+mn-cs"/>
              </a:rPr>
              <a:t>Place approach. </a:t>
            </a:r>
            <a:r>
              <a:rPr lang="en-US" sz="1200" b="1" kern="1200" dirty="0" smtClean="0">
                <a:solidFill>
                  <a:schemeClr val="tx1"/>
                </a:solidFill>
                <a:effectLst/>
                <a:latin typeface="+mn-lt"/>
                <a:ea typeface="+mn-ea"/>
                <a:cs typeface="+mn-cs"/>
              </a:rPr>
              <a:t>So,</a:t>
            </a:r>
            <a:r>
              <a:rPr lang="en-US" sz="1200" b="1" kern="1200" baseline="0" dirty="0" smtClean="0">
                <a:solidFill>
                  <a:schemeClr val="tx1"/>
                </a:solidFill>
                <a:effectLst/>
                <a:latin typeface="+mn-lt"/>
                <a:ea typeface="+mn-ea"/>
                <a:cs typeface="+mn-cs"/>
              </a:rPr>
              <a:t> removal of a target tree for replacement with a compatible tree is a basic IVM decision.</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36</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But we all know that people</a:t>
            </a:r>
            <a:r>
              <a:rPr lang="en-US" sz="1200" b="1" kern="1200" baseline="0" dirty="0" smtClean="0">
                <a:solidFill>
                  <a:schemeClr val="tx1"/>
                </a:solidFill>
                <a:effectLst/>
                <a:latin typeface="+mn-lt"/>
                <a:ea typeface="+mn-ea"/>
                <a:cs typeface="+mn-cs"/>
              </a:rPr>
              <a:t> value trees for so many different reasons, and that makes </a:t>
            </a:r>
            <a:r>
              <a:rPr lang="en-US" sz="1200" b="1" kern="1200" baseline="0" dirty="0" smtClean="0">
                <a:solidFill>
                  <a:schemeClr val="tx1"/>
                </a:solidFill>
                <a:effectLst/>
                <a:latin typeface="+mn-lt"/>
                <a:ea typeface="+mn-ea"/>
                <a:cs typeface="+mn-cs"/>
              </a:rPr>
              <a:t>the Right Tree for the </a:t>
            </a:r>
            <a:r>
              <a:rPr lang="en-US" sz="1200" b="1" kern="1200" baseline="0" dirty="0" smtClean="0">
                <a:solidFill>
                  <a:schemeClr val="tx1"/>
                </a:solidFill>
                <a:effectLst/>
                <a:latin typeface="+mn-lt"/>
                <a:ea typeface="+mn-ea"/>
                <a:cs typeface="+mn-cs"/>
              </a:rPr>
              <a:t>Right Place a little more complicated. </a:t>
            </a:r>
            <a:r>
              <a:rPr lang="en-US" sz="1200" b="1" kern="1200" dirty="0" smtClean="0">
                <a:solidFill>
                  <a:schemeClr val="tx1"/>
                </a:solidFill>
                <a:effectLst/>
                <a:latin typeface="+mn-lt"/>
                <a:ea typeface="+mn-ea"/>
                <a:cs typeface="+mn-cs"/>
              </a:rPr>
              <a:t>When does the wrong tree become oh so right, and how does Right </a:t>
            </a:r>
            <a:r>
              <a:rPr lang="en-US" sz="1200" b="1" kern="1200" dirty="0" smtClean="0">
                <a:solidFill>
                  <a:schemeClr val="tx1"/>
                </a:solidFill>
                <a:effectLst/>
                <a:latin typeface="+mn-lt"/>
                <a:ea typeface="+mn-ea"/>
                <a:cs typeface="+mn-cs"/>
              </a:rPr>
              <a:t>Tree, </a:t>
            </a:r>
            <a:r>
              <a:rPr lang="en-US" sz="1200" b="1" kern="1200" dirty="0" smtClean="0">
                <a:solidFill>
                  <a:schemeClr val="tx1"/>
                </a:solidFill>
                <a:effectLst/>
                <a:latin typeface="+mn-lt"/>
                <a:ea typeface="+mn-ea"/>
                <a:cs typeface="+mn-cs"/>
              </a:rPr>
              <a:t>Right Place become even more than IVM? Consider the </a:t>
            </a:r>
            <a:r>
              <a:rPr lang="en-US" sz="1200" b="1" kern="1200" dirty="0" err="1" smtClean="0">
                <a:solidFill>
                  <a:schemeClr val="tx1"/>
                </a:solidFill>
                <a:effectLst/>
                <a:latin typeface="+mn-lt"/>
                <a:ea typeface="+mn-ea"/>
                <a:cs typeface="+mn-cs"/>
              </a:rPr>
              <a:t>Callery</a:t>
            </a:r>
            <a:r>
              <a:rPr lang="en-US" sz="1200" b="1" kern="1200" dirty="0" smtClean="0">
                <a:solidFill>
                  <a:schemeClr val="tx1"/>
                </a:solidFill>
                <a:effectLst/>
                <a:latin typeface="+mn-lt"/>
                <a:ea typeface="+mn-ea"/>
                <a:cs typeface="+mn-cs"/>
              </a:rPr>
              <a:t> Pear.</a:t>
            </a:r>
            <a:r>
              <a:rPr lang="en-US" sz="1200" b="1" kern="1200" baseline="0" dirty="0" smtClean="0">
                <a:solidFill>
                  <a:schemeClr val="tx1"/>
                </a:solidFill>
                <a:effectLst/>
                <a:latin typeface="+mn-lt"/>
                <a:ea typeface="+mn-ea"/>
                <a:cs typeface="+mn-cs"/>
              </a:rPr>
              <a:t> It is clearly a beautiful tree in the landscape, but it is </a:t>
            </a:r>
            <a:r>
              <a:rPr lang="en-US" sz="1200" b="1" kern="1200" dirty="0" smtClean="0">
                <a:solidFill>
                  <a:schemeClr val="tx1"/>
                </a:solidFill>
                <a:effectLst/>
                <a:latin typeface="+mn-lt"/>
                <a:ea typeface="+mn-ea"/>
                <a:cs typeface="+mn-cs"/>
              </a:rPr>
              <a:t>despised by arborists for its poor branching habits, its tendency to self-destruct under minor snow loads, and </a:t>
            </a:r>
            <a:r>
              <a:rPr lang="en-US" sz="1200" b="1" kern="1200" dirty="0" smtClean="0">
                <a:solidFill>
                  <a:schemeClr val="tx1"/>
                </a:solidFill>
                <a:effectLst/>
                <a:latin typeface="+mn-lt"/>
                <a:ea typeface="+mn-ea"/>
                <a:cs typeface="+mn-cs"/>
              </a:rPr>
              <a:t>it</a:t>
            </a:r>
            <a:r>
              <a:rPr lang="en-US" sz="1200" b="1" kern="1200" baseline="0" dirty="0" smtClean="0">
                <a:solidFill>
                  <a:schemeClr val="tx1"/>
                </a:solidFill>
                <a:effectLst/>
                <a:latin typeface="+mn-lt"/>
                <a:ea typeface="+mn-ea"/>
                <a:cs typeface="+mn-cs"/>
              </a:rPr>
              <a:t> is as invasive as all they come</a:t>
            </a:r>
            <a:r>
              <a:rPr lang="en-US" sz="1200" b="1" kern="1200" dirty="0" smtClean="0">
                <a:solidFill>
                  <a:schemeClr val="tx1"/>
                </a:solidFill>
                <a:effectLst/>
                <a:latin typeface="+mn-lt"/>
                <a:ea typeface="+mn-ea"/>
                <a:cs typeface="+mn-cs"/>
              </a:rPr>
              <a:t>.</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37</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Now consider this particular </a:t>
            </a:r>
            <a:r>
              <a:rPr lang="en-US" sz="1200" b="1" kern="1200" dirty="0" err="1" smtClean="0">
                <a:solidFill>
                  <a:schemeClr val="tx1"/>
                </a:solidFill>
                <a:effectLst/>
                <a:latin typeface="+mn-lt"/>
                <a:ea typeface="+mn-ea"/>
                <a:cs typeface="+mn-cs"/>
              </a:rPr>
              <a:t>Callery</a:t>
            </a:r>
            <a:r>
              <a:rPr lang="en-US" sz="1200" b="1" kern="1200" dirty="0" smtClean="0">
                <a:solidFill>
                  <a:schemeClr val="tx1"/>
                </a:solidFill>
                <a:effectLst/>
                <a:latin typeface="+mn-lt"/>
                <a:ea typeface="+mn-ea"/>
                <a:cs typeface="+mn-cs"/>
              </a:rPr>
              <a:t> Pear </a:t>
            </a:r>
            <a:r>
              <a:rPr lang="en-US" sz="1200" b="1"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November 2001. Not very impressive, but now consider its Place. This is ground zero for the 911 disaster at the World Trade Center, and while everything around it was destroyed, this tree fought back and put out new growth.</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38</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tree was taken off-site and nursed back to health, to be replanted at the new memorial. Also, cuttings were propagated and donated to other memorial sites, like this one in Green Bay, Wisconsin, where</a:t>
            </a:r>
            <a:r>
              <a:rPr lang="en-US" sz="1200" b="1" kern="1200" baseline="0" dirty="0" smtClean="0">
                <a:solidFill>
                  <a:schemeClr val="tx1"/>
                </a:solidFill>
                <a:effectLst/>
                <a:latin typeface="+mn-lt"/>
                <a:ea typeface="+mn-ea"/>
                <a:cs typeface="+mn-cs"/>
              </a:rPr>
              <a:t> I got to be a part of dedicating that tree in 2014</a:t>
            </a:r>
            <a:r>
              <a:rPr lang="en-US" sz="1200" b="1" kern="1200" dirty="0" smtClean="0">
                <a:solidFill>
                  <a:schemeClr val="tx1"/>
                </a:solidFill>
                <a:effectLst/>
                <a:latin typeface="+mn-lt"/>
                <a:ea typeface="+mn-ea"/>
                <a:cs typeface="+mn-cs"/>
              </a:rPr>
              <a:t>. I suspect that any place that is chosen for one of these trees will become the "Right" place. </a:t>
            </a:r>
            <a:r>
              <a:rPr lang="en-US" sz="1200" b="1" kern="1200" dirty="0" smtClean="0">
                <a:solidFill>
                  <a:schemeClr val="tx1"/>
                </a:solidFill>
                <a:effectLst/>
                <a:latin typeface="+mn-lt"/>
                <a:ea typeface="+mn-ea"/>
                <a:cs typeface="+mn-cs"/>
              </a:rPr>
              <a:t>And wrong or right, the </a:t>
            </a:r>
            <a:r>
              <a:rPr lang="en-US" sz="1200" b="1" kern="1200" dirty="0" err="1" smtClean="0">
                <a:solidFill>
                  <a:schemeClr val="tx1"/>
                </a:solidFill>
                <a:effectLst/>
                <a:latin typeface="+mn-lt"/>
                <a:ea typeface="+mn-ea"/>
                <a:cs typeface="+mn-cs"/>
              </a:rPr>
              <a:t>Callery</a:t>
            </a:r>
            <a:r>
              <a:rPr lang="en-US" sz="1200" b="1" kern="1200" dirty="0" smtClean="0">
                <a:solidFill>
                  <a:schemeClr val="tx1"/>
                </a:solidFill>
                <a:effectLst/>
                <a:latin typeface="+mn-lt"/>
                <a:ea typeface="+mn-ea"/>
                <a:cs typeface="+mn-cs"/>
              </a:rPr>
              <a:t> Pear is now the right tree for that place.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39</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Here's another one to think about. I came across</a:t>
            </a:r>
            <a:r>
              <a:rPr lang="en-US" sz="1200" b="1" kern="1200" baseline="0" dirty="0" smtClean="0">
                <a:solidFill>
                  <a:schemeClr val="tx1"/>
                </a:solidFill>
                <a:effectLst/>
                <a:latin typeface="+mn-lt"/>
                <a:ea typeface="+mn-ea"/>
                <a:cs typeface="+mn-cs"/>
              </a:rPr>
              <a:t> this in </a:t>
            </a:r>
            <a:r>
              <a:rPr lang="en-US" sz="1200" b="1" kern="1200" baseline="0" dirty="0" smtClean="0">
                <a:solidFill>
                  <a:schemeClr val="tx1"/>
                </a:solidFill>
                <a:effectLst/>
                <a:latin typeface="+mn-lt"/>
                <a:ea typeface="+mn-ea"/>
                <a:cs typeface="+mn-cs"/>
              </a:rPr>
              <a:t>Boise, Idaho </a:t>
            </a:r>
            <a:r>
              <a:rPr lang="en-US" sz="1200" b="1" kern="1200" baseline="0" dirty="0" smtClean="0">
                <a:solidFill>
                  <a:schemeClr val="tx1"/>
                </a:solidFill>
                <a:effectLst/>
                <a:latin typeface="+mn-lt"/>
                <a:ea typeface="+mn-ea"/>
                <a:cs typeface="+mn-cs"/>
              </a:rPr>
              <a:t>just this fall. </a:t>
            </a:r>
            <a:r>
              <a:rPr lang="en-US" sz="1200" b="1" kern="1200" dirty="0" smtClean="0">
                <a:solidFill>
                  <a:schemeClr val="tx1"/>
                </a:solidFill>
                <a:effectLst/>
                <a:latin typeface="+mn-lt"/>
                <a:ea typeface="+mn-ea"/>
                <a:cs typeface="+mn-cs"/>
              </a:rPr>
              <a:t>This not too impressive looking horse-chestnut is being babied along until it is strong enough to move to its "Place"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40</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part of the Journey began way back in 1982 when I graduated from Forestry and found myself working for, of all things, a UTILITY! Heck, it wasn't until third year </a:t>
            </a:r>
            <a:r>
              <a:rPr lang="en-US" sz="1200" b="1" kern="1200" dirty="0" smtClean="0">
                <a:solidFill>
                  <a:schemeClr val="tx1"/>
                </a:solidFill>
                <a:effectLst/>
                <a:latin typeface="+mn-lt"/>
                <a:ea typeface="+mn-ea"/>
                <a:cs typeface="+mn-cs"/>
              </a:rPr>
              <a:t>in school I </a:t>
            </a:r>
            <a:r>
              <a:rPr lang="en-US" sz="1200" b="1" kern="1200" dirty="0" smtClean="0">
                <a:solidFill>
                  <a:schemeClr val="tx1"/>
                </a:solidFill>
                <a:effectLst/>
                <a:latin typeface="+mn-lt"/>
                <a:ea typeface="+mn-ea"/>
                <a:cs typeface="+mn-cs"/>
              </a:rPr>
              <a:t>think, </a:t>
            </a:r>
            <a:r>
              <a:rPr lang="en-US" sz="1200" b="1" kern="1200" dirty="0" smtClean="0">
                <a:solidFill>
                  <a:schemeClr val="tx1"/>
                </a:solidFill>
                <a:effectLst/>
                <a:latin typeface="+mn-lt"/>
                <a:ea typeface="+mn-ea"/>
                <a:cs typeface="+mn-cs"/>
              </a:rPr>
              <a:t>that </a:t>
            </a:r>
            <a:r>
              <a:rPr lang="en-US" sz="1200" b="1" kern="1200" dirty="0" smtClean="0">
                <a:solidFill>
                  <a:schemeClr val="tx1"/>
                </a:solidFill>
                <a:effectLst/>
                <a:latin typeface="+mn-lt"/>
                <a:ea typeface="+mn-ea"/>
                <a:cs typeface="+mn-cs"/>
              </a:rPr>
              <a:t>I realized that utilities actually hired foresters. Anyway,</a:t>
            </a:r>
            <a:r>
              <a:rPr lang="en-US" sz="1200" b="1" kern="1200" baseline="0" dirty="0" smtClean="0">
                <a:solidFill>
                  <a:schemeClr val="tx1"/>
                </a:solidFill>
                <a:effectLst/>
                <a:latin typeface="+mn-lt"/>
                <a:ea typeface="+mn-ea"/>
                <a:cs typeface="+mn-cs"/>
              </a:rPr>
              <a:t> I </a:t>
            </a:r>
            <a:r>
              <a:rPr lang="en-US" sz="1200" b="1" kern="1200" baseline="0" dirty="0" smtClean="0">
                <a:solidFill>
                  <a:schemeClr val="tx1"/>
                </a:solidFill>
                <a:effectLst/>
                <a:latin typeface="+mn-lt"/>
                <a:ea typeface="+mn-ea"/>
                <a:cs typeface="+mn-cs"/>
              </a:rPr>
              <a:t>became a utility forester and learned a lot of things they never taught me in school. One thing I learned quickly was the </a:t>
            </a:r>
            <a:r>
              <a:rPr lang="en-US" sz="1200" b="1" kern="1200" dirty="0" smtClean="0">
                <a:solidFill>
                  <a:schemeClr val="tx1"/>
                </a:solidFill>
                <a:effectLst/>
                <a:latin typeface="+mn-lt"/>
                <a:ea typeface="+mn-ea"/>
                <a:cs typeface="+mn-cs"/>
              </a:rPr>
              <a:t>right </a:t>
            </a:r>
            <a:r>
              <a:rPr lang="en-US" sz="1200" b="1" kern="1200" dirty="0" smtClean="0">
                <a:solidFill>
                  <a:schemeClr val="tx1"/>
                </a:solidFill>
                <a:effectLst/>
                <a:latin typeface="+mn-lt"/>
                <a:ea typeface="+mn-ea"/>
                <a:cs typeface="+mn-cs"/>
              </a:rPr>
              <a:t>tree, right place concept </a:t>
            </a:r>
            <a:r>
              <a:rPr lang="en-US" sz="1200" b="1" kern="1200" dirty="0" smtClean="0">
                <a:solidFill>
                  <a:schemeClr val="tx1"/>
                </a:solidFill>
                <a:effectLst/>
                <a:latin typeface="+mn-lt"/>
                <a:ea typeface="+mn-ea"/>
                <a:cs typeface="+mn-cs"/>
              </a:rPr>
              <a:t>and how it made </a:t>
            </a:r>
            <a:r>
              <a:rPr lang="en-US" sz="1200" b="1" kern="1200" dirty="0" smtClean="0">
                <a:solidFill>
                  <a:schemeClr val="tx1"/>
                </a:solidFill>
                <a:effectLst/>
                <a:latin typeface="+mn-lt"/>
                <a:ea typeface="+mn-ea"/>
                <a:cs typeface="+mn-cs"/>
              </a:rPr>
              <a:t>perfect sense from a line clearance point of view. </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5</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is another propagated</a:t>
            </a:r>
            <a:r>
              <a:rPr lang="en-US" b="1" baseline="0" dirty="0" smtClean="0"/>
              <a:t> cutting, and its original place was in Amsterdam, across from a secret apartment where Anne Frank, her family, and four Dutch Jews hid from the Nazis. It was the only bit of nature that Anne could see from her hiding place. It will be moved to the Anne Frank Human Rights Memorial in </a:t>
            </a:r>
            <a:r>
              <a:rPr lang="en-US" b="1" baseline="0" dirty="0" smtClean="0"/>
              <a:t>Boise when </a:t>
            </a:r>
            <a:r>
              <a:rPr lang="en-US" b="1" baseline="0" dirty="0" smtClean="0"/>
              <a:t>it is strong enough. Again, anywhere that is chosen for cuttings from that tree will be Right places, where a traditional IVM approach of removal and replacement isn’t an option.</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41</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 Right Tree Right Place is essentially a legitimate tool in the IVM toolbox. But when you add the value that people place on trees, it can be so much more than that. This hybrid maple is one of special</a:t>
            </a:r>
            <a:r>
              <a:rPr lang="en-US" sz="1200" b="1" kern="1200" baseline="0" dirty="0" smtClean="0">
                <a:solidFill>
                  <a:schemeClr val="tx1"/>
                </a:solidFill>
                <a:effectLst/>
                <a:latin typeface="+mn-lt"/>
                <a:ea typeface="+mn-ea"/>
                <a:cs typeface="+mn-cs"/>
              </a:rPr>
              <a:t> value to me. A few days before the 2011 Tour, my dad passed away. My tree family rallied around me and dedicated this tree to my dad. Not everyone can say there is a tree in the National Arboretum in Washington DC that is dedicated to their father, but I can. Lucky for me, this tree is in a Right Place.</a:t>
            </a:r>
            <a:endParaRPr lang="en-CA" sz="1200" b="1"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086BFF8-9BFF-4B25-9911-CCF2DDC6EB43}" type="slidenum">
              <a:rPr lang="en-CA" smtClean="0"/>
              <a:t>42</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My friend Warren has an alter ego who comes along on the Tour to bring</a:t>
            </a:r>
            <a:r>
              <a:rPr lang="en-US" sz="1200" b="1" kern="1200" baseline="0" dirty="0" smtClean="0">
                <a:solidFill>
                  <a:schemeClr val="tx1"/>
                </a:solidFill>
                <a:effectLst/>
                <a:latin typeface="+mn-lt"/>
                <a:ea typeface="+mn-ea"/>
                <a:cs typeface="+mn-cs"/>
              </a:rPr>
              <a:t> the message to children along the way. I’ll leave the last words to </a:t>
            </a:r>
            <a:r>
              <a:rPr lang="en-US" sz="1200" b="1" kern="1200" dirty="0" smtClean="0">
                <a:solidFill>
                  <a:schemeClr val="tx1"/>
                </a:solidFill>
                <a:effectLst/>
                <a:latin typeface="+mn-lt"/>
                <a:ea typeface="+mn-ea"/>
                <a:cs typeface="+mn-cs"/>
              </a:rPr>
              <a:t>Professor Elwood </a:t>
            </a:r>
            <a:r>
              <a:rPr lang="en-US" sz="1200" b="1" kern="1200" dirty="0" err="1" smtClean="0">
                <a:solidFill>
                  <a:schemeClr val="tx1"/>
                </a:solidFill>
                <a:effectLst/>
                <a:latin typeface="+mn-lt"/>
                <a:ea typeface="+mn-ea"/>
                <a:cs typeface="+mn-cs"/>
              </a:rPr>
              <a:t>Pricklethorn</a:t>
            </a:r>
            <a:r>
              <a:rPr lang="en-US" sz="1200" b="1" kern="1200" dirty="0" smtClean="0">
                <a:solidFill>
                  <a:schemeClr val="tx1"/>
                </a:solidFill>
                <a:effectLst/>
                <a:latin typeface="+mn-lt"/>
                <a:ea typeface="+mn-ea"/>
                <a:cs typeface="+mn-cs"/>
              </a:rPr>
              <a:t> as he asks all  budding arborists to take</a:t>
            </a:r>
            <a:r>
              <a:rPr lang="en-US" sz="1200" b="1" kern="1200" baseline="0" dirty="0" smtClean="0">
                <a:solidFill>
                  <a:schemeClr val="tx1"/>
                </a:solidFill>
                <a:effectLst/>
                <a:latin typeface="+mn-lt"/>
                <a:ea typeface="+mn-ea"/>
                <a:cs typeface="+mn-cs"/>
              </a:rPr>
              <a:t> the Arborists Pledge.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43</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086BFF8-9BFF-4B25-9911-CCF2DDC6EB43}" type="slidenum">
              <a:rPr lang="en-CA" smtClean="0"/>
              <a:t>44</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It's simple, folks. The bigger a tree will grow at maturity, the further away it should be from the power lines. It </a:t>
            </a:r>
            <a:r>
              <a:rPr lang="en-US" sz="1200" b="1" kern="1200" dirty="0" err="1" smtClean="0">
                <a:solidFill>
                  <a:schemeClr val="tx1"/>
                </a:solidFill>
                <a:effectLst/>
                <a:latin typeface="+mn-lt"/>
                <a:ea typeface="+mn-ea"/>
                <a:cs typeface="+mn-cs"/>
              </a:rPr>
              <a:t>ain't</a:t>
            </a:r>
            <a:r>
              <a:rPr lang="en-US" sz="1200" b="1" kern="1200" dirty="0" smtClean="0">
                <a:solidFill>
                  <a:schemeClr val="tx1"/>
                </a:solidFill>
                <a:effectLst/>
                <a:latin typeface="+mn-lt"/>
                <a:ea typeface="+mn-ea"/>
                <a:cs typeface="+mn-cs"/>
              </a:rPr>
              <a:t> rocket science. </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6</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lot of utilities even help their customers out with pretty pictures, </a:t>
            </a:r>
            <a:r>
              <a:rPr lang="en-US" sz="1200" b="1" kern="1200" dirty="0" smtClean="0">
                <a:solidFill>
                  <a:schemeClr val="tx1"/>
                </a:solidFill>
                <a:effectLst/>
                <a:latin typeface="+mn-lt"/>
                <a:ea typeface="+mn-ea"/>
                <a:cs typeface="+mn-cs"/>
              </a:rPr>
              <a:t>they recommend </a:t>
            </a:r>
            <a:r>
              <a:rPr lang="en-US" sz="1200" b="1" kern="1200" dirty="0" smtClean="0">
                <a:solidFill>
                  <a:schemeClr val="tx1"/>
                </a:solidFill>
                <a:effectLst/>
                <a:latin typeface="+mn-lt"/>
                <a:ea typeface="+mn-ea"/>
                <a:cs typeface="+mn-cs"/>
              </a:rPr>
              <a:t>trees for the different zones, and maybe even </a:t>
            </a:r>
            <a:r>
              <a:rPr lang="en-US" sz="1200" b="1" kern="1200" dirty="0" smtClean="0">
                <a:solidFill>
                  <a:schemeClr val="tx1"/>
                </a:solidFill>
                <a:effectLst/>
                <a:latin typeface="+mn-lt"/>
                <a:ea typeface="+mn-ea"/>
                <a:cs typeface="+mn-cs"/>
              </a:rPr>
              <a:t>provide some </a:t>
            </a:r>
            <a:r>
              <a:rPr lang="en-US" sz="1200" b="1" kern="1200" dirty="0" smtClean="0">
                <a:solidFill>
                  <a:schemeClr val="tx1"/>
                </a:solidFill>
                <a:effectLst/>
                <a:latin typeface="+mn-lt"/>
                <a:ea typeface="+mn-ea"/>
                <a:cs typeface="+mn-cs"/>
              </a:rPr>
              <a:t>outdated planting and maintenance advice...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7</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could clearly see the benefits of the concept from our utility lens. You only have to look at what happens to some of the "wrong tree, wrong place" victims. Rhonda is a great collector of these examples, contributions to her "wall of </a:t>
            </a:r>
            <a:r>
              <a:rPr lang="en-US" sz="1200" b="1" kern="1200" dirty="0" smtClean="0">
                <a:solidFill>
                  <a:schemeClr val="tx1"/>
                </a:solidFill>
                <a:effectLst/>
                <a:latin typeface="+mn-lt"/>
                <a:ea typeface="+mn-ea"/>
                <a:cs typeface="+mn-cs"/>
              </a:rPr>
              <a:t>shame“, and the Internet is an endless source of bad pruning</a:t>
            </a:r>
            <a:r>
              <a:rPr lang="en-US" sz="1200" b="1" kern="1200" baseline="0" dirty="0" smtClean="0">
                <a:solidFill>
                  <a:schemeClr val="tx1"/>
                </a:solidFill>
                <a:effectLst/>
                <a:latin typeface="+mn-lt"/>
                <a:ea typeface="+mn-ea"/>
                <a:cs typeface="+mn-cs"/>
              </a:rPr>
              <a:t> pictures.</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8</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Sometimes it is easy to point to the utility as the </a:t>
            </a:r>
            <a:r>
              <a:rPr lang="en-US" sz="1200" b="1" kern="1200" dirty="0" smtClean="0">
                <a:solidFill>
                  <a:schemeClr val="tx1"/>
                </a:solidFill>
                <a:effectLst/>
                <a:latin typeface="+mn-lt"/>
                <a:ea typeface="+mn-ea"/>
                <a:cs typeface="+mn-cs"/>
              </a:rPr>
              <a:t>bad guy behind </a:t>
            </a:r>
            <a:r>
              <a:rPr lang="en-US" sz="1200" b="1" kern="1200" dirty="0" smtClean="0">
                <a:solidFill>
                  <a:schemeClr val="tx1"/>
                </a:solidFill>
                <a:effectLst/>
                <a:latin typeface="+mn-lt"/>
                <a:ea typeface="+mn-ea"/>
                <a:cs typeface="+mn-cs"/>
              </a:rPr>
              <a:t>the butchered</a:t>
            </a:r>
            <a:r>
              <a:rPr lang="en-US" sz="1200" b="1" kern="1200" baseline="0" dirty="0" smtClean="0">
                <a:solidFill>
                  <a:schemeClr val="tx1"/>
                </a:solidFill>
                <a:effectLst/>
                <a:latin typeface="+mn-lt"/>
                <a:ea typeface="+mn-ea"/>
                <a:cs typeface="+mn-cs"/>
              </a:rPr>
              <a:t> trees. Other times it seems voluntary on the part of homeowners</a:t>
            </a:r>
            <a:r>
              <a:rPr lang="en-US" sz="1200" b="1" kern="1200" baseline="0" dirty="0" smtClean="0">
                <a:solidFill>
                  <a:schemeClr val="tx1"/>
                </a:solidFill>
                <a:effectLst/>
                <a:latin typeface="+mn-lt"/>
                <a:ea typeface="+mn-ea"/>
                <a:cs typeface="+mn-cs"/>
              </a:rPr>
              <a:t>. Maybe they see what the utilities do and figure it must be right.  Any way you look at it, </a:t>
            </a:r>
            <a:r>
              <a:rPr lang="en-US" sz="1200" b="1" kern="1200" baseline="0" dirty="0" smtClean="0">
                <a:solidFill>
                  <a:schemeClr val="tx1"/>
                </a:solidFill>
                <a:effectLst/>
                <a:latin typeface="+mn-lt"/>
                <a:ea typeface="+mn-ea"/>
                <a:cs typeface="+mn-cs"/>
              </a:rPr>
              <a:t>could either of these be called the right tree for the right place?</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9</a:t>
            </a:fld>
            <a:endParaRPr lang="en-CA"/>
          </a:p>
        </p:txBody>
      </p:sp>
    </p:spTree>
    <p:extLst>
      <p:ext uri="{BB962C8B-B14F-4D97-AF65-F5344CB8AC3E}">
        <p14:creationId xmlns:p14="http://schemas.microsoft.com/office/powerpoint/2010/main" val="1482979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And, you can see where they've done it right, where the right tree in the right place is not a threat to the lines, and is allowed to develop naturally. </a:t>
            </a:r>
            <a:r>
              <a:rPr lang="en-US" sz="1200" b="1" kern="1200" dirty="0" smtClean="0">
                <a:solidFill>
                  <a:schemeClr val="tx1"/>
                </a:solidFill>
                <a:effectLst/>
                <a:latin typeface="+mn-lt"/>
                <a:ea typeface="+mn-ea"/>
                <a:cs typeface="+mn-cs"/>
              </a:rPr>
              <a:t>The Internet</a:t>
            </a:r>
            <a:r>
              <a:rPr lang="en-US" sz="1200" b="1" kern="1200" baseline="0" dirty="0" smtClean="0">
                <a:solidFill>
                  <a:schemeClr val="tx1"/>
                </a:solidFill>
                <a:effectLst/>
                <a:latin typeface="+mn-lt"/>
                <a:ea typeface="+mn-ea"/>
                <a:cs typeface="+mn-cs"/>
              </a:rPr>
              <a:t> is not such a great source of pictures of good pruning, or of the right tree in the right place, as I discovered in building this presentation.</a:t>
            </a:r>
            <a:endParaRPr lang="en-CA" b="1" dirty="0"/>
          </a:p>
        </p:txBody>
      </p:sp>
      <p:sp>
        <p:nvSpPr>
          <p:cNvPr id="4" name="Slide Number Placeholder 3"/>
          <p:cNvSpPr>
            <a:spLocks noGrp="1"/>
          </p:cNvSpPr>
          <p:nvPr>
            <p:ph type="sldNum" sz="quarter" idx="10"/>
          </p:nvPr>
        </p:nvSpPr>
        <p:spPr/>
        <p:txBody>
          <a:bodyPr/>
          <a:lstStyle/>
          <a:p>
            <a:fld id="{7086BFF8-9BFF-4B25-9911-CCF2DDC6EB43}" type="slidenum">
              <a:rPr lang="en-CA" smtClean="0"/>
              <a:t>10</a:t>
            </a:fld>
            <a:endParaRPr lang="en-CA"/>
          </a:p>
        </p:txBody>
      </p:sp>
    </p:spTree>
    <p:extLst>
      <p:ext uri="{BB962C8B-B14F-4D97-AF65-F5344CB8AC3E}">
        <p14:creationId xmlns:p14="http://schemas.microsoft.com/office/powerpoint/2010/main" val="148297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D78A3EC-C4AD-466F-BF32-88C03A0C6876}" type="datetimeFigureOut">
              <a:rPr lang="en-CA" smtClean="0"/>
              <a:t>08/11/2016</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F53B7898-6FAB-40F9-9FEB-1B0464C63E8D}"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8A3EC-C4AD-466F-BF32-88C03A0C6876}" type="datetimeFigureOut">
              <a:rPr lang="en-CA" smtClean="0"/>
              <a:t>08/11/2016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8A3EC-C4AD-466F-BF32-88C03A0C6876}" type="datetimeFigureOut">
              <a:rPr lang="en-CA" smtClean="0"/>
              <a:t>08/11/2016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78A3EC-C4AD-466F-BF32-88C03A0C6876}" type="datetimeFigureOut">
              <a:rPr lang="en-CA" smtClean="0"/>
              <a:t>08/11/2016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78A3EC-C4AD-466F-BF32-88C03A0C6876}" type="datetimeFigureOut">
              <a:rPr lang="en-CA" smtClean="0"/>
              <a:t>08/11/2016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3B7898-6FAB-40F9-9FEB-1B0464C63E8D}"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78A3EC-C4AD-466F-BF32-88C03A0C6876}" type="datetimeFigureOut">
              <a:rPr lang="en-CA" smtClean="0"/>
              <a:t>08/11/2016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78A3EC-C4AD-466F-BF32-88C03A0C6876}" type="datetimeFigureOut">
              <a:rPr lang="en-CA" smtClean="0"/>
              <a:t>08/11/2016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78A3EC-C4AD-466F-BF32-88C03A0C6876}" type="datetimeFigureOut">
              <a:rPr lang="en-CA" smtClean="0"/>
              <a:t>08/11/2016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A3EC-C4AD-466F-BF32-88C03A0C6876}" type="datetimeFigureOut">
              <a:rPr lang="en-CA" smtClean="0"/>
              <a:t>08/11/2016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78A3EC-C4AD-466F-BF32-88C03A0C6876}" type="datetimeFigureOut">
              <a:rPr lang="en-CA" smtClean="0"/>
              <a:t>08/11/2016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3B7898-6FAB-40F9-9FEB-1B0464C63E8D}"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D78A3EC-C4AD-466F-BF32-88C03A0C6876}" type="datetimeFigureOut">
              <a:rPr lang="en-CA" smtClean="0"/>
              <a:t>08/11/2016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F53B7898-6FAB-40F9-9FEB-1B0464C63E8D}"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gs>
            <a:gs pos="65000">
              <a:srgbClr val="00B050">
                <a:lumMod val="72000"/>
              </a:srgb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78A3EC-C4AD-466F-BF32-88C03A0C6876}" type="datetimeFigureOut">
              <a:rPr lang="en-CA" smtClean="0"/>
              <a:t>08/11/2016</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3B7898-6FAB-40F9-9FEB-1B0464C63E8D}"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ideo" Target="https://www.youtube.com/embed/IS-qGBHL158" TargetMode="Externa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Right Tree, Right Place</a:t>
            </a:r>
            <a:endParaRPr lang="en-CA" dirty="0"/>
          </a:p>
        </p:txBody>
      </p:sp>
      <p:sp>
        <p:nvSpPr>
          <p:cNvPr id="3" name="Subtitle 2"/>
          <p:cNvSpPr>
            <a:spLocks noGrp="1"/>
          </p:cNvSpPr>
          <p:nvPr>
            <p:ph type="subTitle" idx="1"/>
          </p:nvPr>
        </p:nvSpPr>
        <p:spPr/>
        <p:txBody>
          <a:bodyPr/>
          <a:lstStyle/>
          <a:p>
            <a:r>
              <a:rPr lang="en-US" dirty="0" smtClean="0"/>
              <a:t>A good thing, but is it IVM?</a:t>
            </a:r>
            <a:endParaRPr lang="en-CA" dirty="0"/>
          </a:p>
        </p:txBody>
      </p:sp>
    </p:spTree>
    <p:extLst>
      <p:ext uri="{BB962C8B-B14F-4D97-AF65-F5344CB8AC3E}">
        <p14:creationId xmlns:p14="http://schemas.microsoft.com/office/powerpoint/2010/main" val="174600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675885" y="805021"/>
            <a:ext cx="3816038" cy="5439883"/>
          </a:xfrm>
        </p:spPr>
      </p:pic>
    </p:spTree>
    <p:extLst>
      <p:ext uri="{BB962C8B-B14F-4D97-AF65-F5344CB8AC3E}">
        <p14:creationId xmlns:p14="http://schemas.microsoft.com/office/powerpoint/2010/main" val="579307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066800" y="1600200"/>
            <a:ext cx="2952750" cy="4433888"/>
          </a:xfrm>
        </p:spPr>
      </p:pic>
      <p:pic>
        <p:nvPicPr>
          <p:cNvPr id="3" name="Content Placeholder 2"/>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105400" y="1600200"/>
            <a:ext cx="3240087" cy="4343400"/>
          </a:xfrm>
        </p:spPr>
      </p:pic>
    </p:spTree>
    <p:extLst>
      <p:ext uri="{BB962C8B-B14F-4D97-AF65-F5344CB8AC3E}">
        <p14:creationId xmlns:p14="http://schemas.microsoft.com/office/powerpoint/2010/main" val="3435419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rot="1214634">
            <a:off x="2965456" y="1268399"/>
            <a:ext cx="2837688" cy="4433888"/>
          </a:xfrm>
        </p:spPr>
      </p:pic>
    </p:spTree>
    <p:extLst>
      <p:ext uri="{BB962C8B-B14F-4D97-AF65-F5344CB8AC3E}">
        <p14:creationId xmlns:p14="http://schemas.microsoft.com/office/powerpoint/2010/main" val="1048253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990600" y="685800"/>
            <a:ext cx="7372335" cy="5529251"/>
          </a:xfrm>
        </p:spPr>
      </p:pic>
    </p:spTree>
    <p:extLst>
      <p:ext uri="{BB962C8B-B14F-4D97-AF65-F5344CB8AC3E}">
        <p14:creationId xmlns:p14="http://schemas.microsoft.com/office/powerpoint/2010/main" val="725812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rot="20542120">
            <a:off x="2839525" y="428729"/>
            <a:ext cx="3721364" cy="5741533"/>
          </a:xfrm>
        </p:spPr>
      </p:pic>
    </p:spTree>
    <p:extLst>
      <p:ext uri="{BB962C8B-B14F-4D97-AF65-F5344CB8AC3E}">
        <p14:creationId xmlns:p14="http://schemas.microsoft.com/office/powerpoint/2010/main" val="1120290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rot="20542120">
            <a:off x="2839525" y="1395542"/>
            <a:ext cx="3721364" cy="3807907"/>
          </a:xfrm>
        </p:spPr>
      </p:pic>
    </p:spTree>
    <p:extLst>
      <p:ext uri="{BB962C8B-B14F-4D97-AF65-F5344CB8AC3E}">
        <p14:creationId xmlns:p14="http://schemas.microsoft.com/office/powerpoint/2010/main" val="4127951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799673"/>
            <a:ext cx="7985125" cy="5304404"/>
          </a:xfrm>
        </p:spPr>
      </p:pic>
    </p:spTree>
    <p:extLst>
      <p:ext uri="{BB962C8B-B14F-4D97-AF65-F5344CB8AC3E}">
        <p14:creationId xmlns:p14="http://schemas.microsoft.com/office/powerpoint/2010/main" val="3300648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38200" y="533400"/>
            <a:ext cx="7618623" cy="5715000"/>
          </a:xfrm>
        </p:spPr>
      </p:pic>
    </p:spTree>
    <p:extLst>
      <p:ext uri="{BB962C8B-B14F-4D97-AF65-F5344CB8AC3E}">
        <p14:creationId xmlns:p14="http://schemas.microsoft.com/office/powerpoint/2010/main" val="2570951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33400" y="1828800"/>
            <a:ext cx="4749800" cy="3562350"/>
          </a:xfrm>
        </p:spPr>
      </p:pic>
      <p:pic>
        <p:nvPicPr>
          <p:cNvPr id="8" name="Content Placeholder 7"/>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rot="5400000">
            <a:off x="5419932" y="2276268"/>
            <a:ext cx="3581401" cy="2686465"/>
          </a:xfrm>
        </p:spPr>
      </p:pic>
    </p:spTree>
    <p:extLst>
      <p:ext uri="{BB962C8B-B14F-4D97-AF65-F5344CB8AC3E}">
        <p14:creationId xmlns:p14="http://schemas.microsoft.com/office/powerpoint/2010/main" val="2944999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62000" y="762000"/>
            <a:ext cx="7415460" cy="5562600"/>
          </a:xfrm>
        </p:spPr>
      </p:pic>
    </p:spTree>
    <p:extLst>
      <p:ext uri="{BB962C8B-B14F-4D97-AF65-F5344CB8AC3E}">
        <p14:creationId xmlns:p14="http://schemas.microsoft.com/office/powerpoint/2010/main" val="438419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Life is a Journey…</a:t>
            </a:r>
            <a:endParaRPr lang="en-CA"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5709" y="1935163"/>
            <a:ext cx="5852582" cy="4389436"/>
          </a:xfrm>
        </p:spPr>
      </p:pic>
    </p:spTree>
    <p:extLst>
      <p:ext uri="{BB962C8B-B14F-4D97-AF65-F5344CB8AC3E}">
        <p14:creationId xmlns:p14="http://schemas.microsoft.com/office/powerpoint/2010/main" val="202347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Hmmm…</a:t>
            </a:r>
            <a:endParaRPr lang="en-CA"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7031" y="1935163"/>
            <a:ext cx="3789937" cy="4389437"/>
          </a:xfrm>
        </p:spPr>
      </p:pic>
    </p:spTree>
    <p:extLst>
      <p:ext uri="{BB962C8B-B14F-4D97-AF65-F5344CB8AC3E}">
        <p14:creationId xmlns:p14="http://schemas.microsoft.com/office/powerpoint/2010/main" val="649545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1066800"/>
            <a:ext cx="8084210" cy="5181600"/>
          </a:xfrm>
        </p:spPr>
      </p:pic>
    </p:spTree>
    <p:extLst>
      <p:ext uri="{BB962C8B-B14F-4D97-AF65-F5344CB8AC3E}">
        <p14:creationId xmlns:p14="http://schemas.microsoft.com/office/powerpoint/2010/main" val="313966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57200" y="1752600"/>
            <a:ext cx="4052888" cy="4052887"/>
          </a:xfrm>
        </p:spPr>
      </p:pic>
      <p:pic>
        <p:nvPicPr>
          <p:cNvPr id="8" name="Content Placeholder 7"/>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334000" y="1600200"/>
            <a:ext cx="3352800" cy="4476750"/>
          </a:xfrm>
        </p:spPr>
      </p:pic>
    </p:spTree>
    <p:extLst>
      <p:ext uri="{BB962C8B-B14F-4D97-AF65-F5344CB8AC3E}">
        <p14:creationId xmlns:p14="http://schemas.microsoft.com/office/powerpoint/2010/main" val="2792812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514600" y="457200"/>
            <a:ext cx="6213975" cy="4800600"/>
          </a:xfrm>
        </p:spPr>
      </p:pic>
      <p:pic>
        <p:nvPicPr>
          <p:cNvPr id="7" name="Content Placeholder 6"/>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85800" y="4267200"/>
            <a:ext cx="4098388" cy="2465946"/>
          </a:xfrm>
        </p:spPr>
      </p:pic>
    </p:spTree>
    <p:extLst>
      <p:ext uri="{BB962C8B-B14F-4D97-AF65-F5344CB8AC3E}">
        <p14:creationId xmlns:p14="http://schemas.microsoft.com/office/powerpoint/2010/main" val="3051610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219200" y="762000"/>
            <a:ext cx="6553200" cy="5525399"/>
          </a:xfrm>
        </p:spPr>
      </p:pic>
    </p:spTree>
    <p:extLst>
      <p:ext uri="{BB962C8B-B14F-4D97-AF65-F5344CB8AC3E}">
        <p14:creationId xmlns:p14="http://schemas.microsoft.com/office/powerpoint/2010/main" val="226950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600200" y="1371600"/>
            <a:ext cx="5851525" cy="4389437"/>
          </a:xfrm>
        </p:spPr>
      </p:pic>
    </p:spTree>
    <p:extLst>
      <p:ext uri="{BB962C8B-B14F-4D97-AF65-F5344CB8AC3E}">
        <p14:creationId xmlns:p14="http://schemas.microsoft.com/office/powerpoint/2010/main" val="3719173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2743200" cy="1162050"/>
          </a:xfrm>
        </p:spPr>
        <p:txBody>
          <a:bodyPr/>
          <a:lstStyle/>
          <a:p>
            <a:r>
              <a:rPr lang="en-US" dirty="0" smtClean="0">
                <a:solidFill>
                  <a:schemeClr val="accent2">
                    <a:lumMod val="60000"/>
                    <a:lumOff val="40000"/>
                  </a:schemeClr>
                </a:solidFill>
              </a:rPr>
              <a:t>The Journey to IVM</a:t>
            </a:r>
            <a:endParaRPr lang="en-CA" dirty="0">
              <a:solidFill>
                <a:schemeClr val="accent2">
                  <a:lumMod val="60000"/>
                  <a:lumOff val="40000"/>
                </a:schemeClr>
              </a:solidFill>
            </a:endParaRPr>
          </a:p>
        </p:txBody>
      </p:sp>
      <p:sp>
        <p:nvSpPr>
          <p:cNvPr id="4" name="Text Placeholder 3"/>
          <p:cNvSpPr>
            <a:spLocks noGrp="1"/>
          </p:cNvSpPr>
          <p:nvPr>
            <p:ph type="body" idx="2"/>
          </p:nvPr>
        </p:nvSpPr>
        <p:spPr>
          <a:xfrm>
            <a:off x="6248400" y="6324600"/>
            <a:ext cx="2743200" cy="304800"/>
          </a:xfrm>
        </p:spPr>
        <p:txBody>
          <a:bodyPr>
            <a:normAutofit/>
          </a:bodyPr>
          <a:lstStyle/>
          <a:p>
            <a:pPr algn="r"/>
            <a:r>
              <a:rPr lang="en-US" sz="1000" dirty="0" smtClean="0"/>
              <a:t>Photo: </a:t>
            </a:r>
            <a:r>
              <a:rPr lang="en-US" sz="1000" dirty="0" err="1" smtClean="0"/>
              <a:t>Shutterjet</a:t>
            </a:r>
            <a:endParaRPr lang="en-CA" sz="1000"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75050" y="2260632"/>
            <a:ext cx="5111750" cy="3403535"/>
          </a:xfrm>
        </p:spPr>
      </p:pic>
    </p:spTree>
    <p:extLst>
      <p:ext uri="{BB962C8B-B14F-4D97-AF65-F5344CB8AC3E}">
        <p14:creationId xmlns:p14="http://schemas.microsoft.com/office/powerpoint/2010/main" val="80137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accent2">
                    <a:lumMod val="60000"/>
                    <a:lumOff val="40000"/>
                  </a:schemeClr>
                </a:solidFill>
              </a:rPr>
              <a:t>IVM is…</a:t>
            </a:r>
            <a:endParaRPr lang="en-CA" dirty="0">
              <a:solidFill>
                <a:schemeClr val="accent2">
                  <a:lumMod val="60000"/>
                  <a:lumOff val="40000"/>
                </a:schemeClr>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515409">
            <a:off x="934696" y="2461803"/>
            <a:ext cx="3176588" cy="3583071"/>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550435">
            <a:off x="4213182" y="1523790"/>
            <a:ext cx="4213490" cy="1948739"/>
          </a:xfrm>
        </p:spPr>
      </p:pic>
    </p:spTree>
    <p:extLst>
      <p:ext uri="{BB962C8B-B14F-4D97-AF65-F5344CB8AC3E}">
        <p14:creationId xmlns:p14="http://schemas.microsoft.com/office/powerpoint/2010/main" val="129387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04800" y="1269088"/>
            <a:ext cx="4550632" cy="2710099"/>
          </a:xfrm>
        </p:spPr>
      </p:pic>
      <p:pic>
        <p:nvPicPr>
          <p:cNvPr id="1026" name="Picture 2" descr="D:\IVMA\ROW.jpg"/>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429000"/>
            <a:ext cx="4114800" cy="308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71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Or is it a way of justifying this?</a:t>
            </a:r>
            <a:endParaRPr lang="en-CA"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2704" y="2296925"/>
            <a:ext cx="4878591" cy="3665913"/>
          </a:xfrm>
        </p:spPr>
      </p:pic>
    </p:spTree>
    <p:extLst>
      <p:ext uri="{BB962C8B-B14F-4D97-AF65-F5344CB8AC3E}">
        <p14:creationId xmlns:p14="http://schemas.microsoft.com/office/powerpoint/2010/main" val="2303155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Way back …</a:t>
            </a:r>
            <a:endParaRPr lang="en-CA" dirty="0">
              <a:solidFill>
                <a:schemeClr val="accent1">
                  <a:lumMod val="60000"/>
                  <a:lumOff val="40000"/>
                </a:schemeClr>
              </a:solidFill>
            </a:endParaRPr>
          </a:p>
        </p:txBody>
      </p:sp>
      <p:sp>
        <p:nvSpPr>
          <p:cNvPr id="3" name="Text Placeholder 2"/>
          <p:cNvSpPr>
            <a:spLocks noGrp="1"/>
          </p:cNvSpPr>
          <p:nvPr>
            <p:ph type="body" sz="half" idx="2"/>
          </p:nvPr>
        </p:nvSpPr>
        <p:spPr/>
        <p:txBody>
          <a:bodyPr>
            <a:normAutofit/>
          </a:bodyPr>
          <a:lstStyle/>
          <a:p>
            <a:r>
              <a:rPr lang="en-US" sz="1600" dirty="0" smtClean="0">
                <a:solidFill>
                  <a:schemeClr val="accent2">
                    <a:lumMod val="40000"/>
                    <a:lumOff val="60000"/>
                  </a:schemeClr>
                </a:solidFill>
              </a:rPr>
              <a:t>Would Toronto’s Islands be here today without tree planting?</a:t>
            </a:r>
            <a:endParaRPr lang="en-CA" sz="1600" dirty="0">
              <a:solidFill>
                <a:schemeClr val="accent2">
                  <a:lumMod val="40000"/>
                  <a:lumOff val="60000"/>
                </a:schemeClr>
              </a:solidFill>
            </a:endParaRPr>
          </a:p>
        </p:txBody>
      </p:sp>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511" r="1511"/>
          <a:stretch>
            <a:fillRect/>
          </a:stretch>
        </p:blipFill>
        <p:spPr/>
      </p:pic>
    </p:spTree>
    <p:extLst>
      <p:ext uri="{BB962C8B-B14F-4D97-AF65-F5344CB8AC3E}">
        <p14:creationId xmlns:p14="http://schemas.microsoft.com/office/powerpoint/2010/main" val="1416707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Or this??</a:t>
            </a:r>
            <a:endParaRPr lang="en-CA"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828800"/>
            <a:ext cx="6338887" cy="4748047"/>
          </a:xfrm>
        </p:spPr>
      </p:pic>
    </p:spTree>
    <p:extLst>
      <p:ext uri="{BB962C8B-B14F-4D97-AF65-F5344CB8AC3E}">
        <p14:creationId xmlns:p14="http://schemas.microsoft.com/office/powerpoint/2010/main" val="3061269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305800" cy="1143000"/>
          </a:xfrm>
        </p:spPr>
        <p:txBody>
          <a:bodyPr>
            <a:normAutofit fontScale="90000"/>
          </a:bodyPr>
          <a:lstStyle/>
          <a:p>
            <a:r>
              <a:rPr lang="en-US" dirty="0" smtClean="0">
                <a:solidFill>
                  <a:schemeClr val="accent2">
                    <a:lumMod val="60000"/>
                    <a:lumOff val="40000"/>
                  </a:schemeClr>
                </a:solidFill>
              </a:rPr>
              <a:t>But is Right Tree Right Place IVM?</a:t>
            </a:r>
            <a:endParaRPr lang="en-CA" dirty="0">
              <a:solidFill>
                <a:schemeClr val="accent2">
                  <a:lumMod val="60000"/>
                  <a:lumOff val="40000"/>
                </a:schemeClr>
              </a:solidFill>
            </a:endParaRPr>
          </a:p>
        </p:txBody>
      </p:sp>
    </p:spTree>
    <p:extLst>
      <p:ext uri="{BB962C8B-B14F-4D97-AF65-F5344CB8AC3E}">
        <p14:creationId xmlns:p14="http://schemas.microsoft.com/office/powerpoint/2010/main" val="3412380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90600" y="1447800"/>
            <a:ext cx="7467600" cy="4275137"/>
          </a:xfrm>
        </p:spPr>
      </p:pic>
    </p:spTree>
    <p:extLst>
      <p:ext uri="{BB962C8B-B14F-4D97-AF65-F5344CB8AC3E}">
        <p14:creationId xmlns:p14="http://schemas.microsoft.com/office/powerpoint/2010/main" val="324038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143000" y="990600"/>
            <a:ext cx="2544351" cy="3627055"/>
          </a:xfr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724400" y="3352800"/>
            <a:ext cx="3560762" cy="2667000"/>
          </a:xfrm>
        </p:spPr>
      </p:pic>
    </p:spTree>
    <p:extLst>
      <p:ext uri="{BB962C8B-B14F-4D97-AF65-F5344CB8AC3E}">
        <p14:creationId xmlns:p14="http://schemas.microsoft.com/office/powerpoint/2010/main" val="894098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85800" y="3276600"/>
            <a:ext cx="3535363" cy="2479675"/>
          </a:xfrm>
        </p:spPr>
      </p:pic>
      <p:pic>
        <p:nvPicPr>
          <p:cNvPr id="6" name="Content Placeholder 5"/>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876800" y="1295400"/>
            <a:ext cx="3733800" cy="2743111"/>
          </a:xfrm>
        </p:spPr>
      </p:pic>
    </p:spTree>
    <p:extLst>
      <p:ext uri="{BB962C8B-B14F-4D97-AF65-F5344CB8AC3E}">
        <p14:creationId xmlns:p14="http://schemas.microsoft.com/office/powerpoint/2010/main" val="311648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14600" y="1219200"/>
            <a:ext cx="4114800" cy="4641910"/>
          </a:xfrm>
        </p:spPr>
      </p:pic>
    </p:spTree>
    <p:extLst>
      <p:ext uri="{BB962C8B-B14F-4D97-AF65-F5344CB8AC3E}">
        <p14:creationId xmlns:p14="http://schemas.microsoft.com/office/powerpoint/2010/main" val="400432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Right plant, right place = IVM</a:t>
            </a:r>
            <a:endParaRPr lang="en-CA" dirty="0">
              <a:solidFill>
                <a:schemeClr val="accent2">
                  <a:lumMod val="60000"/>
                  <a:lumOff val="40000"/>
                </a:schemeClr>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2209799"/>
            <a:ext cx="5791200" cy="3853781"/>
          </a:xfrm>
        </p:spPr>
      </p:pic>
    </p:spTree>
    <p:extLst>
      <p:ext uri="{BB962C8B-B14F-4D97-AF65-F5344CB8AC3E}">
        <p14:creationId xmlns:p14="http://schemas.microsoft.com/office/powerpoint/2010/main" val="21212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A couple of RTRP examples</a:t>
            </a:r>
            <a:endParaRPr lang="en-CA" dirty="0">
              <a:solidFill>
                <a:schemeClr val="accent2">
                  <a:lumMod val="60000"/>
                  <a:lumOff val="40000"/>
                </a:schemeClr>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23344"/>
            <a:ext cx="4038600" cy="3028950"/>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600" y="2209800"/>
            <a:ext cx="3932306" cy="2212816"/>
          </a:xfrm>
        </p:spPr>
      </p:pic>
    </p:spTree>
    <p:extLst>
      <p:ext uri="{BB962C8B-B14F-4D97-AF65-F5344CB8AC3E}">
        <p14:creationId xmlns:p14="http://schemas.microsoft.com/office/powerpoint/2010/main" val="1844822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5800" y="1371600"/>
            <a:ext cx="7687387" cy="4267200"/>
          </a:xfrm>
        </p:spPr>
      </p:pic>
    </p:spTree>
    <p:extLst>
      <p:ext uri="{BB962C8B-B14F-4D97-AF65-F5344CB8AC3E}">
        <p14:creationId xmlns:p14="http://schemas.microsoft.com/office/powerpoint/2010/main" val="134593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2"/>
          </p:nvPr>
        </p:nvSpPr>
        <p:spPr>
          <a:xfrm>
            <a:off x="6019800" y="6400800"/>
            <a:ext cx="2743200" cy="304800"/>
          </a:xfrm>
        </p:spPr>
        <p:txBody>
          <a:bodyPr>
            <a:normAutofit/>
          </a:bodyPr>
          <a:lstStyle/>
          <a:p>
            <a:pPr algn="r"/>
            <a:r>
              <a:rPr lang="en-US" sz="1000" dirty="0" smtClean="0"/>
              <a:t>Photos: </a:t>
            </a:r>
            <a:r>
              <a:rPr lang="en-US" sz="1000" dirty="0" err="1" smtClean="0"/>
              <a:t>Shutterjet</a:t>
            </a:r>
            <a:endParaRPr lang="en-CA" sz="10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105400" y="1295400"/>
            <a:ext cx="3297363" cy="4953000"/>
          </a:xfrm>
        </p:spPr>
      </p:pic>
      <p:pic>
        <p:nvPicPr>
          <p:cNvPr id="8" name="Content Placeholder 7"/>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09600" y="380999"/>
            <a:ext cx="3581400" cy="5395281"/>
          </a:xfrm>
        </p:spPr>
      </p:pic>
    </p:spTree>
    <p:extLst>
      <p:ext uri="{BB962C8B-B14F-4D97-AF65-F5344CB8AC3E}">
        <p14:creationId xmlns:p14="http://schemas.microsoft.com/office/powerpoint/2010/main" val="384366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Still here…</a:t>
            </a:r>
            <a:endParaRPr lang="en-CA" dirty="0">
              <a:solidFill>
                <a:schemeClr val="accent1">
                  <a:lumMod val="60000"/>
                  <a:lumOff val="40000"/>
                </a:schemeClr>
              </a:solidFill>
            </a:endParaRPr>
          </a:p>
        </p:txBody>
      </p:sp>
      <p:sp>
        <p:nvSpPr>
          <p:cNvPr id="3" name="Text Placeholder 2"/>
          <p:cNvSpPr>
            <a:spLocks noGrp="1"/>
          </p:cNvSpPr>
          <p:nvPr>
            <p:ph type="body" idx="2"/>
          </p:nvPr>
        </p:nvSpPr>
        <p:spPr>
          <a:xfrm>
            <a:off x="6172200" y="6400800"/>
            <a:ext cx="2743200" cy="304800"/>
          </a:xfrm>
        </p:spPr>
        <p:txBody>
          <a:bodyPr>
            <a:normAutofit/>
          </a:bodyPr>
          <a:lstStyle/>
          <a:p>
            <a:pPr algn="r"/>
            <a:r>
              <a:rPr lang="en-US" sz="1000" dirty="0" smtClean="0"/>
              <a:t>Photo: Nick Harris</a:t>
            </a:r>
            <a:endParaRPr lang="en-CA" sz="1000"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09800" y="911275"/>
            <a:ext cx="6477000" cy="5039915"/>
          </a:xfrm>
        </p:spPr>
      </p:pic>
    </p:spTree>
    <p:extLst>
      <p:ext uri="{BB962C8B-B14F-4D97-AF65-F5344CB8AC3E}">
        <p14:creationId xmlns:p14="http://schemas.microsoft.com/office/powerpoint/2010/main" val="3093847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5400000">
            <a:off x="1554956" y="1340644"/>
            <a:ext cx="5851525" cy="4389437"/>
          </a:xfrm>
        </p:spPr>
      </p:pic>
    </p:spTree>
    <p:extLst>
      <p:ext uri="{BB962C8B-B14F-4D97-AF65-F5344CB8AC3E}">
        <p14:creationId xmlns:p14="http://schemas.microsoft.com/office/powerpoint/2010/main" val="62433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62000" y="1143000"/>
            <a:ext cx="3303588" cy="3303588"/>
          </a:xfrm>
        </p:spPr>
      </p:pic>
      <p:pic>
        <p:nvPicPr>
          <p:cNvPr id="8" name="Content Placeholder 7"/>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4724400" y="3124200"/>
            <a:ext cx="3760787" cy="2805113"/>
          </a:xfrm>
        </p:spPr>
      </p:pic>
    </p:spTree>
    <p:extLst>
      <p:ext uri="{BB962C8B-B14F-4D97-AF65-F5344CB8AC3E}">
        <p14:creationId xmlns:p14="http://schemas.microsoft.com/office/powerpoint/2010/main" val="292494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5800" y="914400"/>
            <a:ext cx="7842250" cy="5334000"/>
          </a:xfrm>
        </p:spPr>
      </p:pic>
    </p:spTree>
    <p:extLst>
      <p:ext uri="{BB962C8B-B14F-4D97-AF65-F5344CB8AC3E}">
        <p14:creationId xmlns:p14="http://schemas.microsoft.com/office/powerpoint/2010/main" val="3220729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qGBHL158"/>
          <p:cNvPicPr>
            <a:picLocks noRot="1" noChangeAspect="1"/>
          </p:cNvPicPr>
          <p:nvPr>
            <a:videoFile r:link="rId1"/>
          </p:nvPr>
        </p:nvPicPr>
        <p:blipFill>
          <a:blip r:embed="rId4"/>
          <a:stretch>
            <a:fillRect/>
          </a:stretch>
        </p:blipFill>
        <p:spPr>
          <a:xfrm>
            <a:off x="762000" y="1447800"/>
            <a:ext cx="7721600" cy="4343400"/>
          </a:xfrm>
          <a:prstGeom prst="rect">
            <a:avLst/>
          </a:prstGeom>
        </p:spPr>
      </p:pic>
    </p:spTree>
    <p:extLst>
      <p:ext uri="{BB962C8B-B14F-4D97-AF65-F5344CB8AC3E}">
        <p14:creationId xmlns:p14="http://schemas.microsoft.com/office/powerpoint/2010/main" val="1396731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Thank You</a:t>
            </a:r>
            <a:endParaRPr lang="en-CA" dirty="0">
              <a:solidFill>
                <a:schemeClr val="accent2">
                  <a:lumMod val="60000"/>
                  <a:lumOff val="40000"/>
                </a:schemeClr>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1676400"/>
            <a:ext cx="3868521" cy="4172989"/>
          </a:xfrm>
        </p:spPr>
      </p:pic>
    </p:spTree>
    <p:extLst>
      <p:ext uri="{BB962C8B-B14F-4D97-AF65-F5344CB8AC3E}">
        <p14:creationId xmlns:p14="http://schemas.microsoft.com/office/powerpoint/2010/main" val="110310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60000"/>
                    <a:lumOff val="40000"/>
                  </a:schemeClr>
                </a:solidFill>
              </a:rPr>
              <a:t>From here to there.</a:t>
            </a:r>
            <a:endParaRPr lang="en-CA" dirty="0">
              <a:solidFill>
                <a:schemeClr val="accent1">
                  <a:lumMod val="60000"/>
                  <a:lumOff val="40000"/>
                </a:schemeClr>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880476">
            <a:off x="914400" y="2362200"/>
            <a:ext cx="2949880" cy="3751921"/>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683835">
            <a:off x="4648200" y="2663653"/>
            <a:ext cx="4038600" cy="2948331"/>
          </a:xfrm>
        </p:spPr>
      </p:pic>
    </p:spTree>
    <p:extLst>
      <p:ext uri="{BB962C8B-B14F-4D97-AF65-F5344CB8AC3E}">
        <p14:creationId xmlns:p14="http://schemas.microsoft.com/office/powerpoint/2010/main" val="3662176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00200" y="1676400"/>
            <a:ext cx="6244802" cy="3453251"/>
          </a:xfrm>
        </p:spPr>
      </p:pic>
    </p:spTree>
    <p:extLst>
      <p:ext uri="{BB962C8B-B14F-4D97-AF65-F5344CB8AC3E}">
        <p14:creationId xmlns:p14="http://schemas.microsoft.com/office/powerpoint/2010/main" val="206712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057400" y="533400"/>
            <a:ext cx="5116292" cy="6011644"/>
          </a:xfrm>
        </p:spPr>
      </p:pic>
    </p:spTree>
    <p:extLst>
      <p:ext uri="{BB962C8B-B14F-4D97-AF65-F5344CB8AC3E}">
        <p14:creationId xmlns:p14="http://schemas.microsoft.com/office/powerpoint/2010/main" val="165526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2">
                    <a:lumMod val="60000"/>
                    <a:lumOff val="40000"/>
                  </a:schemeClr>
                </a:solidFill>
              </a:rPr>
              <a:t>The Wall of Shame</a:t>
            </a:r>
            <a:endParaRPr lang="en-CA" dirty="0">
              <a:solidFill>
                <a:schemeClr val="accent2">
                  <a:lumMod val="60000"/>
                  <a:lumOff val="40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828801"/>
            <a:ext cx="6581361" cy="4419600"/>
          </a:xfrm>
        </p:spPr>
      </p:pic>
    </p:spTree>
    <p:extLst>
      <p:ext uri="{BB962C8B-B14F-4D97-AF65-F5344CB8AC3E}">
        <p14:creationId xmlns:p14="http://schemas.microsoft.com/office/powerpoint/2010/main" val="3873461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rot="20851825">
            <a:off x="1219200" y="2209800"/>
            <a:ext cx="2566988" cy="3846513"/>
          </a:xfrm>
        </p:spPr>
      </p:pic>
      <p:pic>
        <p:nvPicPr>
          <p:cNvPr id="8" name="Content Placeholder 7"/>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rot="537053">
            <a:off x="5105400" y="2209800"/>
            <a:ext cx="2761073" cy="3686175"/>
          </a:xfrm>
        </p:spPr>
      </p:pic>
    </p:spTree>
    <p:extLst>
      <p:ext uri="{BB962C8B-B14F-4D97-AF65-F5344CB8AC3E}">
        <p14:creationId xmlns:p14="http://schemas.microsoft.com/office/powerpoint/2010/main" val="1585913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rgbClr val="07674D"/>
      </a:dk1>
      <a:lt1>
        <a:sysClr val="window" lastClr="FFFFFF"/>
      </a:lt1>
      <a:dk2>
        <a:srgbClr val="387025"/>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671</TotalTime>
  <Words>2485</Words>
  <Application>Microsoft Office PowerPoint</Application>
  <PresentationFormat>On-screen Show (4:3)</PresentationFormat>
  <Paragraphs>105</Paragraphs>
  <Slides>44</Slides>
  <Notes>43</Notes>
  <HiddenSlides>0</HiddenSlides>
  <MMClips>1</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Flow</vt:lpstr>
      <vt:lpstr>Right Tree, Right Place</vt:lpstr>
      <vt:lpstr>Life is a Journey…</vt:lpstr>
      <vt:lpstr>Way back …</vt:lpstr>
      <vt:lpstr>Still here…</vt:lpstr>
      <vt:lpstr>From here to there.</vt:lpstr>
      <vt:lpstr>PowerPoint Presentation</vt:lpstr>
      <vt:lpstr>PowerPoint Presentation</vt:lpstr>
      <vt:lpstr>The Wall of Shame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Hmmm…</vt:lpstr>
      <vt:lpstr>PowerPoint Presentation</vt:lpstr>
      <vt:lpstr>PowerPoint Presentation</vt:lpstr>
      <vt:lpstr>PowerPoint Presentation</vt:lpstr>
      <vt:lpstr>PowerPoint Presentation</vt:lpstr>
      <vt:lpstr>PowerPoint Presentation</vt:lpstr>
      <vt:lpstr>The Journey to IVM</vt:lpstr>
      <vt:lpstr>IVM is…</vt:lpstr>
      <vt:lpstr>PowerPoint Presentation</vt:lpstr>
      <vt:lpstr>Or is it a way of justifying this?</vt:lpstr>
      <vt:lpstr>Or this??</vt:lpstr>
      <vt:lpstr>But is Right Tree Right Place IVM?</vt:lpstr>
      <vt:lpstr>PowerPoint Presentation</vt:lpstr>
      <vt:lpstr>PowerPoint Presentation</vt:lpstr>
      <vt:lpstr>PowerPoint Presentation</vt:lpstr>
      <vt:lpstr>PowerPoint Presentation</vt:lpstr>
      <vt:lpstr>Right plant, right place = IVM</vt:lpstr>
      <vt:lpstr>A couple of RTRP examples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BC Hydro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Tree, Right Place</dc:title>
  <dc:creator>pgraham</dc:creator>
  <cp:lastModifiedBy>pgraham</cp:lastModifiedBy>
  <cp:revision>70</cp:revision>
  <dcterms:created xsi:type="dcterms:W3CDTF">2016-09-23T20:54:17Z</dcterms:created>
  <dcterms:modified xsi:type="dcterms:W3CDTF">2016-11-08T23:45:28Z</dcterms:modified>
</cp:coreProperties>
</file>