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xml" ContentType="application/vnd.openxmlformats-officedocument.presentationml.notesSlide+xml"/>
  <Override PartName="/ppt/notesSlides/notesSlide8.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1018" y="5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260544d1737_0_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260544d1737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60544d1737_0_2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260544d1737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260544d1737_0_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60544d1737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60544d1737_0_2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60544d1737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260544d1737_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260544d1737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260544d1737_0_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260544d1737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260544d1737_0_3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260544d1737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CA"/>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CA">
                <a:solidFill>
                  <a:srgbClr val="FFFFFF"/>
                </a:solidFill>
              </a:rPr>
              <a:t>Doing More With More</a:t>
            </a:r>
            <a:endParaRPr>
              <a:solidFill>
                <a:srgbClr val="FFFFFF"/>
              </a:solidFill>
            </a:endParaRPr>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p>
            <a:pPr marL="0" lvl="0" indent="0" algn="ctr" rtl="0">
              <a:lnSpc>
                <a:spcPct val="105000"/>
              </a:lnSpc>
              <a:spcBef>
                <a:spcPts val="1200"/>
              </a:spcBef>
              <a:spcAft>
                <a:spcPts val="0"/>
              </a:spcAft>
              <a:buClr>
                <a:schemeClr val="dk1"/>
              </a:buClr>
              <a:buSzPts val="1018"/>
              <a:buFont typeface="Arial"/>
              <a:buNone/>
            </a:pPr>
            <a:r>
              <a:rPr lang="en-CA" sz="1810" i="1">
                <a:solidFill>
                  <a:schemeClr val="lt1"/>
                </a:solidFill>
              </a:rPr>
              <a:t>Creatively enhancing biodiversity and climate benefits through private-public indigenous collaboration and innovative funding approaches.</a:t>
            </a:r>
            <a:r>
              <a:rPr lang="en-CA" sz="1810">
                <a:solidFill>
                  <a:schemeClr val="lt1"/>
                </a:solidFill>
              </a:rPr>
              <a:t> </a:t>
            </a:r>
            <a:endParaRPr sz="1810">
              <a:solidFill>
                <a:schemeClr val="lt1"/>
              </a:solidFill>
            </a:endParaRPr>
          </a:p>
          <a:p>
            <a:pPr marL="0" lvl="0" indent="0" algn="ctr" rtl="0">
              <a:lnSpc>
                <a:spcPct val="90000"/>
              </a:lnSpc>
              <a:spcBef>
                <a:spcPts val="1200"/>
              </a:spcBef>
              <a:spcAft>
                <a:spcPts val="0"/>
              </a:spcAft>
              <a:buSzPts val="1018"/>
              <a:buNone/>
            </a:pPr>
            <a:endParaRPr sz="1942">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lnSpc>
                <a:spcPct val="115000"/>
              </a:lnSpc>
              <a:spcBef>
                <a:spcPts val="1200"/>
              </a:spcBef>
              <a:spcAft>
                <a:spcPts val="0"/>
              </a:spcAft>
              <a:buClr>
                <a:schemeClr val="dk1"/>
              </a:buClr>
              <a:buSzPct val="47596"/>
              <a:buFont typeface="Arial"/>
              <a:buNone/>
            </a:pPr>
            <a:r>
              <a:rPr lang="en-CA" sz="2311"/>
              <a:t>Some background;</a:t>
            </a:r>
            <a:endParaRPr sz="2311"/>
          </a:p>
          <a:p>
            <a:pPr marL="0" lvl="0" indent="0" algn="l" rtl="0">
              <a:spcBef>
                <a:spcPts val="1200"/>
              </a:spcBef>
              <a:spcAft>
                <a:spcPts val="0"/>
              </a:spcAft>
              <a:buNone/>
            </a:pPr>
            <a:endParaRPr/>
          </a:p>
        </p:txBody>
      </p:sp>
      <p:sp>
        <p:nvSpPr>
          <p:cNvPr id="61" name="Google Shape;61;p14"/>
          <p:cNvSpPr txBox="1">
            <a:spLocks noGrp="1"/>
          </p:cNvSpPr>
          <p:nvPr>
            <p:ph type="body" idx="1"/>
          </p:nvPr>
        </p:nvSpPr>
        <p:spPr>
          <a:xfrm>
            <a:off x="311700" y="1131125"/>
            <a:ext cx="8520600" cy="3416400"/>
          </a:xfrm>
          <a:prstGeom prst="rect">
            <a:avLst/>
          </a:prstGeom>
        </p:spPr>
        <p:txBody>
          <a:bodyPr spcFirstLastPara="1" wrap="square" lIns="91425" tIns="91425" rIns="91425" bIns="91425" anchor="t" anchorCtr="0">
            <a:normAutofit fontScale="92500" lnSpcReduction="10000"/>
          </a:bodyPr>
          <a:lstStyle/>
          <a:p>
            <a:pPr marL="0" lvl="0" indent="0" algn="l" rtl="0">
              <a:spcBef>
                <a:spcPts val="1200"/>
              </a:spcBef>
              <a:spcAft>
                <a:spcPts val="0"/>
              </a:spcAft>
              <a:buNone/>
            </a:pPr>
            <a:r>
              <a:rPr lang="en-CA">
                <a:solidFill>
                  <a:schemeClr val="dk1"/>
                </a:solidFill>
              </a:rPr>
              <a:t>Tony Harrison is one of the founders of Zanzibar Holdings. We have been involved in production Silviculture for over 40 years and over the past 10 years we have diversified in restoration mainly on wildfires but also on flood plains. 7 years ago we did our first NGO funded project for 25,000 trees which then grew exponentially to to the point we are now averaging 3 million trees a year through multiple NGO clients. </a:t>
            </a:r>
            <a:endParaRPr>
              <a:solidFill>
                <a:schemeClr val="dk1"/>
              </a:solidFill>
            </a:endParaRPr>
          </a:p>
          <a:p>
            <a:pPr marL="0" lvl="0" indent="0" algn="l" rtl="0">
              <a:spcBef>
                <a:spcPts val="1200"/>
              </a:spcBef>
              <a:spcAft>
                <a:spcPts val="0"/>
              </a:spcAft>
              <a:buNone/>
            </a:pPr>
            <a:r>
              <a:rPr lang="en-CA">
                <a:solidFill>
                  <a:schemeClr val="dk1"/>
                </a:solidFill>
              </a:rPr>
              <a:t>Also joining virtually:   	Wesley Brooks - CCS Forest Ecologist</a:t>
            </a:r>
            <a:endParaRPr>
              <a:solidFill>
                <a:schemeClr val="dk1"/>
              </a:solidFill>
            </a:endParaRPr>
          </a:p>
          <a:p>
            <a:pPr marL="0" lvl="0" indent="0" algn="l" rtl="0">
              <a:spcBef>
                <a:spcPts val="1200"/>
              </a:spcBef>
              <a:spcAft>
                <a:spcPts val="0"/>
              </a:spcAft>
              <a:buNone/>
            </a:pPr>
            <a:r>
              <a:rPr lang="en-CA">
                <a:solidFill>
                  <a:schemeClr val="dk1"/>
                </a:solidFill>
              </a:rPr>
              <a:t>					Alex Laforce - LNIB Cumulative Effects Coordinator</a:t>
            </a:r>
            <a:endParaRPr>
              <a:solidFill>
                <a:schemeClr val="dk1"/>
              </a:solidFill>
            </a:endParaRPr>
          </a:p>
          <a:p>
            <a:pPr marL="0" lvl="0" indent="0" algn="l" rtl="0">
              <a:spcBef>
                <a:spcPts val="1200"/>
              </a:spcBef>
              <a:spcAft>
                <a:spcPts val="0"/>
              </a:spcAft>
              <a:buClr>
                <a:schemeClr val="dk1"/>
              </a:buClr>
              <a:buSzPct val="61111"/>
              <a:buFont typeface="Arial"/>
              <a:buNone/>
            </a:pPr>
            <a:r>
              <a:rPr lang="en-CA">
                <a:solidFill>
                  <a:schemeClr val="dk1"/>
                </a:solidFill>
              </a:rPr>
              <a:t>					Mike Madill - CCS Senior Forester</a:t>
            </a:r>
            <a:endParaRPr>
              <a:solidFill>
                <a:schemeClr val="dk1"/>
              </a:solidFill>
            </a:endParaRPr>
          </a:p>
          <a:p>
            <a:pPr marL="0" lvl="0" indent="0" algn="l" rtl="0">
              <a:spcBef>
                <a:spcPts val="1200"/>
              </a:spcBef>
              <a:spcAft>
                <a:spcPts val="1200"/>
              </a:spcAft>
              <a:buNone/>
            </a:pPr>
            <a:endParaRPr sz="22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CA"/>
              <a:t>Presentation objective</a:t>
            </a:r>
            <a:endParaRPr/>
          </a:p>
        </p:txBody>
      </p:sp>
      <p:sp>
        <p:nvSpPr>
          <p:cNvPr id="67" name="Google Shape;67;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CA"/>
              <a:t>We would like to present some of our ideas and reflect on opportunities for future innovations and collaborations through creative new funding opportunities. But really the most benefit comes for questions and dialogue so we will keep the presentation reasonably brief and hopeful have some good questions from the audience.</a:t>
            </a:r>
            <a:endParaRPr/>
          </a:p>
          <a:p>
            <a:pPr marL="0" lvl="0" indent="0" algn="l" rtl="0">
              <a:spcBef>
                <a:spcPts val="1200"/>
              </a:spcBef>
              <a:spcAft>
                <a:spcPts val="120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CA"/>
              <a:t>Overall context</a:t>
            </a:r>
            <a:endParaRPr/>
          </a:p>
        </p:txBody>
      </p:sp>
      <p:sp>
        <p:nvSpPr>
          <p:cNvPr id="73" name="Google Shape;73;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CA"/>
              <a:t>With the world in full climate crisis and the building social anxiety around all this, we need to boldly look at means of leveraging funding while refining techniques to intensify ecosystem restoration for optimal atmospheric and biodiversity benefit. </a:t>
            </a:r>
            <a:endParaRPr/>
          </a:p>
          <a:p>
            <a:pPr marL="0" lvl="0" indent="0" algn="l" rtl="0">
              <a:spcBef>
                <a:spcPts val="1200"/>
              </a:spcBef>
              <a:spcAft>
                <a:spcPts val="0"/>
              </a:spcAft>
              <a:buNone/>
            </a:pPr>
            <a:r>
              <a:rPr lang="en-CA"/>
              <a:t>This leads to a couple of classic climate quotes from COP26</a:t>
            </a:r>
            <a:endParaRPr/>
          </a:p>
          <a:p>
            <a:pPr marL="0" lvl="0" indent="0" algn="l" rtl="0">
              <a:spcBef>
                <a:spcPts val="1200"/>
              </a:spcBef>
              <a:spcAft>
                <a:spcPts val="0"/>
              </a:spcAft>
              <a:buNone/>
            </a:pPr>
            <a:r>
              <a:rPr lang="en-CA" sz="1700" i="1"/>
              <a:t>John Carrie - Climate Change is not going to cost billions it is going to cost trillions and governments can’t afford trillions</a:t>
            </a:r>
            <a:endParaRPr sz="1700" i="1"/>
          </a:p>
          <a:p>
            <a:pPr marL="0" lvl="0" indent="0" algn="l" rtl="0">
              <a:spcBef>
                <a:spcPts val="1200"/>
              </a:spcBef>
              <a:spcAft>
                <a:spcPts val="0"/>
              </a:spcAft>
              <a:buNone/>
            </a:pPr>
            <a:r>
              <a:rPr lang="en-CA" sz="1700" i="1"/>
              <a:t>Mark Carnie - there are trillions of corporate and NGO funds ready to be applied to climate change but need a </a:t>
            </a:r>
            <a:r>
              <a:rPr lang="en-CA" sz="1700" b="1" i="1"/>
              <a:t>path</a:t>
            </a:r>
            <a:r>
              <a:rPr lang="en-CA" sz="1700" i="1"/>
              <a:t> </a:t>
            </a:r>
            <a:r>
              <a:rPr lang="en-CA" sz="1700"/>
              <a:t> </a:t>
            </a:r>
            <a:endParaRPr sz="1700"/>
          </a:p>
          <a:p>
            <a:pPr marL="0" lvl="0" indent="0" algn="l" rtl="0">
              <a:spcBef>
                <a:spcPts val="1200"/>
              </a:spcBef>
              <a:spcAft>
                <a:spcPts val="120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CA"/>
              <a:t>Creating Paths</a:t>
            </a:r>
            <a:endParaRPr/>
          </a:p>
        </p:txBody>
      </p:sp>
      <p:sp>
        <p:nvSpPr>
          <p:cNvPr id="79" name="Google Shape;79;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85000" lnSpcReduction="20000"/>
          </a:bodyPr>
          <a:lstStyle/>
          <a:p>
            <a:pPr marL="0" lvl="0" indent="0" algn="l" rtl="0">
              <a:spcBef>
                <a:spcPts val="0"/>
              </a:spcBef>
              <a:spcAft>
                <a:spcPts val="0"/>
              </a:spcAft>
              <a:buNone/>
            </a:pPr>
            <a:r>
              <a:rPr lang="en-CA"/>
              <a:t>A short term path to effective climate action is about enabling creative approaches to increase environment and climate benefit on existing plans. </a:t>
            </a:r>
            <a:endParaRPr/>
          </a:p>
          <a:p>
            <a:pPr marL="0" lvl="0" indent="0" algn="l" rtl="0">
              <a:spcBef>
                <a:spcPts val="1200"/>
              </a:spcBef>
              <a:spcAft>
                <a:spcPts val="0"/>
              </a:spcAft>
              <a:buNone/>
            </a:pPr>
            <a:r>
              <a:rPr lang="en-CA"/>
              <a:t>Nicola Watershed restoration committee chaired by Mike Simpson a great example of information sharing and collaboration on multiple complex restoration plans from diverse players  - First Nations, MOTI,  DFO, MOF and diverse consultants . </a:t>
            </a:r>
            <a:r>
              <a:rPr lang="en-CA" b="1"/>
              <a:t> (Alex comment?)</a:t>
            </a:r>
            <a:endParaRPr b="1"/>
          </a:p>
          <a:p>
            <a:pPr marL="0" lvl="0" indent="0" algn="l" rtl="0">
              <a:spcBef>
                <a:spcPts val="1200"/>
              </a:spcBef>
              <a:spcAft>
                <a:spcPts val="0"/>
              </a:spcAft>
              <a:buNone/>
            </a:pPr>
            <a:r>
              <a:rPr lang="en-CA"/>
              <a:t>The logical longer term path is to expand on future plans by leveraging complimentary funding to then accomplish greater impact on larger areas. </a:t>
            </a:r>
            <a:endParaRPr/>
          </a:p>
          <a:p>
            <a:pPr marL="0" lvl="0" indent="0" algn="l" rtl="0">
              <a:spcBef>
                <a:spcPts val="1200"/>
              </a:spcBef>
              <a:spcAft>
                <a:spcPts val="0"/>
              </a:spcAft>
              <a:buClr>
                <a:schemeClr val="dk1"/>
              </a:buClr>
              <a:buSzPct val="61111"/>
              <a:buFont typeface="Arial"/>
              <a:buNone/>
            </a:pPr>
            <a:r>
              <a:rPr lang="en-CA"/>
              <a:t>Planning over multiple years enable efficiencies and relationship building . A foundation of this for CCS is a recently awarded 7 year project to plant 40 million trees on priority sites in the Cascade forest district. </a:t>
            </a:r>
            <a:endParaRPr/>
          </a:p>
          <a:p>
            <a:pPr marL="0" lvl="0" indent="0" algn="l" rtl="0">
              <a:spcBef>
                <a:spcPts val="1200"/>
              </a:spcBef>
              <a:spcAft>
                <a:spcPts val="120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CA"/>
              <a:t>Our involvement on pilot MOTI restoration projects</a:t>
            </a:r>
            <a:endParaRPr/>
          </a:p>
        </p:txBody>
      </p:sp>
      <p:sp>
        <p:nvSpPr>
          <p:cNvPr id="85" name="Google Shape;85;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1200"/>
              </a:spcBef>
              <a:spcAft>
                <a:spcPts val="0"/>
              </a:spcAft>
              <a:buNone/>
            </a:pPr>
            <a:r>
              <a:rPr lang="en-CA">
                <a:solidFill>
                  <a:schemeClr val="dk1"/>
                </a:solidFill>
              </a:rPr>
              <a:t>Over the past 2 years Cariboo Carbon Solutions (CCS) has been collaborating with the Ministry of Transportation and Infrastructure to help restore riparian habitat through some 2BT pilots along Highway 5 and 8 impacted by the 2021 flood event.  This in partnership with local First Nations communities.</a:t>
            </a:r>
            <a:endParaRPr>
              <a:solidFill>
                <a:schemeClr val="dk1"/>
              </a:solidFill>
            </a:endParaRPr>
          </a:p>
          <a:p>
            <a:pPr marL="0" lvl="0" indent="0" algn="l" rtl="0">
              <a:spcBef>
                <a:spcPts val="1200"/>
              </a:spcBef>
              <a:spcAft>
                <a:spcPts val="0"/>
              </a:spcAft>
              <a:buNone/>
            </a:pPr>
            <a:r>
              <a:rPr lang="en-CA" b="1">
                <a:solidFill>
                  <a:schemeClr val="dk1"/>
                </a:solidFill>
              </a:rPr>
              <a:t>Doing More with More. </a:t>
            </a:r>
            <a:endParaRPr b="1">
              <a:solidFill>
                <a:schemeClr val="dk1"/>
              </a:solidFill>
            </a:endParaRPr>
          </a:p>
          <a:p>
            <a:pPr marL="0" lvl="0" indent="0" algn="l" rtl="0">
              <a:spcBef>
                <a:spcPts val="1200"/>
              </a:spcBef>
              <a:spcAft>
                <a:spcPts val="0"/>
              </a:spcAft>
              <a:buClr>
                <a:schemeClr val="dk1"/>
              </a:buClr>
              <a:buSzPts val="1100"/>
              <a:buFont typeface="Arial"/>
              <a:buNone/>
            </a:pPr>
            <a:r>
              <a:rPr lang="en-CA">
                <a:solidFill>
                  <a:schemeClr val="dk1"/>
                </a:solidFill>
              </a:rPr>
              <a:t>Wes and Alex do you have anything to add? </a:t>
            </a:r>
            <a:endParaRPr>
              <a:solidFill>
                <a:schemeClr val="dk1"/>
              </a:solidFill>
            </a:endParaRPr>
          </a:p>
          <a:p>
            <a:pPr marL="0" lvl="0" indent="0" algn="l" rtl="0">
              <a:spcBef>
                <a:spcPts val="1200"/>
              </a:spcBef>
              <a:spcAft>
                <a:spcPts val="120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CA"/>
              <a:t>Layering in Production Silviculture techniques </a:t>
            </a:r>
            <a:endParaRPr/>
          </a:p>
        </p:txBody>
      </p:sp>
      <p:sp>
        <p:nvSpPr>
          <p:cNvPr id="91" name="Google Shape;91;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CA"/>
              <a:t>We introduced some production silviculture techniques into our MOTI restoration pilot projects.  </a:t>
            </a:r>
            <a:endParaRPr/>
          </a:p>
          <a:p>
            <a:pPr marL="0" lvl="0" indent="0" algn="l" rtl="0">
              <a:spcBef>
                <a:spcPts val="1200"/>
              </a:spcBef>
              <a:spcAft>
                <a:spcPts val="0"/>
              </a:spcAft>
              <a:buNone/>
            </a:pPr>
            <a:r>
              <a:rPr lang="en-CA"/>
              <a:t>Not to say that production planting and small stock size works on all restoration sites but it has a place . </a:t>
            </a:r>
            <a:endParaRPr/>
          </a:p>
          <a:p>
            <a:pPr marL="0" lvl="0" indent="0" algn="l" rtl="0">
              <a:spcBef>
                <a:spcPts val="1200"/>
              </a:spcBef>
              <a:spcAft>
                <a:spcPts val="0"/>
              </a:spcAft>
              <a:buNone/>
            </a:pPr>
            <a:r>
              <a:rPr lang="en-CA"/>
              <a:t>The piece rate approach is an interesting parallel universe populated by industrial athletes (WorkSafeBC term). There is an opportunity to tap into this work place especially on the shoulder seasons like early spring and Fall </a:t>
            </a:r>
            <a:endParaRPr/>
          </a:p>
          <a:p>
            <a:pPr marL="0" lvl="0" indent="0" algn="l" rtl="0">
              <a:spcBef>
                <a:spcPts val="1200"/>
              </a:spcBef>
              <a:spcAft>
                <a:spcPts val="120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pic>
        <p:nvPicPr>
          <p:cNvPr id="96" name="Google Shape;96;p20"/>
          <p:cNvPicPr preferRelativeResize="0"/>
          <p:nvPr/>
        </p:nvPicPr>
        <p:blipFill>
          <a:blip r:embed="rId3">
            <a:alphaModFix/>
          </a:blip>
          <a:stretch>
            <a:fillRect/>
          </a:stretch>
        </p:blipFill>
        <p:spPr>
          <a:xfrm>
            <a:off x="152400" y="152400"/>
            <a:ext cx="8602132" cy="4838699"/>
          </a:xfrm>
          <a:prstGeom prst="rect">
            <a:avLst/>
          </a:prstGeom>
          <a:noFill/>
          <a:ln>
            <a:noFill/>
          </a:ln>
        </p:spPr>
      </p:pic>
      <p:sp>
        <p:nvSpPr>
          <p:cNvPr id="97" name="Google Shape;97;p20"/>
          <p:cNvSpPr txBox="1"/>
          <p:nvPr/>
        </p:nvSpPr>
        <p:spPr>
          <a:xfrm>
            <a:off x="2180513" y="452450"/>
            <a:ext cx="4545900" cy="651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CA" sz="4200">
                <a:solidFill>
                  <a:schemeClr val="lt1"/>
                </a:solidFill>
              </a:rPr>
              <a:t>Questions ?</a:t>
            </a:r>
            <a:endParaRPr sz="4200">
              <a:solidFill>
                <a:schemeClr val="lt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0AD2FE404494B44B0677E8BCD7A7CDF" ma:contentTypeVersion="17" ma:contentTypeDescription="Create a new document." ma:contentTypeScope="" ma:versionID="0c3e2928a06ffbdf234855d38c4f7cea">
  <xsd:schema xmlns:xsd="http://www.w3.org/2001/XMLSchema" xmlns:xs="http://www.w3.org/2001/XMLSchema" xmlns:p="http://schemas.microsoft.com/office/2006/metadata/properties" xmlns:ns2="e162b463-9f14-4f01-84ef-a97839701bed" xmlns:ns3="8712cce9-0d1e-4fcc-9dc4-bf3bf67d40e8" targetNamespace="http://schemas.microsoft.com/office/2006/metadata/properties" ma:root="true" ma:fieldsID="836468a187a6350cffd6cc1d394f3f97" ns2:_="" ns3:_="">
    <xsd:import namespace="e162b463-9f14-4f01-84ef-a97839701bed"/>
    <xsd:import namespace="8712cce9-0d1e-4fcc-9dc4-bf3bf67d40e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AutoKeyPoints" minOccurs="0"/>
                <xsd:element ref="ns3:MediaServiceKeyPoints" minOccurs="0"/>
                <xsd:element ref="ns3:MediaServiceLocation" minOccurs="0"/>
                <xsd:element ref="ns3:MediaLengthInSeconds" minOccurs="0"/>
                <xsd:element ref="ns3:MediaServiceObjectDetectorVersion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62b463-9f14-4f01-84ef-a97839701be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ab0d37da-319d-44c4-9d5c-01c0c24804ba}" ma:internalName="TaxCatchAll" ma:showField="CatchAllData" ma:web="e162b463-9f14-4f01-84ef-a97839701be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712cce9-0d1e-4fcc-9dc4-bf3bf67d40e8"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0a5537b0-71d4-4c88-a909-2bdfd0144fa2"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162b463-9f14-4f01-84ef-a97839701bed" xsi:nil="true"/>
    <lcf76f155ced4ddcb4097134ff3c332f xmlns="8712cce9-0d1e-4fcc-9dc4-bf3bf67d40e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A4AD84C-639A-4288-98BF-6E583290198D}"/>
</file>

<file path=customXml/itemProps2.xml><?xml version="1.0" encoding="utf-8"?>
<ds:datastoreItem xmlns:ds="http://schemas.openxmlformats.org/officeDocument/2006/customXml" ds:itemID="{0BD41580-27EF-4C12-86F4-D53CAB8EAE97}"/>
</file>

<file path=customXml/itemProps3.xml><?xml version="1.0" encoding="utf-8"?>
<ds:datastoreItem xmlns:ds="http://schemas.openxmlformats.org/officeDocument/2006/customXml" ds:itemID="{3495B2A4-24AA-4176-BDF2-4728DA8C6F58}"/>
</file>

<file path=docProps/app.xml><?xml version="1.0" encoding="utf-8"?>
<Properties xmlns="http://schemas.openxmlformats.org/officeDocument/2006/extended-properties" xmlns:vt="http://schemas.openxmlformats.org/officeDocument/2006/docPropsVTypes">
  <TotalTime>0</TotalTime>
  <Words>562</Words>
  <Application>Microsoft Office PowerPoint</Application>
  <PresentationFormat>On-screen Show (16:9)</PresentationFormat>
  <Paragraphs>28</Paragraphs>
  <Slides>8</Slides>
  <Notes>8</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8</vt:i4>
      </vt:variant>
    </vt:vector>
  </HeadingPairs>
  <TitlesOfParts>
    <vt:vector size="10" baseType="lpstr">
      <vt:lpstr>Arial</vt:lpstr>
      <vt:lpstr>Simple Light</vt:lpstr>
      <vt:lpstr>Doing More With More</vt:lpstr>
      <vt:lpstr>Some background; </vt:lpstr>
      <vt:lpstr>Presentation objective</vt:lpstr>
      <vt:lpstr>Overall context</vt:lpstr>
      <vt:lpstr>Creating Paths</vt:lpstr>
      <vt:lpstr>Our involvement on pilot MOTI restoration projects</vt:lpstr>
      <vt:lpstr>Layering in Production Silviculture techniques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Doing More With More</dc:title>
  <cp:lastModifiedBy>Tony Harrison</cp:lastModifiedBy>
  <cp:revision>1</cp:revision>
  <dcterms:modified xsi:type="dcterms:W3CDTF">2023-11-08T05:29:33Z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0x010100A0AD2FE404494B44B0677E8BCD7A7CDF</vt:lpwstr>
  </property>
</Properties>
</file>