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3"/>
  </p:sldMasterIdLst>
  <p:notesMasterIdLst>
    <p:notesMasterId r:id="rId24"/>
  </p:notesMasterIdLst>
  <p:handoutMasterIdLst>
    <p:handoutMasterId r:id="rId25"/>
  </p:handoutMasterIdLst>
  <p:sldIdLst>
    <p:sldId id="256" r:id="rId4"/>
    <p:sldId id="257" r:id="rId5"/>
    <p:sldId id="276" r:id="rId6"/>
    <p:sldId id="258" r:id="rId7"/>
    <p:sldId id="277" r:id="rId8"/>
    <p:sldId id="267" r:id="rId9"/>
    <p:sldId id="269" r:id="rId10"/>
    <p:sldId id="278" r:id="rId11"/>
    <p:sldId id="272" r:id="rId12"/>
    <p:sldId id="279" r:id="rId13"/>
    <p:sldId id="261" r:id="rId14"/>
    <p:sldId id="280" r:id="rId15"/>
    <p:sldId id="262" r:id="rId16"/>
    <p:sldId id="281" r:id="rId17"/>
    <p:sldId id="273" r:id="rId18"/>
    <p:sldId id="274" r:id="rId19"/>
    <p:sldId id="282" r:id="rId20"/>
    <p:sldId id="271" r:id="rId21"/>
    <p:sldId id="283" r:id="rId22"/>
    <p:sldId id="275" r:id="rId2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9F"/>
    <a:srgbClr val="E75524"/>
    <a:srgbClr val="C08400"/>
    <a:srgbClr val="000004"/>
    <a:srgbClr val="E95D00"/>
    <a:srgbClr val="81FFD5"/>
    <a:srgbClr val="E8D100"/>
    <a:srgbClr val="5590C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1917" autoAdjust="0"/>
  </p:normalViewPr>
  <p:slideViewPr>
    <p:cSldViewPr>
      <p:cViewPr>
        <p:scale>
          <a:sx n="70" d="100"/>
          <a:sy n="70" d="100"/>
        </p:scale>
        <p:origin x="-2730" y="10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20" d="100"/>
          <a:sy n="120" d="100"/>
        </p:scale>
        <p:origin x="-1968" y="10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46083"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US"/>
          </a:p>
        </p:txBody>
      </p:sp>
      <p:sp>
        <p:nvSpPr>
          <p:cNvPr id="46084"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46085"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ea typeface="+mn-ea"/>
                <a:cs typeface="+mn-cs"/>
              </a:defRPr>
            </a:lvl1pPr>
          </a:lstStyle>
          <a:p>
            <a:pPr>
              <a:defRPr/>
            </a:pPr>
            <a:fld id="{47C4C23E-BEB3-7148-A621-7EFF7C37D038}" type="slidenum">
              <a:rPr lang="en-US"/>
              <a:pPr>
                <a:defRPr/>
              </a:pPr>
              <a:t>‹#›</a:t>
            </a:fld>
            <a:endParaRPr lang="en-US"/>
          </a:p>
        </p:txBody>
      </p:sp>
    </p:spTree>
    <p:extLst>
      <p:ext uri="{BB962C8B-B14F-4D97-AF65-F5344CB8AC3E}">
        <p14:creationId xmlns:p14="http://schemas.microsoft.com/office/powerpoint/2010/main" val="1973375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48131" name="Rectangle 3"/>
          <p:cNvSpPr>
            <a:spLocks noGrp="1" noChangeArrowheads="1"/>
          </p:cNvSpPr>
          <p:nvPr>
            <p:ph type="dt"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3"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8134"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48135"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ea typeface="+mn-ea"/>
                <a:cs typeface="+mn-cs"/>
              </a:defRPr>
            </a:lvl1pPr>
          </a:lstStyle>
          <a:p>
            <a:pPr>
              <a:defRPr/>
            </a:pPr>
            <a:fld id="{3DFFF191-8E6B-8947-AF92-E5691C0B7042}" type="slidenum">
              <a:rPr lang="en-US"/>
              <a:pPr>
                <a:defRPr/>
              </a:pPr>
              <a:t>‹#›</a:t>
            </a:fld>
            <a:endParaRPr lang="en-US"/>
          </a:p>
        </p:txBody>
      </p:sp>
    </p:spTree>
    <p:extLst>
      <p:ext uri="{BB962C8B-B14F-4D97-AF65-F5344CB8AC3E}">
        <p14:creationId xmlns:p14="http://schemas.microsoft.com/office/powerpoint/2010/main" val="40927697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pitchFamily="34" charset="0"/>
        <a:ea typeface="ヒラギノ角ゴ Pro W3" charset="-128"/>
        <a:cs typeface="ヒラギノ角ゴ Pro W3" charset="0"/>
      </a:defRPr>
    </a:lvl2pPr>
    <a:lvl3pPr marL="914400" algn="l" rtl="0" eaLnBrk="0" fontAlgn="base" hangingPunct="0">
      <a:spcBef>
        <a:spcPct val="30000"/>
      </a:spcBef>
      <a:spcAft>
        <a:spcPct val="0"/>
      </a:spcAft>
      <a:defRPr kumimoji="1" sz="1200" kern="1200">
        <a:solidFill>
          <a:schemeClr val="tx1"/>
        </a:solidFill>
        <a:latin typeface="Arial" pitchFamily="34" charset="0"/>
        <a:ea typeface="ヒラギノ角ゴ Pro W3" charset="-128"/>
        <a:cs typeface="ヒラギノ角ゴ Pro W3" charset="0"/>
      </a:defRPr>
    </a:lvl3pPr>
    <a:lvl4pPr marL="1371600" algn="l" rtl="0" eaLnBrk="0" fontAlgn="base" hangingPunct="0">
      <a:spcBef>
        <a:spcPct val="30000"/>
      </a:spcBef>
      <a:spcAft>
        <a:spcPct val="0"/>
      </a:spcAft>
      <a:defRPr kumimoji="1" sz="1200" kern="1200">
        <a:solidFill>
          <a:schemeClr val="tx1"/>
        </a:solidFill>
        <a:latin typeface="Arial" pitchFamily="34" charset="0"/>
        <a:ea typeface="ヒラギノ角ゴ Pro W3" charset="-128"/>
        <a:cs typeface="ヒラギノ角ゴ Pro W3" charset="0"/>
      </a:defRPr>
    </a:lvl4pPr>
    <a:lvl5pPr marL="1828800" algn="l" rtl="0" eaLnBrk="0" fontAlgn="base" hangingPunct="0">
      <a:spcBef>
        <a:spcPct val="30000"/>
      </a:spcBef>
      <a:spcAft>
        <a:spcPct val="0"/>
      </a:spcAft>
      <a:defRPr kumimoji="1" sz="1200" kern="1200">
        <a:solidFill>
          <a:schemeClr val="tx1"/>
        </a:solidFill>
        <a:latin typeface="Arial" pitchFamily="34" charset="0"/>
        <a:ea typeface="ヒラギノ角ゴ Pro W3" charset="-128"/>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dirty="0" smtClean="0"/>
              <a:t>Good afternoon. </a:t>
            </a:r>
            <a:endParaRPr lang="en-CA" dirty="0" smtClean="0"/>
          </a:p>
          <a:p>
            <a:endParaRPr lang="en-CA" dirty="0" smtClean="0"/>
          </a:p>
          <a:p>
            <a:r>
              <a:rPr lang="en-CA" baseline="0" dirty="0" smtClean="0"/>
              <a:t>Thank you for inviting me to speak to the IVMA Conference. </a:t>
            </a:r>
          </a:p>
          <a:p>
            <a:endParaRPr lang="en-CA" baseline="0" dirty="0" smtClean="0"/>
          </a:p>
          <a:p>
            <a:r>
              <a:rPr lang="en-CA" baseline="0" dirty="0" smtClean="0"/>
              <a:t>In my career, I have had the opportunity to work for Industry and Contracting. </a:t>
            </a:r>
            <a:endParaRPr lang="en-CA" baseline="0" dirty="0" smtClean="0"/>
          </a:p>
          <a:p>
            <a:endParaRPr lang="en-CA" baseline="0" dirty="0" smtClean="0"/>
          </a:p>
          <a:p>
            <a:r>
              <a:rPr lang="en-CA" baseline="0" dirty="0" smtClean="0"/>
              <a:t>My</a:t>
            </a:r>
            <a:r>
              <a:rPr lang="en-CA" dirty="0" smtClean="0"/>
              <a:t> </a:t>
            </a:r>
            <a:r>
              <a:rPr lang="en-CA" dirty="0" smtClean="0"/>
              <a:t>career in Industry was for a </a:t>
            </a:r>
            <a:r>
              <a:rPr lang="en-CA" baseline="0" dirty="0" smtClean="0"/>
              <a:t>large </a:t>
            </a:r>
            <a:r>
              <a:rPr lang="en-CA" baseline="0" dirty="0" smtClean="0"/>
              <a:t>forestry corporation. </a:t>
            </a:r>
          </a:p>
          <a:p>
            <a:r>
              <a:rPr lang="en-CA" dirty="0" smtClean="0"/>
              <a:t>It was a great opportunity and </a:t>
            </a:r>
            <a:r>
              <a:rPr lang="en-CA" baseline="0" dirty="0" smtClean="0"/>
              <a:t>has </a:t>
            </a:r>
            <a:r>
              <a:rPr lang="en-CA" baseline="0" dirty="0" smtClean="0"/>
              <a:t>given me a good understanding of the economics and challenges associated with successful delivery of a </a:t>
            </a:r>
            <a:r>
              <a:rPr lang="en-CA" dirty="0" smtClean="0"/>
              <a:t>VM </a:t>
            </a:r>
            <a:r>
              <a:rPr lang="en-CA" baseline="0" dirty="0" smtClean="0"/>
              <a:t>program. </a:t>
            </a:r>
          </a:p>
          <a:p>
            <a:endParaRPr lang="en-CA" baseline="0" dirty="0" smtClean="0"/>
          </a:p>
          <a:p>
            <a:r>
              <a:rPr lang="en-CA" baseline="0" dirty="0" smtClean="0"/>
              <a:t>I now work in the Contracting/Consulting </a:t>
            </a:r>
            <a:r>
              <a:rPr lang="en-CA" baseline="0" dirty="0" smtClean="0"/>
              <a:t>sector. </a:t>
            </a:r>
          </a:p>
          <a:p>
            <a:r>
              <a:rPr lang="en-CA" dirty="0" smtClean="0"/>
              <a:t>I </a:t>
            </a:r>
            <a:r>
              <a:rPr lang="en-CA" dirty="0" smtClean="0"/>
              <a:t>get the opportunity to work with some incredibly skilled and highly experienced individuals each and every day. </a:t>
            </a:r>
            <a:endParaRPr lang="en-CA" dirty="0" smtClean="0"/>
          </a:p>
          <a:p>
            <a:endParaRPr lang="en-CA" dirty="0" smtClean="0"/>
          </a:p>
          <a:p>
            <a:r>
              <a:rPr lang="en-CA" dirty="0" smtClean="0"/>
              <a:t>Our </a:t>
            </a:r>
            <a:r>
              <a:rPr lang="en-CA" dirty="0" smtClean="0"/>
              <a:t>work environment is one that is very innovative, our practices are continually being e</a:t>
            </a:r>
            <a:r>
              <a:rPr lang="en-CA" dirty="0" smtClean="0">
                <a:solidFill>
                  <a:srgbClr val="FF0000"/>
                </a:solidFill>
              </a:rPr>
              <a:t>v</a:t>
            </a:r>
            <a:r>
              <a:rPr lang="en-CA" dirty="0" smtClean="0"/>
              <a:t>aluated for improvements in efficiency and efficacy. </a:t>
            </a:r>
            <a:r>
              <a:rPr lang="en-CA" baseline="0" dirty="0" smtClean="0"/>
              <a:t> </a:t>
            </a:r>
          </a:p>
          <a:p>
            <a:endParaRPr lang="en-CA" baseline="0" dirty="0" smtClean="0"/>
          </a:p>
          <a:p>
            <a:r>
              <a:rPr lang="en-CA" baseline="0" dirty="0" smtClean="0"/>
              <a:t>Today’s talk will focus on how </a:t>
            </a:r>
            <a:r>
              <a:rPr lang="en-CA" dirty="0" smtClean="0"/>
              <a:t>we can work at </a:t>
            </a:r>
            <a:r>
              <a:rPr lang="en-CA" dirty="0" smtClean="0"/>
              <a:t>improvements in order to </a:t>
            </a:r>
            <a:r>
              <a:rPr lang="en-CA" dirty="0" smtClean="0"/>
              <a:t>deliver successful VM </a:t>
            </a:r>
            <a:r>
              <a:rPr lang="en-CA" dirty="0" smtClean="0"/>
              <a:t>projects</a:t>
            </a:r>
            <a:r>
              <a:rPr lang="en-CA" baseline="0" dirty="0" smtClean="0"/>
              <a:t>. </a:t>
            </a:r>
          </a:p>
          <a:p>
            <a:endParaRPr lang="en-CA" baseline="0" dirty="0" smtClean="0"/>
          </a:p>
          <a:p>
            <a:r>
              <a:rPr lang="en-CA" baseline="0" dirty="0" smtClean="0"/>
              <a:t>Much of what I will present will likely be seen in other presentations. </a:t>
            </a:r>
            <a:endParaRPr lang="en-CA" baseline="0" dirty="0" smtClean="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aseline="0" dirty="0" smtClean="0"/>
          </a:p>
          <a:p>
            <a:r>
              <a:rPr lang="en-CA" baseline="0" dirty="0" smtClean="0"/>
              <a:t>Industry in this section refers to plan or permit holders – the folks who sign the cheques. </a:t>
            </a:r>
            <a:endParaRPr lang="en-CA" baseline="0" dirty="0" smtClean="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720" y="4415790"/>
            <a:ext cx="5140960" cy="4570730"/>
          </a:xfrm>
        </p:spPr>
        <p:txBody>
          <a:bodyPr>
            <a:normAutofit fontScale="92500" lnSpcReduction="20000"/>
          </a:bodyPr>
          <a:lstStyle/>
          <a:p>
            <a:r>
              <a:rPr lang="en-CA" dirty="0" smtClean="0"/>
              <a:t>Our colleagues in Industry/Organizations</a:t>
            </a:r>
            <a:r>
              <a:rPr lang="en-CA" baseline="0" dirty="0" smtClean="0"/>
              <a:t> delivering a program have the key role to play. </a:t>
            </a:r>
          </a:p>
          <a:p>
            <a:endParaRPr lang="en-CA" baseline="0" dirty="0" smtClean="0"/>
          </a:p>
          <a:p>
            <a:r>
              <a:rPr lang="en-CA" b="1" baseline="0" dirty="0" smtClean="0"/>
              <a:t>They must </a:t>
            </a:r>
            <a:r>
              <a:rPr lang="en-CA" b="1" dirty="0" smtClean="0"/>
              <a:t>provide for </a:t>
            </a:r>
            <a:r>
              <a:rPr lang="en-CA" b="1" baseline="0" dirty="0" smtClean="0"/>
              <a:t>Proactive Planning: </a:t>
            </a:r>
            <a:r>
              <a:rPr lang="en-CA" baseline="0" dirty="0" smtClean="0"/>
              <a:t>Planning for programs must be done well in advance, and need to take</a:t>
            </a:r>
            <a:r>
              <a:rPr lang="en-CA" dirty="0" smtClean="0"/>
              <a:t> into account any delays that could be encountered in the info sharing process. </a:t>
            </a:r>
            <a:r>
              <a:rPr lang="en-CA" baseline="0" dirty="0" smtClean="0"/>
              <a:t> </a:t>
            </a:r>
          </a:p>
          <a:p>
            <a:endParaRPr lang="en-CA" baseline="0" dirty="0" smtClean="0"/>
          </a:p>
          <a:p>
            <a:r>
              <a:rPr lang="en-CA" b="1" baseline="0" dirty="0" smtClean="0"/>
              <a:t>There must be a good Understanding of VM Process: </a:t>
            </a:r>
            <a:r>
              <a:rPr lang="en-CA" baseline="0" dirty="0" smtClean="0"/>
              <a:t>All staff need to be trained and well versed in Vegetation Management concepts – this will help in delivering the right prescriptions, enforcing the standards during operations and troubleshooting when things do not go as planned. </a:t>
            </a:r>
          </a:p>
          <a:p>
            <a:endParaRPr lang="en-CA" b="1" baseline="0" dirty="0" smtClean="0"/>
          </a:p>
          <a:p>
            <a:r>
              <a:rPr lang="en-CA" b="1" baseline="0" dirty="0" smtClean="0"/>
              <a:t>They must demand</a:t>
            </a:r>
            <a:r>
              <a:rPr lang="en-CA" b="1" dirty="0" smtClean="0"/>
              <a:t> </a:t>
            </a:r>
            <a:r>
              <a:rPr lang="en-CA" b="1" baseline="0" dirty="0" smtClean="0"/>
              <a:t>High Standards of Practice</a:t>
            </a:r>
            <a:r>
              <a:rPr lang="en-CA" b="1" dirty="0"/>
              <a:t> </a:t>
            </a:r>
            <a:r>
              <a:rPr lang="en-CA" baseline="0" dirty="0" smtClean="0"/>
              <a:t>in order to minimize the potential for mishaps – that, as we have seen in the press clippings, can be costly. </a:t>
            </a:r>
          </a:p>
          <a:p>
            <a:endParaRPr lang="en-CA" baseline="0" dirty="0" smtClean="0"/>
          </a:p>
          <a:p>
            <a:pPr>
              <a:buFont typeface="Arial" pitchFamily="34" charset="0"/>
              <a:buChar char="•"/>
            </a:pPr>
            <a:r>
              <a:rPr lang="en-CA" baseline="0" dirty="0" smtClean="0"/>
              <a:t>High performance standards relate to: </a:t>
            </a:r>
            <a:endParaRPr lang="en-CA" baseline="0" dirty="0" smtClean="0"/>
          </a:p>
          <a:p>
            <a:pPr>
              <a:buFont typeface="Arial" pitchFamily="34" charset="0"/>
              <a:buNone/>
            </a:pPr>
            <a:endParaRPr lang="en-CA" baseline="0" dirty="0" smtClean="0"/>
          </a:p>
          <a:p>
            <a:pPr lvl="1">
              <a:buFont typeface="Arial" pitchFamily="34" charset="0"/>
              <a:buChar char="•"/>
            </a:pPr>
            <a:r>
              <a:rPr lang="en-CA" b="1" baseline="0" dirty="0" smtClean="0"/>
              <a:t>Safety</a:t>
            </a:r>
            <a:r>
              <a:rPr lang="en-CA" baseline="0" dirty="0" smtClean="0"/>
              <a:t> (Workers, Emergency Response, Spill Prevention)</a:t>
            </a:r>
          </a:p>
          <a:p>
            <a:pPr lvl="1">
              <a:buFont typeface="Arial" pitchFamily="34" charset="0"/>
              <a:buChar char="•"/>
            </a:pPr>
            <a:r>
              <a:rPr lang="en-CA" b="1" baseline="0" dirty="0" smtClean="0"/>
              <a:t>Quality </a:t>
            </a:r>
            <a:r>
              <a:rPr lang="en-CA" baseline="0" dirty="0" smtClean="0"/>
              <a:t>(Certification, Industry leadership, Minimum experience requirements)</a:t>
            </a:r>
          </a:p>
          <a:p>
            <a:pPr lvl="1">
              <a:buFont typeface="Arial" pitchFamily="34" charset="0"/>
              <a:buChar char="•"/>
            </a:pPr>
            <a:r>
              <a:rPr lang="en-CA" b="1" baseline="0" dirty="0" smtClean="0"/>
              <a:t>Quality</a:t>
            </a:r>
            <a:r>
              <a:rPr lang="en-CA" baseline="0" dirty="0" smtClean="0"/>
              <a:t> (Is the applicator experienced and do they understand</a:t>
            </a:r>
            <a:r>
              <a:rPr lang="en-CA" dirty="0" smtClean="0"/>
              <a:t> your objectives and do they </a:t>
            </a:r>
            <a:r>
              <a:rPr lang="en-CA" baseline="0" dirty="0" smtClean="0"/>
              <a:t>stand behind their work)</a:t>
            </a:r>
          </a:p>
          <a:p>
            <a:pPr lvl="1">
              <a:buFont typeface="Arial" pitchFamily="34" charset="0"/>
              <a:buChar char="•"/>
            </a:pPr>
            <a:r>
              <a:rPr lang="en-CA" baseline="0" dirty="0" smtClean="0"/>
              <a:t> </a:t>
            </a:r>
            <a:r>
              <a:rPr lang="en-CA" b="1" baseline="0" dirty="0" smtClean="0"/>
              <a:t>Delivery</a:t>
            </a:r>
            <a:r>
              <a:rPr lang="en-CA" baseline="0" dirty="0" smtClean="0"/>
              <a:t> (Is the applicator available when you need them)</a:t>
            </a:r>
          </a:p>
          <a:p>
            <a:pPr lvl="1"/>
            <a:endParaRPr lang="en-CA" baseline="0" dirty="0" smtClean="0"/>
          </a:p>
          <a:p>
            <a:pPr lvl="0">
              <a:buFont typeface="Arial" pitchFamily="34" charset="0"/>
              <a:buNone/>
            </a:pPr>
            <a:r>
              <a:rPr lang="en-CA" b="1" baseline="0" dirty="0" smtClean="0"/>
              <a:t>They must be committed to Stakeholder Education: </a:t>
            </a:r>
            <a:r>
              <a:rPr lang="en-CA" baseline="0" dirty="0" smtClean="0"/>
              <a:t>which</a:t>
            </a:r>
            <a:r>
              <a:rPr lang="en-CA" dirty="0" smtClean="0"/>
              <a:t> </a:t>
            </a:r>
            <a:r>
              <a:rPr lang="en-CA" baseline="0" dirty="0" smtClean="0"/>
              <a:t>includes, at a minimum,</a:t>
            </a:r>
            <a:r>
              <a:rPr lang="en-CA" dirty="0" smtClean="0"/>
              <a:t> participating in </a:t>
            </a:r>
            <a:r>
              <a:rPr lang="en-CA" baseline="0" dirty="0" smtClean="0"/>
              <a:t> Open </a:t>
            </a:r>
            <a:r>
              <a:rPr lang="en-CA" dirty="0" smtClean="0"/>
              <a:t>Houses or </a:t>
            </a:r>
            <a:r>
              <a:rPr lang="en-CA" baseline="0" dirty="0" smtClean="0"/>
              <a:t>Public Advisory Groups – where</a:t>
            </a:r>
            <a:r>
              <a:rPr lang="en-CA" dirty="0" smtClean="0"/>
              <a:t> they would </a:t>
            </a:r>
            <a:r>
              <a:rPr lang="en-CA" baseline="0" dirty="0" smtClean="0"/>
              <a:t>go out and tour areas that have been treated,</a:t>
            </a:r>
            <a:r>
              <a:rPr lang="en-CA" dirty="0" smtClean="0"/>
              <a:t> showcasing</a:t>
            </a:r>
            <a:r>
              <a:rPr lang="en-CA" baseline="0" dirty="0" smtClean="0"/>
              <a:t> successes and highlighting</a:t>
            </a:r>
            <a:r>
              <a:rPr lang="en-CA" dirty="0" smtClean="0"/>
              <a:t> </a:t>
            </a:r>
            <a:r>
              <a:rPr lang="en-CA" baseline="0" dirty="0" smtClean="0"/>
              <a:t>environmental protection efforts. </a:t>
            </a:r>
          </a:p>
          <a:p>
            <a:pPr lvl="0">
              <a:buFont typeface="Arial" pitchFamily="34" charset="0"/>
              <a:buNone/>
            </a:pPr>
            <a:endParaRPr lang="en-CA" baseline="0" dirty="0" smtClean="0"/>
          </a:p>
          <a:p>
            <a:pPr lvl="0">
              <a:buFont typeface="Arial" pitchFamily="34" charset="0"/>
              <a:buNone/>
            </a:pPr>
            <a:endParaRPr lang="en-CA" baseline="0" dirty="0" smtClean="0"/>
          </a:p>
          <a:p>
            <a:pPr lvl="0">
              <a:buFont typeface="Arial" pitchFamily="34" charset="0"/>
              <a:buNone/>
            </a:pPr>
            <a:endParaRPr lang="en-CA" baseline="0" dirty="0" smtClean="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aseline="0" dirty="0" smtClean="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Government is part of the team</a:t>
            </a:r>
            <a:r>
              <a:rPr lang="en-CA" baseline="0" dirty="0" smtClean="0"/>
              <a:t> and must demonstrate good leadership.</a:t>
            </a:r>
            <a:r>
              <a:rPr lang="en-CA" dirty="0" smtClean="0"/>
              <a:t> </a:t>
            </a:r>
            <a:r>
              <a:rPr lang="en-CA" baseline="0" dirty="0" smtClean="0"/>
              <a:t> </a:t>
            </a:r>
            <a:r>
              <a:rPr lang="en-CA" dirty="0"/>
              <a:t>T</a:t>
            </a:r>
            <a:r>
              <a:rPr lang="en-CA" baseline="0" dirty="0" smtClean="0"/>
              <a:t>he public expects </a:t>
            </a:r>
            <a:r>
              <a:rPr lang="en-CA" dirty="0" smtClean="0"/>
              <a:t>nothing less.</a:t>
            </a:r>
          </a:p>
          <a:p>
            <a:r>
              <a:rPr lang="en-CA" dirty="0" smtClean="0"/>
              <a:t> </a:t>
            </a:r>
            <a:r>
              <a:rPr lang="en-CA" baseline="0" dirty="0" smtClean="0"/>
              <a:t> </a:t>
            </a:r>
          </a:p>
          <a:p>
            <a:pPr>
              <a:buFont typeface="Arial" pitchFamily="34" charset="0"/>
              <a:buNone/>
            </a:pPr>
            <a:r>
              <a:rPr lang="en-CA" baseline="0" dirty="0" smtClean="0"/>
              <a:t>This can be done through:</a:t>
            </a:r>
            <a:r>
              <a:rPr lang="en-CA" dirty="0" smtClean="0"/>
              <a:t> </a:t>
            </a:r>
          </a:p>
          <a:p>
            <a:pPr>
              <a:buFont typeface="Arial" pitchFamily="34" charset="0"/>
              <a:buNone/>
            </a:pPr>
            <a:endParaRPr lang="en-CA" baseline="0" dirty="0" smtClean="0"/>
          </a:p>
          <a:p>
            <a:pPr>
              <a:buFont typeface="Arial" pitchFamily="34" charset="0"/>
              <a:buNone/>
            </a:pPr>
            <a:r>
              <a:rPr lang="en-CA" b="1" u="sng" baseline="0" dirty="0" smtClean="0"/>
              <a:t>Regulation and Certification</a:t>
            </a:r>
            <a:r>
              <a:rPr lang="en-CA" baseline="0" dirty="0" smtClean="0"/>
              <a:t>: continuing to raise</a:t>
            </a:r>
            <a:r>
              <a:rPr lang="en-CA" dirty="0" smtClean="0"/>
              <a:t> </a:t>
            </a:r>
            <a:r>
              <a:rPr lang="en-CA" baseline="0" dirty="0" smtClean="0"/>
              <a:t>the bar and demanding competence in the industry</a:t>
            </a:r>
            <a:r>
              <a:rPr lang="en-CA" dirty="0" smtClean="0"/>
              <a:t> </a:t>
            </a:r>
            <a:r>
              <a:rPr lang="en-CA" baseline="0" dirty="0" smtClean="0"/>
              <a:t>by regularly revisiting legislation [and</a:t>
            </a:r>
            <a:r>
              <a:rPr lang="en-CA" dirty="0" smtClean="0"/>
              <a:t> </a:t>
            </a:r>
            <a:r>
              <a:rPr lang="en-CA" baseline="0" dirty="0" smtClean="0"/>
              <a:t>regulation];</a:t>
            </a:r>
            <a:r>
              <a:rPr lang="en-CA" dirty="0" smtClean="0"/>
              <a:t> and </a:t>
            </a:r>
            <a:r>
              <a:rPr lang="en-CA" baseline="0" dirty="0" smtClean="0"/>
              <a:t>increasing performance expectations for service licensees and applicators – an example of this would be the certified assistant process. </a:t>
            </a:r>
          </a:p>
          <a:p>
            <a:pPr>
              <a:buFont typeface="Arial" pitchFamily="34" charset="0"/>
              <a:buNone/>
            </a:pPr>
            <a:endParaRPr lang="en-CA" baseline="0" dirty="0" smtClean="0"/>
          </a:p>
          <a:p>
            <a:pPr>
              <a:buFont typeface="Arial" pitchFamily="34" charset="0"/>
              <a:buNone/>
            </a:pPr>
            <a:r>
              <a:rPr lang="en-CA" b="1" u="sng" baseline="0" dirty="0" smtClean="0"/>
              <a:t>Compliance and Enforcement</a:t>
            </a:r>
            <a:r>
              <a:rPr lang="en-CA" b="1" baseline="0" dirty="0" smtClean="0"/>
              <a:t>: </a:t>
            </a:r>
            <a:r>
              <a:rPr lang="en-CA" baseline="0" dirty="0" smtClean="0"/>
              <a:t>The Ministry of Environment should continue auditing all participants in industry</a:t>
            </a:r>
            <a:r>
              <a:rPr lang="en-CA" dirty="0" smtClean="0"/>
              <a:t> </a:t>
            </a:r>
            <a:r>
              <a:rPr lang="en-CA" baseline="0" dirty="0" smtClean="0"/>
              <a:t>and imposing sanctions on those who cannot perform to the standards. This is the only way to improve credibility for our industry. </a:t>
            </a:r>
          </a:p>
          <a:p>
            <a:pPr>
              <a:buFont typeface="Arial" pitchFamily="34" charset="0"/>
              <a:buNone/>
            </a:pPr>
            <a:endParaRPr lang="en-CA" baseline="0" dirty="0" smtClean="0"/>
          </a:p>
          <a:p>
            <a:pPr defTabSz="931774">
              <a:defRPr/>
            </a:pPr>
            <a:r>
              <a:rPr lang="en-CA" b="1" u="sng" baseline="0" dirty="0" smtClean="0"/>
              <a:t>Being Proactive:</a:t>
            </a:r>
            <a:r>
              <a:rPr lang="en-CA" b="1" baseline="0" dirty="0" smtClean="0"/>
              <a:t> </a:t>
            </a:r>
            <a:r>
              <a:rPr lang="en-CA" b="0" baseline="0" dirty="0" smtClean="0"/>
              <a:t>being open for doing business while considering all stakeholder</a:t>
            </a:r>
            <a:r>
              <a:rPr lang="en-CA" b="0" dirty="0" smtClean="0"/>
              <a:t> values and views. </a:t>
            </a:r>
            <a:endParaRPr lang="en-CA" baseline="0" dirty="0" smtClean="0"/>
          </a:p>
          <a:p>
            <a:pPr>
              <a:buFont typeface="Arial" pitchFamily="34" charset="0"/>
              <a:buNone/>
            </a:pPr>
            <a:endParaRPr lang="en-CA" baseline="0" dirty="0" smtClean="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aseline="0" dirty="0" smtClean="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360" y="4415790"/>
            <a:ext cx="5997787" cy="4415790"/>
          </a:xfrm>
        </p:spPr>
        <p:txBody>
          <a:bodyPr>
            <a:normAutofit/>
          </a:bodyPr>
          <a:lstStyle/>
          <a:p>
            <a:r>
              <a:rPr lang="en-CA" dirty="0" smtClean="0"/>
              <a:t>The</a:t>
            </a:r>
            <a:r>
              <a:rPr lang="en-CA" baseline="0" dirty="0" smtClean="0"/>
              <a:t> contracting workforce engaged in all aspects of vegetation management </a:t>
            </a:r>
            <a:r>
              <a:rPr lang="en-CA" dirty="0" smtClean="0"/>
              <a:t>must demonstrate Safety Leadership. </a:t>
            </a:r>
          </a:p>
          <a:p>
            <a:endParaRPr lang="en-CA" baseline="0" dirty="0" smtClean="0"/>
          </a:p>
          <a:p>
            <a:r>
              <a:rPr lang="en-CA" dirty="0" smtClean="0"/>
              <a:t>This is necessary b</a:t>
            </a:r>
            <a:r>
              <a:rPr lang="en-CA" baseline="0" dirty="0" smtClean="0"/>
              <a:t>ecause our vegetation management activities are highly visible.</a:t>
            </a:r>
            <a:r>
              <a:rPr lang="en-CA" dirty="0" smtClean="0"/>
              <a:t> </a:t>
            </a:r>
          </a:p>
          <a:p>
            <a:r>
              <a:rPr lang="en-CA" baseline="0" dirty="0" smtClean="0"/>
              <a:t>A robust safety management program goes a long way towards ensuring worker and public safety and builds confidence</a:t>
            </a:r>
            <a:r>
              <a:rPr lang="en-CA" dirty="0" smtClean="0"/>
              <a:t> for our clients. A</a:t>
            </a:r>
            <a:r>
              <a:rPr lang="en-CA" baseline="0" dirty="0" smtClean="0"/>
              <a:t> few examples from</a:t>
            </a:r>
            <a:r>
              <a:rPr lang="en-CA" dirty="0" smtClean="0"/>
              <a:t> Spectrum (but that are not unique to Spectrum) include: </a:t>
            </a:r>
            <a:endParaRPr lang="en-CA" baseline="0" dirty="0" smtClean="0"/>
          </a:p>
          <a:p>
            <a:endParaRPr lang="en-CA" baseline="0" dirty="0" smtClean="0"/>
          </a:p>
          <a:p>
            <a:pPr>
              <a:buFont typeface="Arial" pitchFamily="34" charset="0"/>
              <a:buChar char="•"/>
            </a:pPr>
            <a:r>
              <a:rPr lang="en-CA" baseline="0" dirty="0" smtClean="0"/>
              <a:t>Full</a:t>
            </a:r>
            <a:r>
              <a:rPr lang="en-CA" dirty="0" smtClean="0"/>
              <a:t> time Safety </a:t>
            </a:r>
            <a:r>
              <a:rPr lang="en-CA" dirty="0" smtClean="0"/>
              <a:t>Manager, </a:t>
            </a:r>
            <a:r>
              <a:rPr lang="en-CA" dirty="0" smtClean="0"/>
              <a:t>dedicated solely to ensuring training, compliance, and a positive safety culture are achieved. </a:t>
            </a:r>
            <a:endParaRPr lang="en-CA" baseline="0" dirty="0" smtClean="0"/>
          </a:p>
          <a:p>
            <a:pPr>
              <a:buFont typeface="Arial" pitchFamily="34" charset="0"/>
              <a:buChar char="•"/>
            </a:pPr>
            <a:r>
              <a:rPr lang="en-CA" baseline="0" dirty="0" smtClean="0"/>
              <a:t>Worker training that recognizes all hazards that could be encountered in any situation/</a:t>
            </a:r>
          </a:p>
          <a:p>
            <a:pPr>
              <a:buFont typeface="Arial" pitchFamily="34" charset="0"/>
              <a:buChar char="•"/>
            </a:pPr>
            <a:r>
              <a:rPr lang="en-CA" baseline="0" dirty="0" smtClean="0"/>
              <a:t>Accredited training programs for all mobile equipment operators – Resource Road Driver, ATV Training. </a:t>
            </a:r>
          </a:p>
          <a:p>
            <a:pPr>
              <a:buFont typeface="Arial" pitchFamily="34" charset="0"/>
              <a:buChar char="•"/>
            </a:pPr>
            <a:r>
              <a:rPr lang="en-CA" dirty="0" smtClean="0"/>
              <a:t>Ongoing Competency assessments. </a:t>
            </a:r>
            <a:endParaRPr lang="en-CA" baseline="0" dirty="0" smtClean="0"/>
          </a:p>
          <a:p>
            <a:pPr>
              <a:buFont typeface="Arial" pitchFamily="34" charset="0"/>
              <a:buChar char="•"/>
            </a:pPr>
            <a:r>
              <a:rPr lang="en-CA" baseline="0" dirty="0" smtClean="0"/>
              <a:t>Speed monitoring for vehicles in our fleet via GPS. </a:t>
            </a:r>
          </a:p>
          <a:p>
            <a:pPr>
              <a:buFont typeface="Arial" pitchFamily="34" charset="0"/>
              <a:buChar char="•"/>
            </a:pPr>
            <a:r>
              <a:rPr lang="en-CA" baseline="0" dirty="0" smtClean="0"/>
              <a:t>Mandatory drug testing for all safety sensitive positions – Chainsaw Operators; ATV/UTV Operators; Truck drivers</a:t>
            </a:r>
          </a:p>
          <a:p>
            <a:pPr>
              <a:buFont typeface="Arial" pitchFamily="34" charset="0"/>
              <a:buChar char="•"/>
            </a:pPr>
            <a:r>
              <a:rPr lang="en-CA" baseline="0" dirty="0" smtClean="0"/>
              <a:t>Robust Hazard recognition process – Daily tailgate meetings</a:t>
            </a:r>
          </a:p>
          <a:p>
            <a:pPr>
              <a:buFont typeface="Arial" pitchFamily="34" charset="0"/>
              <a:buChar char="•"/>
            </a:pPr>
            <a:r>
              <a:rPr lang="en-CA" baseline="0" dirty="0" smtClean="0"/>
              <a:t>Incident reporting, investigations and root cause analysis</a:t>
            </a:r>
          </a:p>
          <a:p>
            <a:pPr>
              <a:buFont typeface="Arial" pitchFamily="34" charset="0"/>
              <a:buChar char="•"/>
            </a:pPr>
            <a:endParaRPr lang="en-CA" baseline="0" dirty="0" smtClean="0"/>
          </a:p>
          <a:p>
            <a:pPr>
              <a:buFont typeface="Arial" pitchFamily="34" charset="0"/>
              <a:buNone/>
            </a:pPr>
            <a:endParaRPr lang="en-CA" b="1" baseline="0" dirty="0" smtClean="0"/>
          </a:p>
          <a:p>
            <a:pPr>
              <a:buFont typeface="Arial" pitchFamily="34" charset="0"/>
              <a:buChar char="•"/>
            </a:pPr>
            <a:endParaRPr lang="en-CA" b="1" baseline="0" dirty="0" smtClean="0"/>
          </a:p>
          <a:p>
            <a:pPr>
              <a:buFont typeface="Arial" pitchFamily="34" charset="0"/>
              <a:buChar char="•"/>
            </a:pPr>
            <a:endParaRPr lang="en-CA" baseline="0" dirty="0" smtClean="0"/>
          </a:p>
          <a:p>
            <a:pPr>
              <a:buFont typeface="Arial" pitchFamily="34" charset="0"/>
              <a:buChar char="•"/>
            </a:pPr>
            <a:endParaRPr lang="en-CA" baseline="0" dirty="0" smtClean="0"/>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Arial" pitchFamily="34" charset="0"/>
              <a:buNone/>
            </a:pPr>
            <a:r>
              <a:rPr lang="en-CA" b="1" baseline="0" dirty="0" smtClean="0"/>
              <a:t>Quality management </a:t>
            </a:r>
            <a:r>
              <a:rPr lang="en-CA" baseline="0" dirty="0" smtClean="0"/>
              <a:t>and leadership are demonstrated through the deployment of :  </a:t>
            </a:r>
          </a:p>
          <a:p>
            <a:pPr>
              <a:buFont typeface="Arial" pitchFamily="34" charset="0"/>
              <a:buNone/>
            </a:pPr>
            <a:endParaRPr lang="en-CA" baseline="0" dirty="0" smtClean="0"/>
          </a:p>
          <a:p>
            <a:pPr>
              <a:buFont typeface="Arial" pitchFamily="34" charset="0"/>
              <a:buChar char="•"/>
            </a:pPr>
            <a:r>
              <a:rPr lang="en-CA" baseline="0" dirty="0" smtClean="0"/>
              <a:t>A competent and knowledgeable managerial staff. </a:t>
            </a:r>
          </a:p>
          <a:p>
            <a:pPr>
              <a:buFont typeface="Arial" pitchFamily="34" charset="0"/>
              <a:buChar char="•"/>
            </a:pPr>
            <a:r>
              <a:rPr lang="en-CA" baseline="0" dirty="0" smtClean="0"/>
              <a:t>Assisting </a:t>
            </a:r>
            <a:r>
              <a:rPr lang="en-CA" baseline="0" dirty="0" smtClean="0"/>
              <a:t>clients with efficacy </a:t>
            </a:r>
            <a:r>
              <a:rPr lang="en-CA" dirty="0" smtClean="0"/>
              <a:t>checks</a:t>
            </a:r>
            <a:r>
              <a:rPr lang="en-CA" baseline="0" dirty="0" smtClean="0"/>
              <a:t>, pre season field visits, business improvement sessions and root cause analysis in order to continue building our body of knowledge</a:t>
            </a:r>
          </a:p>
          <a:p>
            <a:pPr>
              <a:buFont typeface="Arial" pitchFamily="34" charset="0"/>
              <a:buChar char="•"/>
            </a:pPr>
            <a:r>
              <a:rPr lang="en-CA" baseline="0" dirty="0" smtClean="0"/>
              <a:t>Assisting in stakeholder engagement and information sharing sessions with clients.</a:t>
            </a:r>
          </a:p>
          <a:p>
            <a:pPr>
              <a:buFont typeface="Arial" pitchFamily="34" charset="0"/>
              <a:buChar char="•"/>
            </a:pPr>
            <a:r>
              <a:rPr lang="en-CA" baseline="0" dirty="0" smtClean="0"/>
              <a:t>Standing behind our treatments.</a:t>
            </a:r>
            <a:r>
              <a:rPr lang="en-CA" dirty="0" smtClean="0"/>
              <a:t> </a:t>
            </a:r>
            <a:endParaRPr lang="en-CA" dirty="0" smtClean="0"/>
          </a:p>
          <a:p>
            <a:endParaRPr lang="en-CA" baseline="0" dirty="0" smtClean="0"/>
          </a:p>
          <a:p>
            <a:endParaRPr lang="en-CA" baseline="0" dirty="0" smtClean="0"/>
          </a:p>
          <a:p>
            <a:pPr>
              <a:buFont typeface="Arial" pitchFamily="34" charset="0"/>
              <a:buNone/>
            </a:pPr>
            <a:r>
              <a:rPr lang="en-CA" b="1" baseline="0" dirty="0" smtClean="0"/>
              <a:t>Our crews must demonstrate a high degree of professionalism, </a:t>
            </a:r>
            <a:r>
              <a:rPr lang="en-CA" b="1" baseline="0" dirty="0" smtClean="0">
                <a:solidFill>
                  <a:srgbClr val="FF0000"/>
                </a:solidFill>
              </a:rPr>
              <a:t>after all, in most cases members of the public normally encounter our crews long before they eve</a:t>
            </a:r>
            <a:r>
              <a:rPr lang="en-CA" b="1" dirty="0" smtClean="0">
                <a:solidFill>
                  <a:srgbClr val="FF0000"/>
                </a:solidFill>
              </a:rPr>
              <a:t>r have the chance to </a:t>
            </a:r>
            <a:r>
              <a:rPr lang="en-CA" b="1" baseline="0" dirty="0" smtClean="0">
                <a:solidFill>
                  <a:srgbClr val="FF0000"/>
                </a:solidFill>
              </a:rPr>
              <a:t>interact with Company or Government field staff. </a:t>
            </a:r>
            <a:endParaRPr lang="en-CA" b="1" baseline="0" dirty="0" smtClean="0">
              <a:solidFill>
                <a:srgbClr val="FF0000"/>
              </a:solidFill>
            </a:endParaRPr>
          </a:p>
          <a:p>
            <a:pPr>
              <a:buFont typeface="Arial" pitchFamily="34" charset="0"/>
              <a:buNone/>
            </a:pPr>
            <a:endParaRPr lang="en-CA" b="1" baseline="0" dirty="0" smtClean="0">
              <a:solidFill>
                <a:srgbClr val="FF0000"/>
              </a:solidFill>
            </a:endParaRPr>
          </a:p>
          <a:p>
            <a:pPr>
              <a:buFont typeface="Arial" pitchFamily="34" charset="0"/>
              <a:buNone/>
            </a:pPr>
            <a:endParaRPr lang="en-CA" b="1" baseline="0" dirty="0" smtClean="0">
              <a:solidFill>
                <a:srgbClr val="FF0000"/>
              </a:solidFill>
            </a:endParaRPr>
          </a:p>
          <a:p>
            <a:pPr>
              <a:buFont typeface="Arial" pitchFamily="34" charset="0"/>
              <a:buNone/>
            </a:pPr>
            <a:r>
              <a:rPr lang="en-CA" b="1" baseline="0" dirty="0" smtClean="0"/>
              <a:t>Your contractors should be your experts:</a:t>
            </a:r>
            <a:endParaRPr lang="en-CA" b="1" baseline="0" dirty="0" smtClean="0"/>
          </a:p>
          <a:p>
            <a:pPr>
              <a:buFont typeface="Arial" pitchFamily="34" charset="0"/>
              <a:buNone/>
            </a:pPr>
            <a:endParaRPr lang="en-CA" b="1" baseline="0" dirty="0" smtClean="0"/>
          </a:p>
          <a:p>
            <a:pPr>
              <a:buFont typeface="Arial" pitchFamily="34" charset="0"/>
              <a:buChar char="•"/>
            </a:pPr>
            <a:r>
              <a:rPr lang="en-CA" b="0" baseline="0" dirty="0" smtClean="0"/>
              <a:t>Internal training programs – as an example of this: Spectrum’s Invasive Plant Management technicians undergo a week of on the job training; our Aerial Herbicide monitors undergo a full day course. </a:t>
            </a:r>
          </a:p>
          <a:p>
            <a:pPr>
              <a:buFont typeface="Arial" pitchFamily="34" charset="0"/>
              <a:buChar char="•"/>
            </a:pPr>
            <a:r>
              <a:rPr lang="en-CA" b="0" baseline="0" dirty="0" smtClean="0"/>
              <a:t>Higher than legislated certified applicator ratio – all of our invasive plant technicians are certified. </a:t>
            </a:r>
          </a:p>
          <a:p>
            <a:pPr>
              <a:buFont typeface="Arial" pitchFamily="34" charset="0"/>
              <a:buChar char="•"/>
            </a:pPr>
            <a:r>
              <a:rPr lang="en-CA" b="0" baseline="0" dirty="0" smtClean="0"/>
              <a:t>Organized workshops with chemical company representatives. – these are done to educate</a:t>
            </a:r>
            <a:r>
              <a:rPr lang="en-CA" b="0" dirty="0" smtClean="0"/>
              <a:t> and give an</a:t>
            </a:r>
            <a:r>
              <a:rPr lang="en-CA" b="0" baseline="0" dirty="0" smtClean="0"/>
              <a:t> understanding the chemistry that we are working with and </a:t>
            </a:r>
          </a:p>
          <a:p>
            <a:pPr>
              <a:buFont typeface="Arial" pitchFamily="34" charset="0"/>
              <a:buChar char="•"/>
            </a:pPr>
            <a:r>
              <a:rPr lang="en-CA" dirty="0" smtClean="0"/>
              <a:t>T</a:t>
            </a:r>
            <a:r>
              <a:rPr lang="en-CA" b="0" baseline="0" dirty="0" smtClean="0"/>
              <a:t>argeted training on how to deal with members of the public</a:t>
            </a:r>
          </a:p>
          <a:p>
            <a:pPr>
              <a:buFont typeface="Arial" pitchFamily="34" charset="0"/>
              <a:buChar char="•"/>
            </a:pPr>
            <a:r>
              <a:rPr lang="en-CA" b="0" baseline="0" dirty="0" smtClean="0"/>
              <a:t>Attending sessions like this one</a:t>
            </a:r>
          </a:p>
          <a:p>
            <a:pPr>
              <a:buFont typeface="Arial" pitchFamily="34" charset="0"/>
              <a:buNone/>
            </a:pPr>
            <a:endParaRPr lang="en-CA" baseline="0" dirty="0" smtClean="0"/>
          </a:p>
          <a:p>
            <a:pPr>
              <a:buFont typeface="Arial" pitchFamily="34" charset="0"/>
              <a:buNone/>
            </a:pPr>
            <a:r>
              <a:rPr lang="en-CA" baseline="0" dirty="0" smtClean="0"/>
              <a:t> </a:t>
            </a:r>
          </a:p>
          <a:p>
            <a:pPr>
              <a:buFont typeface="Arial" pitchFamily="34" charset="0"/>
              <a:buChar char="•"/>
            </a:pPr>
            <a:endParaRPr lang="en-CA" baseline="0" dirty="0" smtClean="0"/>
          </a:p>
          <a:p>
            <a:pPr>
              <a:buFont typeface="Arial" pitchFamily="34" charset="0"/>
              <a:buChar char="•"/>
            </a:pPr>
            <a:endParaRPr lang="en-CA" baseline="0" dirty="0" smtClean="0"/>
          </a:p>
          <a:p>
            <a:pPr>
              <a:buFont typeface="Arial" pitchFamily="34" charset="0"/>
              <a:buChar char="•"/>
            </a:pPr>
            <a:endParaRPr lang="en-CA" baseline="0" dirty="0" smtClean="0"/>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aseline="0" dirty="0" smtClean="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Chemical companies need to continue</a:t>
            </a:r>
            <a:r>
              <a:rPr lang="en-CA" baseline="0" dirty="0" smtClean="0"/>
              <a:t> providing leadership through active involvement with all parties. </a:t>
            </a:r>
          </a:p>
          <a:p>
            <a:endParaRPr lang="en-CA" baseline="0" dirty="0" smtClean="0"/>
          </a:p>
          <a:p>
            <a:pPr>
              <a:buFont typeface="Arial" pitchFamily="34" charset="0"/>
              <a:buChar char="•"/>
            </a:pPr>
            <a:r>
              <a:rPr lang="en-CA" baseline="0" dirty="0" smtClean="0"/>
              <a:t>Going beyond customer service, </a:t>
            </a:r>
            <a:r>
              <a:rPr lang="en-CA" dirty="0" smtClean="0"/>
              <a:t>p</a:t>
            </a:r>
            <a:r>
              <a:rPr lang="en-CA" baseline="0" dirty="0" smtClean="0"/>
              <a:t>roviding as much information as possible about their products to all stakeholders.</a:t>
            </a:r>
          </a:p>
          <a:p>
            <a:pPr>
              <a:buFont typeface="Arial" pitchFamily="34" charset="0"/>
              <a:buChar char="•"/>
            </a:pPr>
            <a:r>
              <a:rPr lang="en-CA" baseline="0" dirty="0" smtClean="0"/>
              <a:t>Making themselves</a:t>
            </a:r>
            <a:r>
              <a:rPr lang="en-CA" dirty="0" smtClean="0"/>
              <a:t> available to a</a:t>
            </a:r>
            <a:r>
              <a:rPr lang="en-CA" baseline="0" dirty="0" smtClean="0"/>
              <a:t>ct as liaison and intermediary between all participants. </a:t>
            </a:r>
          </a:p>
          <a:p>
            <a:pPr>
              <a:buFont typeface="Arial" pitchFamily="34" charset="0"/>
              <a:buChar char="•"/>
            </a:pPr>
            <a:r>
              <a:rPr lang="en-CA" baseline="0" dirty="0" smtClean="0"/>
              <a:t>Provide cooperation, funding and/or resources aimed</a:t>
            </a:r>
            <a:r>
              <a:rPr lang="en-CA" dirty="0" smtClean="0"/>
              <a:t> at establishing or maintaining </a:t>
            </a:r>
            <a:r>
              <a:rPr lang="en-CA" baseline="0" dirty="0" smtClean="0"/>
              <a:t>long term studies that determine the effects of their products</a:t>
            </a:r>
            <a:r>
              <a:rPr lang="en-CA" dirty="0" smtClean="0"/>
              <a:t> on the landscape. </a:t>
            </a:r>
            <a:endParaRPr lang="en-CA" baseline="0" dirty="0" smtClean="0"/>
          </a:p>
          <a:p>
            <a:r>
              <a:rPr lang="en-CA" baseline="0" dirty="0" smtClean="0"/>
              <a:t> </a:t>
            </a:r>
          </a:p>
          <a:p>
            <a:pPr>
              <a:buFont typeface="Arial" pitchFamily="34" charset="0"/>
              <a:buChar char="•"/>
            </a:pPr>
            <a:endParaRPr lang="en-CA" dirty="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aseline="0" dirty="0" smtClean="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ground that we will cover today. </a:t>
            </a:r>
            <a:endParaRPr lang="en-CA" dirty="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2</a:t>
            </a:fld>
            <a:endParaRPr lang="en-US"/>
          </a:p>
        </p:txBody>
      </p:sp>
    </p:spTree>
    <p:extLst>
      <p:ext uri="{BB962C8B-B14F-4D97-AF65-F5344CB8AC3E}">
        <p14:creationId xmlns:p14="http://schemas.microsoft.com/office/powerpoint/2010/main" val="2476767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In</a:t>
            </a:r>
            <a:r>
              <a:rPr lang="en-CA" baseline="0" dirty="0" smtClean="0"/>
              <a:t> Conclusion, when we talk of Excellence in our VM programs, the take home message is for all parties to continually go above and beyond with our planning, operations, execution, follow up and enforcement. </a:t>
            </a:r>
          </a:p>
          <a:p>
            <a:r>
              <a:rPr lang="en-CA" baseline="0" dirty="0" smtClean="0"/>
              <a:t>It is the only way that we can bolster public trust in what we are doing. </a:t>
            </a:r>
            <a:endParaRPr lang="en-CA" dirty="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aseline="0" dirty="0" smtClean="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720" y="4415790"/>
            <a:ext cx="5140960" cy="4493260"/>
          </a:xfrm>
        </p:spPr>
        <p:txBody>
          <a:bodyPr>
            <a:normAutofit/>
          </a:bodyPr>
          <a:lstStyle/>
          <a:p>
            <a:r>
              <a:rPr lang="en-CA" b="0" u="sng" dirty="0" smtClean="0"/>
              <a:t>Recently I performed a quick Google News search and came up with these headlines pertaining</a:t>
            </a:r>
            <a:r>
              <a:rPr lang="en-CA" b="0" u="sng" baseline="0" dirty="0" smtClean="0"/>
              <a:t> to pesticide usage in Canada</a:t>
            </a:r>
            <a:r>
              <a:rPr lang="en-CA" b="0" u="sng" dirty="0" smtClean="0"/>
              <a:t>. </a:t>
            </a:r>
            <a:endParaRPr lang="en-CA" b="0" u="sng" baseline="0" dirty="0" smtClean="0"/>
          </a:p>
          <a:p>
            <a:endParaRPr lang="en-CA" b="1" u="sng"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CA" b="0" baseline="0" dirty="0" smtClean="0"/>
              <a:t>We continue to deal with the issues of public perception, lapses in our practices and stakeholder issues.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b="0" baseline="0" dirty="0" smtClean="0"/>
          </a:p>
          <a:p>
            <a:r>
              <a:rPr lang="en-CA" b="0" dirty="0" smtClean="0"/>
              <a:t>They </a:t>
            </a:r>
            <a:r>
              <a:rPr lang="en-CA" dirty="0" smtClean="0"/>
              <a:t>show us that </a:t>
            </a:r>
            <a:r>
              <a:rPr lang="en-CA" dirty="0"/>
              <a:t>t</a:t>
            </a:r>
            <a:r>
              <a:rPr lang="en-CA" b="0" dirty="0" smtClean="0"/>
              <a:t>here is no question – the pesticide</a:t>
            </a:r>
            <a:r>
              <a:rPr lang="en-CA" b="0" baseline="0" dirty="0" smtClean="0"/>
              <a:t> component of our industry continues to be very contentious. </a:t>
            </a:r>
          </a:p>
          <a:p>
            <a:endParaRPr lang="en-CA" b="0" baseline="0" dirty="0" smtClean="0"/>
          </a:p>
          <a:p>
            <a:endParaRPr lang="en-CA" b="0" baseline="0" dirty="0" smtClean="0"/>
          </a:p>
          <a:p>
            <a:endParaRPr lang="en-CA" b="0" baseline="0" dirty="0" smtClean="0"/>
          </a:p>
          <a:p>
            <a:endParaRPr lang="en-CA" b="0" baseline="0" dirty="0" smtClean="0"/>
          </a:p>
          <a:p>
            <a:endParaRPr lang="en-CA" b="0" dirty="0" smtClean="0"/>
          </a:p>
          <a:p>
            <a:endParaRPr lang="en-CA" b="1" u="sng" dirty="0" smtClean="0"/>
          </a:p>
          <a:p>
            <a:endParaRPr lang="en-CA" baseline="0" dirty="0" smtClean="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CA" b="1" u="sng" dirty="0" smtClean="0"/>
              <a:t>We are seeing continued  Public Perception Issues </a:t>
            </a:r>
            <a:r>
              <a:rPr lang="en-CA" b="1" dirty="0" smtClean="0"/>
              <a:t>– </a:t>
            </a:r>
            <a:r>
              <a:rPr lang="en-CA" dirty="0" smtClean="0"/>
              <a:t>At times, t</a:t>
            </a:r>
            <a:r>
              <a:rPr lang="en-CA" baseline="0" dirty="0" smtClean="0"/>
              <a:t>hose in our industry can be seen as:</a:t>
            </a:r>
          </a:p>
          <a:p>
            <a:endParaRPr lang="en-CA" b="1" dirty="0" smtClean="0"/>
          </a:p>
          <a:p>
            <a:pPr>
              <a:buFont typeface="Arial" pitchFamily="34" charset="0"/>
              <a:buChar char="•"/>
            </a:pPr>
            <a:r>
              <a:rPr lang="en-CA" b="1" baseline="0" dirty="0" smtClean="0"/>
              <a:t> </a:t>
            </a:r>
            <a:r>
              <a:rPr lang="en-CA" dirty="0" smtClean="0"/>
              <a:t>Not clearly</a:t>
            </a:r>
            <a:r>
              <a:rPr lang="en-CA" baseline="0" dirty="0" smtClean="0"/>
              <a:t> stating the objectives of our treatments </a:t>
            </a:r>
          </a:p>
          <a:p>
            <a:pPr>
              <a:buFont typeface="Arial" pitchFamily="34" charset="0"/>
              <a:buChar char="•"/>
            </a:pPr>
            <a:r>
              <a:rPr lang="en-CA" dirty="0" smtClean="0"/>
              <a:t>Not</a:t>
            </a:r>
            <a:r>
              <a:rPr lang="en-CA" baseline="0" dirty="0" smtClean="0"/>
              <a:t> doing a proper</a:t>
            </a:r>
            <a:r>
              <a:rPr lang="en-CA" dirty="0" smtClean="0"/>
              <a:t> </a:t>
            </a:r>
            <a:r>
              <a:rPr lang="en-CA" baseline="0" dirty="0" smtClean="0"/>
              <a:t>job of highlighting the concepts of integrated vegetation management, </a:t>
            </a:r>
          </a:p>
          <a:p>
            <a:pPr>
              <a:buFont typeface="Arial" pitchFamily="34" charset="0"/>
              <a:buChar char="•"/>
            </a:pPr>
            <a:r>
              <a:rPr lang="en-CA" dirty="0" smtClean="0"/>
              <a:t>Having</a:t>
            </a:r>
            <a:r>
              <a:rPr lang="en-CA" baseline="0" dirty="0" smtClean="0"/>
              <a:t> poor practices.</a:t>
            </a:r>
            <a:endParaRPr lang="en-CA" baseline="0" dirty="0" smtClean="0"/>
          </a:p>
          <a:p>
            <a:endParaRPr lang="en-CA" dirty="0" smtClean="0"/>
          </a:p>
          <a:p>
            <a:r>
              <a:rPr lang="en-CA" b="1" u="sng" dirty="0" smtClean="0"/>
              <a:t>Stakeholder Issues </a:t>
            </a:r>
            <a:r>
              <a:rPr lang="en-CA" b="1" u="sng" dirty="0" smtClean="0"/>
              <a:t>increasing</a:t>
            </a:r>
            <a:r>
              <a:rPr lang="en-CA" dirty="0" smtClean="0"/>
              <a:t>– </a:t>
            </a:r>
            <a:r>
              <a:rPr lang="en-CA" dirty="0" smtClean="0"/>
              <a:t>Information sharing requirements with other stakeholders are becoming more robust. Decision makers must constantly consider A</a:t>
            </a:r>
            <a:r>
              <a:rPr lang="en-CA" baseline="0" dirty="0" smtClean="0"/>
              <a:t>boriginal Rights and Title</a:t>
            </a:r>
            <a:r>
              <a:rPr lang="en-CA" dirty="0" smtClean="0"/>
              <a:t> and the potential for their infringement. </a:t>
            </a:r>
            <a:endParaRPr lang="en-CA" dirty="0" smtClean="0"/>
          </a:p>
          <a:p>
            <a:endParaRPr lang="en-CA" baseline="0" dirty="0" smtClean="0"/>
          </a:p>
          <a:p>
            <a:r>
              <a:rPr lang="en-CA" b="1" u="sng" baseline="0" dirty="0" smtClean="0"/>
              <a:t>Cumulative Impacts</a:t>
            </a:r>
            <a:r>
              <a:rPr lang="en-CA" baseline="0" dirty="0" smtClean="0"/>
              <a:t>– </a:t>
            </a:r>
            <a:r>
              <a:rPr lang="en-CA" dirty="0" smtClean="0"/>
              <a:t> Work on the land, such as pesticide </a:t>
            </a:r>
            <a:r>
              <a:rPr lang="en-CA" baseline="0" dirty="0" smtClean="0"/>
              <a:t>usage is now starting to get considered alongside other land use impacts such as forestry, mining, oil and gas, transmission</a:t>
            </a:r>
            <a:r>
              <a:rPr lang="en-CA" dirty="0" smtClean="0"/>
              <a:t> and distribution developments and, wind development. </a:t>
            </a:r>
            <a:r>
              <a:rPr lang="en-CA" dirty="0" smtClean="0"/>
              <a:t>These overlapping </a:t>
            </a:r>
            <a:r>
              <a:rPr lang="en-CA" baseline="0" dirty="0" smtClean="0"/>
              <a:t>nature is said to have impacts that are not fully understood. </a:t>
            </a:r>
            <a:endParaRPr lang="en-CA" baseline="0" dirty="0" smtClean="0"/>
          </a:p>
          <a:p>
            <a:endParaRPr lang="en-CA" baseline="0" dirty="0" smtClean="0"/>
          </a:p>
          <a:p>
            <a:r>
              <a:rPr lang="en-CA" b="1" u="sng" baseline="0" dirty="0" smtClean="0"/>
              <a:t>Out of jurisdiction impacts </a:t>
            </a:r>
            <a:r>
              <a:rPr lang="en-CA" baseline="0" dirty="0" smtClean="0"/>
              <a:t>– these</a:t>
            </a:r>
            <a:r>
              <a:rPr lang="en-CA" dirty="0" smtClean="0"/>
              <a:t> are</a:t>
            </a:r>
            <a:r>
              <a:rPr lang="en-CA" baseline="0" dirty="0" smtClean="0"/>
              <a:t> items outside of BC that detract from us doing our jobs- World Health Organization – Toxicity of </a:t>
            </a:r>
            <a:r>
              <a:rPr lang="en-CA" baseline="0" dirty="0" err="1" smtClean="0"/>
              <a:t>Glyphosate</a:t>
            </a:r>
            <a:r>
              <a:rPr lang="en-CA" baseline="0" dirty="0" smtClean="0"/>
              <a:t>; Pest Management Regulatory Agency – bans on cosmetic pesticides</a:t>
            </a:r>
            <a:r>
              <a:rPr lang="en-CA" dirty="0" smtClean="0"/>
              <a:t> are very real, but at the same time are things that can be seen as causing some instability in our industry. </a:t>
            </a:r>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720" y="4338320"/>
            <a:ext cx="5140960" cy="4183380"/>
          </a:xfrm>
        </p:spPr>
        <p:txBody>
          <a:bodyPr>
            <a:normAutofit/>
          </a:bodyPr>
          <a:lstStyle/>
          <a:p>
            <a:r>
              <a:rPr lang="en-CA" dirty="0" smtClean="0"/>
              <a:t>The</a:t>
            </a:r>
            <a:r>
              <a:rPr lang="en-CA" baseline="0" dirty="0" smtClean="0"/>
              <a:t> increased pressure on IVM is continuing to cause practitioners to reconsider their options (ergo. throwing their hands in the air and surrendering). </a:t>
            </a:r>
          </a:p>
          <a:p>
            <a:endParaRPr lang="en-CA" baseline="0" dirty="0" smtClean="0"/>
          </a:p>
          <a:p>
            <a:r>
              <a:rPr lang="en-CA" dirty="0" smtClean="0"/>
              <a:t>W</a:t>
            </a:r>
            <a:r>
              <a:rPr lang="en-CA" baseline="0" dirty="0" smtClean="0"/>
              <a:t>e are still hearing our clients say things like: </a:t>
            </a:r>
          </a:p>
          <a:p>
            <a:endParaRPr lang="en-CA" baseline="0" dirty="0" smtClean="0"/>
          </a:p>
          <a:p>
            <a:pPr marL="232943" indent="-232943">
              <a:buFont typeface="+mj-lt"/>
              <a:buAutoNum type="arabicPeriod"/>
            </a:pPr>
            <a:r>
              <a:rPr lang="en-CA" baseline="0" dirty="0" smtClean="0"/>
              <a:t>We have decided not to pursue a PMP at this time – there are too many stakeholders, not enough time and resources. </a:t>
            </a:r>
          </a:p>
          <a:p>
            <a:pPr marL="232943" indent="-232943">
              <a:buFont typeface="+mj-lt"/>
              <a:buAutoNum type="arabicPeriod"/>
            </a:pPr>
            <a:r>
              <a:rPr lang="en-CA" dirty="0"/>
              <a:t>W</a:t>
            </a:r>
            <a:r>
              <a:rPr lang="en-CA" baseline="0" dirty="0" smtClean="0"/>
              <a:t>e don’t understand the process. Bob Jones used to deal with that, but now he’s retired and we are not sure if he will be replaced. </a:t>
            </a:r>
          </a:p>
          <a:p>
            <a:pPr marL="232943" indent="-232943">
              <a:buFont typeface="+mj-lt"/>
              <a:buAutoNum type="arabicPeriod"/>
            </a:pPr>
            <a:r>
              <a:rPr lang="en-CA" baseline="0" dirty="0" smtClean="0"/>
              <a:t>Our planning team is focused on issue x – therefore herbicide applications  are not a priority at this time.  </a:t>
            </a:r>
          </a:p>
          <a:p>
            <a:pPr marL="232943" indent="-232943">
              <a:buFont typeface="+mj-lt"/>
              <a:buAutoNum type="arabicPeriod"/>
            </a:pPr>
            <a:r>
              <a:rPr lang="en-CA" baseline="0" dirty="0" smtClean="0"/>
              <a:t>We had really poor efficacy last year on some of our treatments – not sure why. Not</a:t>
            </a:r>
            <a:r>
              <a:rPr lang="en-CA" dirty="0" smtClean="0"/>
              <a:t> doing that again. </a:t>
            </a:r>
            <a:endParaRPr lang="en-CA" baseline="0" dirty="0" smtClean="0"/>
          </a:p>
          <a:p>
            <a:pPr marL="232943" indent="-232943"/>
            <a:endParaRPr lang="en-CA" baseline="0" dirty="0" smtClean="0"/>
          </a:p>
          <a:p>
            <a:pPr marL="232943" indent="-232943">
              <a:buFont typeface="+mj-lt"/>
              <a:buAutoNum type="arabicPeriod"/>
            </a:pPr>
            <a:endParaRPr lang="en-CA" baseline="0" dirty="0" smtClean="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720" y="4415790"/>
            <a:ext cx="5140960" cy="4415790"/>
          </a:xfrm>
        </p:spPr>
        <p:txBody>
          <a:bodyPr>
            <a:normAutofit fontScale="92500"/>
          </a:bodyPr>
          <a:lstStyle/>
          <a:p>
            <a:pPr>
              <a:buFont typeface="+mj-lt"/>
              <a:buNone/>
            </a:pPr>
            <a:r>
              <a:rPr lang="en-CA" baseline="0" dirty="0" smtClean="0"/>
              <a:t>Should we carry on with the thinking</a:t>
            </a:r>
            <a:r>
              <a:rPr lang="en-CA" dirty="0" smtClean="0"/>
              <a:t> from the previous slide</a:t>
            </a:r>
            <a:r>
              <a:rPr lang="en-CA" baseline="0" dirty="0" smtClean="0"/>
              <a:t>, there is a very real risk that the costs to many of the people in this room to manage unwanted vegetation would</a:t>
            </a:r>
            <a:r>
              <a:rPr lang="en-CA" dirty="0" smtClean="0"/>
              <a:t> </a:t>
            </a:r>
            <a:r>
              <a:rPr lang="en-CA" baseline="0" dirty="0" smtClean="0"/>
              <a:t>increase significantly.</a:t>
            </a:r>
          </a:p>
          <a:p>
            <a:pPr marL="232943" indent="-232943"/>
            <a:r>
              <a:rPr lang="en-CA" baseline="0" dirty="0" smtClean="0"/>
              <a:t>A few examples that are current: </a:t>
            </a:r>
          </a:p>
          <a:p>
            <a:pPr marL="232943" indent="-232943"/>
            <a:endParaRPr lang="en-CA" baseline="0" dirty="0" smtClean="0"/>
          </a:p>
          <a:p>
            <a:pPr marL="232943" indent="-232943">
              <a:buFont typeface="Arial" panose="020B0604020202020204" pitchFamily="34" charset="0"/>
              <a:buChar char="•"/>
            </a:pPr>
            <a:r>
              <a:rPr lang="en-CA" b="1" baseline="0" dirty="0" smtClean="0"/>
              <a:t>Forestry</a:t>
            </a:r>
            <a:r>
              <a:rPr lang="en-CA" baseline="0" dirty="0" smtClean="0"/>
              <a:t> – Current and future harvest areas are located in some of the wettest and richest ecosystems in the Interior of BC on some of the most challenging terrain. Company executives will be looking to forestry staff for cost effective options in order to counter rising log costs associated with working in these environments. </a:t>
            </a:r>
          </a:p>
          <a:p>
            <a:endParaRPr lang="en-CA" baseline="0" dirty="0" smtClean="0"/>
          </a:p>
          <a:p>
            <a:pPr marL="232943" indent="-232943">
              <a:buFont typeface="Arial" panose="020B0604020202020204" pitchFamily="34" charset="0"/>
              <a:buChar char="•"/>
            </a:pPr>
            <a:r>
              <a:rPr lang="en-CA" b="1" baseline="0" dirty="0" smtClean="0"/>
              <a:t>Utilities – </a:t>
            </a:r>
            <a:r>
              <a:rPr lang="en-CA" baseline="0" dirty="0" smtClean="0"/>
              <a:t>The </a:t>
            </a:r>
            <a:r>
              <a:rPr lang="en-CA" baseline="0" dirty="0" smtClean="0"/>
              <a:t>areas associated with utility rights of way is increasing – transmission, distribution, LNG, Wind and Facilities area increasing in area. Again</a:t>
            </a:r>
            <a:r>
              <a:rPr lang="en-CA" baseline="0" dirty="0" smtClean="0"/>
              <a:t>, cost effective treatment options are necessary due to this increase in area that needs to be managed. </a:t>
            </a:r>
          </a:p>
          <a:p>
            <a:endParaRPr lang="en-CA" baseline="0" dirty="0" smtClean="0"/>
          </a:p>
          <a:p>
            <a:pPr marL="232943" indent="-232943">
              <a:buFont typeface="Arial" panose="020B0604020202020204" pitchFamily="34" charset="0"/>
              <a:buChar char="•"/>
            </a:pPr>
            <a:r>
              <a:rPr lang="en-CA" b="1" baseline="0" dirty="0" smtClean="0"/>
              <a:t>Oil and Gas</a:t>
            </a:r>
            <a:r>
              <a:rPr lang="en-CA" baseline="0" dirty="0" smtClean="0"/>
              <a:t>– As we all know,</a:t>
            </a:r>
            <a:r>
              <a:rPr lang="en-CA" dirty="0" smtClean="0"/>
              <a:t> Oil and Gas companies have </a:t>
            </a:r>
            <a:r>
              <a:rPr lang="en-CA" baseline="0" dirty="0" smtClean="0"/>
              <a:t>been in survival mode for the past</a:t>
            </a:r>
            <a:r>
              <a:rPr lang="en-CA" dirty="0" smtClean="0"/>
              <a:t> 2 years</a:t>
            </a:r>
            <a:r>
              <a:rPr lang="en-CA" baseline="0" dirty="0" smtClean="0"/>
              <a:t>. In the future they are going to have to make up for cash conservation efforts deployed during oil downturn.</a:t>
            </a:r>
            <a:r>
              <a:rPr lang="en-CA" dirty="0" smtClean="0"/>
              <a:t> Cost effective options will be necessary. </a:t>
            </a:r>
            <a:endParaRPr lang="en-CA" baseline="0" dirty="0" smtClean="0"/>
          </a:p>
          <a:p>
            <a:endParaRPr lang="en-CA" baseline="0" dirty="0" smtClean="0"/>
          </a:p>
          <a:p>
            <a:pPr marL="232943" indent="-232943">
              <a:buFont typeface="Arial" panose="020B0604020202020204" pitchFamily="34" charset="0"/>
              <a:buChar char="•"/>
            </a:pPr>
            <a:r>
              <a:rPr lang="en-CA" b="1" baseline="0" dirty="0" err="1" smtClean="0"/>
              <a:t>Invasives</a:t>
            </a:r>
            <a:r>
              <a:rPr lang="en-CA" b="1" baseline="0" dirty="0" smtClean="0"/>
              <a:t> </a:t>
            </a:r>
            <a:r>
              <a:rPr lang="en-CA" baseline="0" dirty="0" smtClean="0"/>
              <a:t>– Invasive species are not going away – they require continued annual treatment through a good mix</a:t>
            </a:r>
            <a:r>
              <a:rPr lang="en-CA" dirty="0" smtClean="0"/>
              <a:t> of </a:t>
            </a:r>
            <a:r>
              <a:rPr lang="en-CA" baseline="0" dirty="0" smtClean="0"/>
              <a:t>chemical and non chemical</a:t>
            </a:r>
            <a:r>
              <a:rPr lang="en-CA" dirty="0" smtClean="0"/>
              <a:t> </a:t>
            </a:r>
            <a:r>
              <a:rPr lang="en-CA" baseline="0" dirty="0" smtClean="0"/>
              <a:t>means. </a:t>
            </a:r>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 s a recap, we have seen in the previous section, issues continue to mount in opposition to certain of our VM tools [</a:t>
            </a:r>
            <a:r>
              <a:rPr lang="en-CA" dirty="0" err="1" smtClean="0"/>
              <a:t>pesiticide</a:t>
            </a:r>
            <a:r>
              <a:rPr lang="en-CA" dirty="0" smtClean="0"/>
              <a:t> application]. </a:t>
            </a:r>
          </a:p>
          <a:p>
            <a:endParaRPr lang="en-CA" baseline="0" dirty="0" smtClean="0"/>
          </a:p>
          <a:p>
            <a:r>
              <a:rPr lang="en-CA" dirty="0" smtClean="0"/>
              <a:t>We have also seen that industry is at times seen as taking a bit of a “holding pattern” position on pesticide use - and ultimately this could cause more problems down the road. </a:t>
            </a:r>
          </a:p>
          <a:p>
            <a:endParaRPr lang="en-CA" baseline="0" dirty="0" smtClean="0"/>
          </a:p>
          <a:p>
            <a:r>
              <a:rPr lang="en-CA" dirty="0" smtClean="0"/>
              <a:t>We must therefore strive for excellence in everything that we do. </a:t>
            </a:r>
            <a:endParaRPr lang="en-CA" baseline="0" dirty="0" smtClean="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 definition of Performance Excellence: </a:t>
            </a:r>
            <a:endParaRPr lang="en-CA" baseline="0" dirty="0" smtClean="0"/>
          </a:p>
          <a:p>
            <a:endParaRPr lang="en-CA" baseline="0" dirty="0" smtClean="0"/>
          </a:p>
          <a:p>
            <a:r>
              <a:rPr lang="en-CA" b="1" dirty="0" smtClean="0"/>
              <a:t>Performance excellence exists in workplace </a:t>
            </a:r>
            <a:r>
              <a:rPr lang="en-CA" b="1" dirty="0" smtClean="0"/>
              <a:t>where proactive </a:t>
            </a:r>
            <a:r>
              <a:rPr lang="en-CA" b="1" dirty="0" smtClean="0"/>
              <a:t>problem-solving, teamwork, and leadership results in the ongoing improvement in an organization. </a:t>
            </a:r>
          </a:p>
          <a:p>
            <a:endParaRPr lang="en-CA" dirty="0" smtClean="0"/>
          </a:p>
          <a:p>
            <a:r>
              <a:rPr lang="en-CA" dirty="0" smtClean="0"/>
              <a:t>In</a:t>
            </a:r>
            <a:r>
              <a:rPr lang="en-CA" baseline="0" dirty="0" smtClean="0"/>
              <a:t> this case, though it may not fit perfectly</a:t>
            </a:r>
            <a:r>
              <a:rPr lang="en-CA" dirty="0" smtClean="0"/>
              <a:t> as we are not all part of the same organization, however </a:t>
            </a:r>
            <a:r>
              <a:rPr lang="en-CA" baseline="0" dirty="0" smtClean="0"/>
              <a:t>I thought it was an apt term to describe the behaviours that we all need to exemplify, within</a:t>
            </a:r>
            <a:r>
              <a:rPr lang="en-CA" dirty="0" smtClean="0"/>
              <a:t> </a:t>
            </a:r>
            <a:r>
              <a:rPr lang="en-CA" baseline="0" dirty="0" smtClean="0"/>
              <a:t>our various teams in order to ensure the continued successful delivery of our vegetation management programs. </a:t>
            </a:r>
          </a:p>
          <a:p>
            <a:endParaRPr lang="en-CA" baseline="0" dirty="0" smtClean="0"/>
          </a:p>
          <a:p>
            <a:r>
              <a:rPr lang="en-CA" baseline="0" dirty="0" smtClean="0"/>
              <a:t>Every entity has a role to play and the key players are: </a:t>
            </a:r>
          </a:p>
          <a:p>
            <a:pPr lvl="1">
              <a:buFont typeface="Arial" pitchFamily="34" charset="0"/>
              <a:buChar char="•"/>
            </a:pPr>
            <a:r>
              <a:rPr lang="en-CA" baseline="0" dirty="0" smtClean="0"/>
              <a:t>Industry and Vegetation Managers, </a:t>
            </a:r>
          </a:p>
          <a:p>
            <a:pPr lvl="1">
              <a:buFont typeface="Arial" pitchFamily="34" charset="0"/>
              <a:buChar char="•"/>
            </a:pPr>
            <a:r>
              <a:rPr lang="en-CA" baseline="0" dirty="0" smtClean="0"/>
              <a:t>Government Agencies, </a:t>
            </a:r>
          </a:p>
          <a:p>
            <a:pPr lvl="1">
              <a:buFont typeface="Arial" pitchFamily="34" charset="0"/>
              <a:buChar char="•"/>
            </a:pPr>
            <a:r>
              <a:rPr lang="en-CA" baseline="0" dirty="0" smtClean="0"/>
              <a:t>Chemical Companies and </a:t>
            </a:r>
          </a:p>
          <a:p>
            <a:pPr lvl="1">
              <a:buFont typeface="Arial" pitchFamily="34" charset="0"/>
              <a:buChar char="•"/>
            </a:pPr>
            <a:r>
              <a:rPr lang="en-CA" baseline="0" dirty="0" smtClean="0"/>
              <a:t>Application Consultants and Contractors. </a:t>
            </a:r>
            <a:r>
              <a:rPr lang="en-CA" dirty="0" smtClean="0"/>
              <a:t/>
            </a:r>
            <a:br>
              <a:rPr lang="en-CA" dirty="0" smtClean="0"/>
            </a:br>
            <a:endParaRPr lang="en-CA" baseline="0" dirty="0" smtClean="0"/>
          </a:p>
          <a:p>
            <a:r>
              <a:rPr lang="en-CA" baseline="0" dirty="0" smtClean="0"/>
              <a:t> </a:t>
            </a:r>
          </a:p>
          <a:p>
            <a:endParaRPr lang="en-CA" dirty="0"/>
          </a:p>
        </p:txBody>
      </p:sp>
      <p:sp>
        <p:nvSpPr>
          <p:cNvPr id="4" name="Slide Number Placeholder 3"/>
          <p:cNvSpPr>
            <a:spLocks noGrp="1"/>
          </p:cNvSpPr>
          <p:nvPr>
            <p:ph type="sldNum" sz="quarter" idx="10"/>
          </p:nvPr>
        </p:nvSpPr>
        <p:spPr/>
        <p:txBody>
          <a:bodyPr/>
          <a:lstStyle/>
          <a:p>
            <a:pPr>
              <a:defRPr/>
            </a:pPr>
            <a:fld id="{3DFFF191-8E6B-8947-AF92-E5691C0B7042}"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 titl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133600"/>
            <a:ext cx="6400800" cy="1470025"/>
          </a:xfrm>
        </p:spPr>
        <p:txBody>
          <a:bodyPr/>
          <a:lstStyle>
            <a:lvl1pPr>
              <a:defRPr>
                <a:solidFill>
                  <a:schemeClr val="bg1"/>
                </a:solidFill>
              </a:defRPr>
            </a:lvl1pPr>
          </a:lstStyle>
          <a:p>
            <a:r>
              <a:rPr lang="en-CA" smtClean="0"/>
              <a:t>Click to edit Master title style</a:t>
            </a:r>
            <a:endParaRPr lang="en-US" dirty="0"/>
          </a:p>
        </p:txBody>
      </p:sp>
      <p:sp>
        <p:nvSpPr>
          <p:cNvPr id="3" name="Subtitle 2"/>
          <p:cNvSpPr>
            <a:spLocks noGrp="1"/>
          </p:cNvSpPr>
          <p:nvPr>
            <p:ph type="subTitle" idx="1"/>
          </p:nvPr>
        </p:nvSpPr>
        <p:spPr>
          <a:xfrm>
            <a:off x="1905000" y="3657600"/>
            <a:ext cx="640080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11749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Bulleted body tex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CA" smtClean="0"/>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a:buChar char="•"/>
              <a:defRPr/>
            </a:lvl1pPr>
            <a:lvl2pPr>
              <a:defRPr sz="2000"/>
            </a:lvl2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3380653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Body 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09600" y="655638"/>
            <a:ext cx="7467600" cy="1143000"/>
          </a:xfrm>
        </p:spPr>
        <p:txBody>
          <a:bodyPr anchor="t"/>
          <a:lstStyle/>
          <a:p>
            <a:r>
              <a:rPr lang="en-CA" smtClean="0"/>
              <a:t>Click to edit Master title style</a:t>
            </a:r>
            <a:endParaRPr lang="en-US" dirty="0"/>
          </a:p>
        </p:txBody>
      </p:sp>
      <p:sp>
        <p:nvSpPr>
          <p:cNvPr id="4" name="Content Placeholder 2"/>
          <p:cNvSpPr>
            <a:spLocks noGrp="1"/>
          </p:cNvSpPr>
          <p:nvPr>
            <p:ph idx="1"/>
          </p:nvPr>
        </p:nvSpPr>
        <p:spPr>
          <a:xfrm>
            <a:off x="609600" y="1981200"/>
            <a:ext cx="7467600" cy="4191000"/>
          </a:xfrm>
        </p:spPr>
        <p:txBody>
          <a:bodyPr/>
          <a:lstStyle>
            <a:lvl1pPr marL="0" indent="0">
              <a:buFont typeface="Arial"/>
              <a:buNone/>
              <a:defRPr/>
            </a:lvl1pPr>
            <a:lvl2pPr>
              <a:defRPr sz="2000"/>
            </a:lvl2pPr>
          </a:lstStyle>
          <a:p>
            <a:pPr lvl="0"/>
            <a:r>
              <a:rPr lang="en-CA" dirty="0" smtClean="0"/>
              <a:t>Click to edit Master text styles</a:t>
            </a:r>
            <a:endParaRPr lang="en-US" dirty="0"/>
          </a:p>
        </p:txBody>
      </p:sp>
    </p:spTree>
    <p:extLst>
      <p:ext uri="{BB962C8B-B14F-4D97-AF65-F5344CB8AC3E}">
        <p14:creationId xmlns:p14="http://schemas.microsoft.com/office/powerpoint/2010/main" val="2370635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mage, Bulleted body tex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CA" smtClean="0"/>
              <a:t>Click to edit Master title style</a:t>
            </a:r>
            <a:endParaRPr lang="en-US" dirty="0"/>
          </a:p>
        </p:txBody>
      </p:sp>
      <p:sp>
        <p:nvSpPr>
          <p:cNvPr id="3" name="Content Placeholder 2"/>
          <p:cNvSpPr>
            <a:spLocks noGrp="1"/>
          </p:cNvSpPr>
          <p:nvPr>
            <p:ph idx="1"/>
          </p:nvPr>
        </p:nvSpPr>
        <p:spPr>
          <a:xfrm>
            <a:off x="4572000" y="1981201"/>
            <a:ext cx="3505200" cy="3428999"/>
          </a:xfrm>
        </p:spPr>
        <p:txBody>
          <a:bodyPr/>
          <a:lstStyle>
            <a:lvl1pPr marL="342900" indent="-342900">
              <a:buFont typeface="Arial"/>
              <a:buChar char="•"/>
              <a:defRPr/>
            </a:lvl1pPr>
            <a:lvl2pPr>
              <a:defRPr sz="2000"/>
            </a:lvl2pPr>
            <a:lvl3pPr>
              <a:defRPr sz="2000"/>
            </a:lvl3pPr>
          </a:lstStyle>
          <a:p>
            <a:pPr lvl="0"/>
            <a:r>
              <a:rPr lang="en-CA" dirty="0" smtClean="0"/>
              <a:t>Click to edit Master text styles</a:t>
            </a:r>
          </a:p>
          <a:p>
            <a:pPr lvl="1"/>
            <a:r>
              <a:rPr lang="en-CA" dirty="0" smtClean="0"/>
              <a:t>Second level</a:t>
            </a:r>
          </a:p>
          <a:p>
            <a:pPr lvl="2"/>
            <a:r>
              <a:rPr lang="en-CA" dirty="0" smtClean="0"/>
              <a:t>Third level</a:t>
            </a:r>
          </a:p>
        </p:txBody>
      </p:sp>
      <p:sp>
        <p:nvSpPr>
          <p:cNvPr id="4" name="Content Placeholder 2"/>
          <p:cNvSpPr>
            <a:spLocks noGrp="1"/>
          </p:cNvSpPr>
          <p:nvPr>
            <p:ph idx="10"/>
          </p:nvPr>
        </p:nvSpPr>
        <p:spPr>
          <a:xfrm>
            <a:off x="592667" y="1981201"/>
            <a:ext cx="3733800" cy="3428999"/>
          </a:xfrm>
        </p:spPr>
        <p:txBody>
          <a:bodyPr/>
          <a:lstStyle>
            <a:lvl1pPr marL="342900" indent="-342900">
              <a:buFont typeface="Arial"/>
              <a:buChar char="•"/>
              <a:defRPr baseline="0"/>
            </a:lvl1pPr>
          </a:lstStyle>
          <a:p>
            <a:pPr lvl="0"/>
            <a:r>
              <a:rPr lang="en-CA" dirty="0" smtClean="0"/>
              <a:t>Click to edit</a:t>
            </a:r>
          </a:p>
        </p:txBody>
      </p:sp>
    </p:spTree>
    <p:extLst>
      <p:ext uri="{BB962C8B-B14F-4D97-AF65-F5344CB8AC3E}">
        <p14:creationId xmlns:p14="http://schemas.microsoft.com/office/powerpoint/2010/main" val="398962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 name="Picture 3" descr="Background image_Dam-06-06.pn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655638"/>
            <a:ext cx="7467600" cy="1630362"/>
          </a:xfrm>
        </p:spPr>
        <p:txBody>
          <a:bodyPr anchor="t"/>
          <a:lstStyle/>
          <a:p>
            <a:r>
              <a:rPr lang="en-CA" smtClean="0"/>
              <a:t>Click to edit Master title style</a:t>
            </a:r>
            <a:endParaRPr lang="en-US" dirty="0"/>
          </a:p>
        </p:txBody>
      </p:sp>
    </p:spTree>
    <p:extLst>
      <p:ext uri="{BB962C8B-B14F-4D97-AF65-F5344CB8AC3E}">
        <p14:creationId xmlns:p14="http://schemas.microsoft.com/office/powerpoint/2010/main" val="90128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ulleted body text2">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1752600" y="503237"/>
            <a:ext cx="6477000" cy="1143000"/>
          </a:xfrm>
        </p:spPr>
        <p:txBody>
          <a:bodyPr anchor="t"/>
          <a:lstStyle/>
          <a:p>
            <a:r>
              <a:rPr lang="en-CA" smtClean="0"/>
              <a:t>Click to edit Master title style</a:t>
            </a:r>
            <a:endParaRPr lang="en-US" dirty="0"/>
          </a:p>
        </p:txBody>
      </p:sp>
      <p:sp>
        <p:nvSpPr>
          <p:cNvPr id="4" name="Content Placeholder 2"/>
          <p:cNvSpPr>
            <a:spLocks noGrp="1"/>
          </p:cNvSpPr>
          <p:nvPr>
            <p:ph idx="1"/>
          </p:nvPr>
        </p:nvSpPr>
        <p:spPr>
          <a:xfrm>
            <a:off x="1752600" y="1828800"/>
            <a:ext cx="6477000" cy="4191000"/>
          </a:xfrm>
        </p:spPr>
        <p:txBody>
          <a:bodyPr/>
          <a:lstStyle>
            <a:lvl1pPr marL="342900" indent="-342900">
              <a:buFont typeface="Arial"/>
              <a:buChar char="•"/>
              <a:defRPr/>
            </a:lvl1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3666483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ody text2">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752600" y="503237"/>
            <a:ext cx="6477000" cy="1143000"/>
          </a:xfrm>
        </p:spPr>
        <p:txBody>
          <a:bodyPr anchor="t"/>
          <a:lstStyle/>
          <a:p>
            <a:r>
              <a:rPr lang="en-CA" smtClean="0"/>
              <a:t>Click to edit Master title style</a:t>
            </a:r>
            <a:endParaRPr lang="en-US" dirty="0"/>
          </a:p>
        </p:txBody>
      </p:sp>
      <p:sp>
        <p:nvSpPr>
          <p:cNvPr id="7" name="Content Placeholder 2"/>
          <p:cNvSpPr>
            <a:spLocks noGrp="1"/>
          </p:cNvSpPr>
          <p:nvPr>
            <p:ph idx="1"/>
          </p:nvPr>
        </p:nvSpPr>
        <p:spPr>
          <a:xfrm>
            <a:off x="1752600" y="1828800"/>
            <a:ext cx="6477000" cy="4191000"/>
          </a:xfrm>
        </p:spPr>
        <p:txBody>
          <a:bodyPr/>
          <a:lstStyle>
            <a:lvl1pPr marL="0" indent="0">
              <a:buFontTx/>
              <a:buNone/>
              <a:defRPr/>
            </a:lvl1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2107824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Image, Bulleted body text2">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5257800" y="1828800"/>
            <a:ext cx="3352800" cy="3428999"/>
          </a:xfrm>
        </p:spPr>
        <p:txBody>
          <a:bodyPr/>
          <a:lstStyle>
            <a:lvl1pPr marL="342900" indent="-342900">
              <a:buFont typeface="Arial"/>
              <a:buChar char="•"/>
              <a:defRPr/>
            </a:lvl1pPr>
          </a:lstStyle>
          <a:p>
            <a:pPr lvl="0"/>
            <a:r>
              <a:rPr lang="en-CA" dirty="0" smtClean="0"/>
              <a:t>Click to edit Master text styles</a:t>
            </a:r>
          </a:p>
          <a:p>
            <a:pPr lvl="1"/>
            <a:r>
              <a:rPr lang="en-CA" dirty="0" smtClean="0"/>
              <a:t>Second level</a:t>
            </a:r>
          </a:p>
          <a:p>
            <a:pPr lvl="2"/>
            <a:r>
              <a:rPr lang="en-CA" dirty="0" smtClean="0"/>
              <a:t>Third level</a:t>
            </a:r>
          </a:p>
        </p:txBody>
      </p:sp>
      <p:sp>
        <p:nvSpPr>
          <p:cNvPr id="5" name="Content Placeholder 2"/>
          <p:cNvSpPr>
            <a:spLocks noGrp="1"/>
          </p:cNvSpPr>
          <p:nvPr>
            <p:ph idx="10"/>
          </p:nvPr>
        </p:nvSpPr>
        <p:spPr>
          <a:xfrm>
            <a:off x="1735667" y="1828800"/>
            <a:ext cx="3217333" cy="3428999"/>
          </a:xfrm>
        </p:spPr>
        <p:txBody>
          <a:bodyPr/>
          <a:lstStyle>
            <a:lvl1pPr marL="342900" indent="-342900">
              <a:buFont typeface="Arial"/>
              <a:buChar char="•"/>
              <a:defRPr/>
            </a:lvl1pPr>
          </a:lstStyle>
          <a:p>
            <a:pPr lvl="0"/>
            <a:r>
              <a:rPr lang="en-CA" dirty="0" smtClean="0"/>
              <a:t>Click to edit</a:t>
            </a:r>
          </a:p>
        </p:txBody>
      </p:sp>
      <p:sp>
        <p:nvSpPr>
          <p:cNvPr id="8" name="Title 1"/>
          <p:cNvSpPr>
            <a:spLocks noGrp="1"/>
          </p:cNvSpPr>
          <p:nvPr>
            <p:ph type="title"/>
          </p:nvPr>
        </p:nvSpPr>
        <p:spPr>
          <a:xfrm>
            <a:off x="1752600" y="503237"/>
            <a:ext cx="6477000" cy="1143000"/>
          </a:xfrm>
        </p:spPr>
        <p:txBody>
          <a:bodyPr anchor="t"/>
          <a:lstStyle/>
          <a:p>
            <a:r>
              <a:rPr lang="en-CA" smtClean="0"/>
              <a:t>Click to edit Master title style</a:t>
            </a:r>
            <a:endParaRPr lang="en-US" dirty="0"/>
          </a:p>
        </p:txBody>
      </p:sp>
    </p:spTree>
    <p:extLst>
      <p:ext uri="{BB962C8B-B14F-4D97-AF65-F5344CB8AC3E}">
        <p14:creationId xmlns:p14="http://schemas.microsoft.com/office/powerpoint/2010/main" val="448300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2">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3" descr="Background_Dam_left-07-07.pn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1752600" y="503236"/>
            <a:ext cx="6477000" cy="2316163"/>
          </a:xfrm>
        </p:spPr>
        <p:txBody>
          <a:bodyPr anchor="t"/>
          <a:lstStyle/>
          <a:p>
            <a:r>
              <a:rPr lang="en-CA" smtClean="0"/>
              <a:t>Click to edit Master title style</a:t>
            </a:r>
            <a:endParaRPr lang="en-US" dirty="0"/>
          </a:p>
        </p:txBody>
      </p:sp>
    </p:spTree>
    <p:extLst>
      <p:ext uri="{BB962C8B-B14F-4D97-AF65-F5344CB8AC3E}">
        <p14:creationId xmlns:p14="http://schemas.microsoft.com/office/powerpoint/2010/main" val="438913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655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endParaRPr lang="en-US"/>
          </a:p>
        </p:txBody>
      </p:sp>
      <p:sp>
        <p:nvSpPr>
          <p:cNvPr id="3075" name="Text Placeholder 2"/>
          <p:cNvSpPr>
            <a:spLocks noGrp="1"/>
          </p:cNvSpPr>
          <p:nvPr>
            <p:ph type="body" idx="1"/>
          </p:nvPr>
        </p:nvSpPr>
        <p:spPr bwMode="auto">
          <a:xfrm>
            <a:off x="609600" y="1981200"/>
            <a:ext cx="7467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71" r:id="rId3"/>
    <p:sldLayoutId id="2147483766" r:id="rId4"/>
    <p:sldLayoutId id="2147483767" r:id="rId5"/>
    <p:sldLayoutId id="2147483768" r:id="rId6"/>
    <p:sldLayoutId id="2147483772" r:id="rId7"/>
    <p:sldLayoutId id="2147483769" r:id="rId8"/>
    <p:sldLayoutId id="2147483770" r:id="rId9"/>
  </p:sldLayoutIdLst>
  <p:txStyles>
    <p:titleStyle>
      <a:lvl1pPr algn="l" defTabSz="457200" rtl="0" fontAlgn="base">
        <a:spcBef>
          <a:spcPct val="0"/>
        </a:spcBef>
        <a:spcAft>
          <a:spcPct val="0"/>
        </a:spcAft>
        <a:defRPr sz="3600" kern="1200">
          <a:solidFill>
            <a:schemeClr val="tx1"/>
          </a:solidFill>
          <a:latin typeface="Tahoma"/>
          <a:ea typeface="ＭＳ Ｐゴシック" charset="0"/>
          <a:cs typeface="Tahoma"/>
        </a:defRPr>
      </a:lvl1pPr>
      <a:lvl2pPr algn="l" defTabSz="457200" rtl="0" fontAlgn="base">
        <a:spcBef>
          <a:spcPct val="0"/>
        </a:spcBef>
        <a:spcAft>
          <a:spcPct val="0"/>
        </a:spcAft>
        <a:defRPr sz="3600">
          <a:solidFill>
            <a:schemeClr val="tx1"/>
          </a:solidFill>
          <a:latin typeface="Tahoma" charset="0"/>
          <a:ea typeface="ＭＳ Ｐゴシック" charset="0"/>
        </a:defRPr>
      </a:lvl2pPr>
      <a:lvl3pPr algn="l" defTabSz="457200" rtl="0" fontAlgn="base">
        <a:spcBef>
          <a:spcPct val="0"/>
        </a:spcBef>
        <a:spcAft>
          <a:spcPct val="0"/>
        </a:spcAft>
        <a:defRPr sz="3600">
          <a:solidFill>
            <a:schemeClr val="tx1"/>
          </a:solidFill>
          <a:latin typeface="Tahoma" charset="0"/>
          <a:ea typeface="ＭＳ Ｐゴシック" charset="0"/>
        </a:defRPr>
      </a:lvl3pPr>
      <a:lvl4pPr algn="l" defTabSz="457200" rtl="0" fontAlgn="base">
        <a:spcBef>
          <a:spcPct val="0"/>
        </a:spcBef>
        <a:spcAft>
          <a:spcPct val="0"/>
        </a:spcAft>
        <a:defRPr sz="3600">
          <a:solidFill>
            <a:schemeClr val="tx1"/>
          </a:solidFill>
          <a:latin typeface="Tahoma" charset="0"/>
          <a:ea typeface="ＭＳ Ｐゴシック" charset="0"/>
        </a:defRPr>
      </a:lvl4pPr>
      <a:lvl5pPr algn="l" defTabSz="457200" rtl="0" fontAlgn="base">
        <a:spcBef>
          <a:spcPct val="0"/>
        </a:spcBef>
        <a:spcAft>
          <a:spcPct val="0"/>
        </a:spcAft>
        <a:defRPr sz="3600">
          <a:solidFill>
            <a:schemeClr val="tx1"/>
          </a:solidFill>
          <a:latin typeface="Tahoma" charset="0"/>
          <a:ea typeface="ＭＳ Ｐゴシック" charset="0"/>
        </a:defRPr>
      </a:lvl5pPr>
      <a:lvl6pPr marL="457200" algn="l" defTabSz="457200" rtl="0" fontAlgn="base">
        <a:spcBef>
          <a:spcPct val="0"/>
        </a:spcBef>
        <a:spcAft>
          <a:spcPct val="0"/>
        </a:spcAft>
        <a:defRPr sz="3600">
          <a:solidFill>
            <a:schemeClr val="tx1"/>
          </a:solidFill>
          <a:latin typeface="Tahoma" charset="0"/>
          <a:ea typeface="ＭＳ Ｐゴシック" charset="0"/>
        </a:defRPr>
      </a:lvl6pPr>
      <a:lvl7pPr marL="914400" algn="l" defTabSz="457200" rtl="0" fontAlgn="base">
        <a:spcBef>
          <a:spcPct val="0"/>
        </a:spcBef>
        <a:spcAft>
          <a:spcPct val="0"/>
        </a:spcAft>
        <a:defRPr sz="3600">
          <a:solidFill>
            <a:schemeClr val="tx1"/>
          </a:solidFill>
          <a:latin typeface="Tahoma" charset="0"/>
          <a:ea typeface="ＭＳ Ｐゴシック" charset="0"/>
        </a:defRPr>
      </a:lvl7pPr>
      <a:lvl8pPr marL="1371600" algn="l" defTabSz="457200" rtl="0" fontAlgn="base">
        <a:spcBef>
          <a:spcPct val="0"/>
        </a:spcBef>
        <a:spcAft>
          <a:spcPct val="0"/>
        </a:spcAft>
        <a:defRPr sz="3600">
          <a:solidFill>
            <a:schemeClr val="tx1"/>
          </a:solidFill>
          <a:latin typeface="Tahoma" charset="0"/>
          <a:ea typeface="ＭＳ Ｐゴシック" charset="0"/>
        </a:defRPr>
      </a:lvl8pPr>
      <a:lvl9pPr marL="1828800" algn="l" defTabSz="457200" rtl="0" fontAlgn="base">
        <a:spcBef>
          <a:spcPct val="0"/>
        </a:spcBef>
        <a:spcAft>
          <a:spcPct val="0"/>
        </a:spcAft>
        <a:defRPr sz="3600">
          <a:solidFill>
            <a:schemeClr val="tx1"/>
          </a:solidFill>
          <a:latin typeface="Tahoma" charset="0"/>
          <a:ea typeface="ＭＳ Ｐゴシック" charset="0"/>
        </a:defRPr>
      </a:lvl9pPr>
    </p:titleStyle>
    <p:bodyStyle>
      <a:lvl1pPr marL="342900" indent="-342900" algn="l" defTabSz="457200" rtl="0" fontAlgn="base">
        <a:spcBef>
          <a:spcPct val="20000"/>
        </a:spcBef>
        <a:spcAft>
          <a:spcPct val="0"/>
        </a:spcAft>
        <a:buFont typeface="Arial"/>
        <a:buChar char="•"/>
        <a:defRPr sz="2200" kern="1200">
          <a:solidFill>
            <a:schemeClr val="tx1"/>
          </a:solidFill>
          <a:latin typeface="Tahoma"/>
          <a:ea typeface="ＭＳ Ｐゴシック" charset="0"/>
          <a:cs typeface="Tahoma"/>
        </a:defRPr>
      </a:lvl1pPr>
      <a:lvl2pPr marL="742950" indent="-285750" algn="l" defTabSz="457200" rtl="0" fontAlgn="base">
        <a:spcBef>
          <a:spcPct val="20000"/>
        </a:spcBef>
        <a:spcAft>
          <a:spcPct val="0"/>
        </a:spcAft>
        <a:buFont typeface="Arial"/>
        <a:buChar char="•"/>
        <a:defRPr sz="2200" kern="1200">
          <a:solidFill>
            <a:schemeClr val="tx1"/>
          </a:solidFill>
          <a:latin typeface="Tahoma"/>
          <a:ea typeface="ＭＳ Ｐゴシック" charset="0"/>
          <a:cs typeface="Tahoma"/>
        </a:defRPr>
      </a:lvl2pPr>
      <a:lvl3pPr marL="1143000" indent="-228600" algn="l" defTabSz="457200" rtl="0" fontAlgn="base">
        <a:spcBef>
          <a:spcPct val="20000"/>
        </a:spcBef>
        <a:spcAft>
          <a:spcPct val="0"/>
        </a:spcAft>
        <a:buFont typeface="Arial"/>
        <a:buChar char="•"/>
        <a:defRPr sz="2000" kern="1200">
          <a:solidFill>
            <a:schemeClr val="tx1"/>
          </a:solidFill>
          <a:latin typeface="Tahoma"/>
          <a:ea typeface="ＭＳ Ｐゴシック" charset="0"/>
          <a:cs typeface="Tahoma"/>
        </a:defRPr>
      </a:lvl3pPr>
      <a:lvl4pPr marL="1600200" indent="-228600" algn="l" defTabSz="457200" rtl="0" fontAlgn="base">
        <a:spcBef>
          <a:spcPct val="20000"/>
        </a:spcBef>
        <a:spcAft>
          <a:spcPct val="0"/>
        </a:spcAft>
        <a:buFont typeface="Arial"/>
        <a:buChar char="•"/>
        <a:defRPr sz="2000" kern="1200">
          <a:solidFill>
            <a:schemeClr val="tx1"/>
          </a:solidFill>
          <a:latin typeface="Tahoma"/>
          <a:ea typeface="ＭＳ Ｐゴシック" charset="0"/>
          <a:cs typeface="Tahoma"/>
        </a:defRPr>
      </a:lvl4pPr>
      <a:lvl5pPr marL="2057400" indent="-228600" algn="l" defTabSz="457200" rtl="0" fontAlgn="base">
        <a:spcBef>
          <a:spcPct val="20000"/>
        </a:spcBef>
        <a:spcAft>
          <a:spcPct val="0"/>
        </a:spcAft>
        <a:buFont typeface="Arial"/>
        <a:buChar char="•"/>
        <a:defRPr sz="2000" kern="1200">
          <a:solidFill>
            <a:schemeClr val="tx1"/>
          </a:solidFill>
          <a:latin typeface="Tahoma"/>
          <a:ea typeface="ＭＳ Ｐゴシック" charset="0"/>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Excellence in Vegetation Management – </a:t>
            </a:r>
            <a:endParaRPr lang="en-US" b="1" dirty="0"/>
          </a:p>
        </p:txBody>
      </p:sp>
      <p:sp>
        <p:nvSpPr>
          <p:cNvPr id="3" name="Subtitle 2"/>
          <p:cNvSpPr>
            <a:spLocks noGrp="1"/>
          </p:cNvSpPr>
          <p:nvPr>
            <p:ph type="subTitle" idx="1"/>
          </p:nvPr>
        </p:nvSpPr>
        <p:spPr/>
        <p:txBody>
          <a:bodyPr/>
          <a:lstStyle/>
          <a:p>
            <a:r>
              <a:rPr lang="en-US" b="1" dirty="0" smtClean="0"/>
              <a:t>Contracting Perspective</a:t>
            </a:r>
          </a:p>
          <a:p>
            <a:endParaRPr lang="en-US" dirty="0" smtClean="0"/>
          </a:p>
          <a:p>
            <a:endParaRPr lang="en-US" dirty="0" smtClean="0"/>
          </a:p>
          <a:p>
            <a:r>
              <a:rPr lang="en-US" b="1" dirty="0" smtClean="0"/>
              <a:t>D. Marshall – 2016/11/09</a:t>
            </a:r>
            <a:endParaRPr lang="en-US" b="1" dirty="0"/>
          </a:p>
        </p:txBody>
      </p:sp>
    </p:spTree>
    <p:extLst>
      <p:ext uri="{BB962C8B-B14F-4D97-AF65-F5344CB8AC3E}">
        <p14:creationId xmlns:p14="http://schemas.microsoft.com/office/powerpoint/2010/main" val="180670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Industry Excellence</a:t>
            </a:r>
            <a:endParaRPr lang="en-US" b="1" dirty="0"/>
          </a:p>
        </p:txBody>
      </p:sp>
    </p:spTree>
    <p:extLst>
      <p:ext uri="{BB962C8B-B14F-4D97-AF65-F5344CB8AC3E}">
        <p14:creationId xmlns:p14="http://schemas.microsoft.com/office/powerpoint/2010/main" val="1806702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heli.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a:xfrm>
            <a:off x="457200" y="304801"/>
            <a:ext cx="5943600" cy="685800"/>
          </a:xfrm>
          <a:solidFill>
            <a:schemeClr val="accent3"/>
          </a:solidFill>
        </p:spPr>
        <p:txBody>
          <a:bodyPr/>
          <a:lstStyle/>
          <a:p>
            <a:r>
              <a:rPr lang="en-US" b="1" dirty="0" smtClean="0">
                <a:solidFill>
                  <a:schemeClr val="bg1"/>
                </a:solidFill>
                <a:latin typeface="Tahoma" pitchFamily="34" charset="0"/>
                <a:ea typeface="Tahoma" pitchFamily="34" charset="0"/>
                <a:cs typeface="Tahoma" pitchFamily="34" charset="0"/>
              </a:rPr>
              <a:t>Industry Excellence</a:t>
            </a:r>
            <a:endParaRPr lang="en-US" b="1" dirty="0">
              <a:solidFill>
                <a:schemeClr val="bg1"/>
              </a:solidFill>
              <a:latin typeface="Tahoma" pitchFamily="34" charset="0"/>
              <a:ea typeface="Tahoma" pitchFamily="34" charset="0"/>
              <a:cs typeface="Tahoma" pitchFamily="34" charset="0"/>
            </a:endParaRPr>
          </a:p>
        </p:txBody>
      </p:sp>
      <p:sp>
        <p:nvSpPr>
          <p:cNvPr id="6" name="TextBox 5"/>
          <p:cNvSpPr txBox="1"/>
          <p:nvPr/>
        </p:nvSpPr>
        <p:spPr>
          <a:xfrm>
            <a:off x="152400" y="2895600"/>
            <a:ext cx="8686800" cy="4893647"/>
          </a:xfrm>
          <a:prstGeom prst="rect">
            <a:avLst/>
          </a:prstGeom>
          <a:noFill/>
        </p:spPr>
        <p:txBody>
          <a:bodyPr wrap="square" rtlCol="0">
            <a:spAutoFit/>
          </a:bodyPr>
          <a:lstStyle/>
          <a:p>
            <a:pPr>
              <a:buFont typeface="Arial" pitchFamily="34" charset="0"/>
              <a:buChar char="•"/>
            </a:pPr>
            <a:endParaRPr lang="en-CA" dirty="0" smtClean="0">
              <a:solidFill>
                <a:schemeClr val="bg1"/>
              </a:solidFill>
              <a:latin typeface="Tahoma" pitchFamily="34" charset="0"/>
              <a:ea typeface="Tahoma" pitchFamily="34" charset="0"/>
              <a:cs typeface="Tahoma" pitchFamily="34" charset="0"/>
            </a:endParaRPr>
          </a:p>
          <a:p>
            <a:pPr>
              <a:buFont typeface="Arial" pitchFamily="34" charset="0"/>
              <a:buChar char="•"/>
            </a:pPr>
            <a:endParaRPr lang="en-CA" dirty="0" smtClean="0">
              <a:solidFill>
                <a:schemeClr val="bg1"/>
              </a:solidFill>
              <a:latin typeface="Tahoma" pitchFamily="34" charset="0"/>
              <a:ea typeface="Tahoma" pitchFamily="34" charset="0"/>
              <a:cs typeface="Tahoma" pitchFamily="34" charset="0"/>
            </a:endParaRPr>
          </a:p>
          <a:p>
            <a:pPr>
              <a:buFont typeface="Arial" pitchFamily="34" charset="0"/>
              <a:buChar char="•"/>
            </a:pPr>
            <a:endParaRPr lang="en-CA" dirty="0" smtClean="0">
              <a:solidFill>
                <a:schemeClr val="bg1"/>
              </a:solidFill>
              <a:latin typeface="Tahoma" pitchFamily="34" charset="0"/>
              <a:ea typeface="Tahoma" pitchFamily="34" charset="0"/>
              <a:cs typeface="Tahoma" pitchFamily="34" charset="0"/>
            </a:endParaRPr>
          </a:p>
          <a:p>
            <a:pPr>
              <a:buFont typeface="Arial" pitchFamily="34" charset="0"/>
              <a:buChar char="•"/>
            </a:pPr>
            <a:endParaRPr lang="en-CA" dirty="0" smtClean="0">
              <a:solidFill>
                <a:schemeClr val="bg1"/>
              </a:solidFill>
              <a:latin typeface="Tahoma" pitchFamily="34" charset="0"/>
              <a:ea typeface="Tahoma" pitchFamily="34" charset="0"/>
              <a:cs typeface="Tahoma" pitchFamily="34" charset="0"/>
            </a:endParaRPr>
          </a:p>
          <a:p>
            <a:pPr>
              <a:buFont typeface="Arial" pitchFamily="34" charset="0"/>
              <a:buChar char="•"/>
            </a:pPr>
            <a:endParaRPr lang="en-CA" dirty="0" smtClean="0">
              <a:solidFill>
                <a:schemeClr val="bg1"/>
              </a:solidFill>
              <a:latin typeface="Tahoma" pitchFamily="34" charset="0"/>
              <a:ea typeface="Tahoma" pitchFamily="34" charset="0"/>
              <a:cs typeface="Tahoma" pitchFamily="34" charset="0"/>
            </a:endParaRPr>
          </a:p>
          <a:p>
            <a:pPr>
              <a:buFont typeface="Arial" pitchFamily="34" charset="0"/>
              <a:buChar char="•"/>
            </a:pPr>
            <a:r>
              <a:rPr lang="en-CA" b="1" dirty="0" smtClean="0">
                <a:solidFill>
                  <a:schemeClr val="bg1"/>
                </a:solidFill>
                <a:latin typeface="Tahoma" pitchFamily="34" charset="0"/>
                <a:ea typeface="Tahoma" pitchFamily="34" charset="0"/>
                <a:cs typeface="Tahoma" pitchFamily="34" charset="0"/>
              </a:rPr>
              <a:t>Proactive planning </a:t>
            </a:r>
          </a:p>
          <a:p>
            <a:pPr>
              <a:buFont typeface="Arial" pitchFamily="34" charset="0"/>
              <a:buChar char="•"/>
            </a:pPr>
            <a:r>
              <a:rPr lang="en-CA" b="1" dirty="0" smtClean="0">
                <a:solidFill>
                  <a:schemeClr val="bg1"/>
                </a:solidFill>
                <a:latin typeface="Tahoma" pitchFamily="34" charset="0"/>
                <a:ea typeface="Tahoma" pitchFamily="34" charset="0"/>
                <a:cs typeface="Tahoma" pitchFamily="34" charset="0"/>
              </a:rPr>
              <a:t>Understanding of VM concepts </a:t>
            </a:r>
          </a:p>
          <a:p>
            <a:pPr>
              <a:buFont typeface="Arial" pitchFamily="34" charset="0"/>
              <a:buChar char="•"/>
            </a:pPr>
            <a:r>
              <a:rPr lang="en-CA" b="1" dirty="0" smtClean="0">
                <a:solidFill>
                  <a:schemeClr val="bg1"/>
                </a:solidFill>
                <a:latin typeface="Tahoma" pitchFamily="34" charset="0"/>
                <a:ea typeface="Tahoma" pitchFamily="34" charset="0"/>
                <a:cs typeface="Tahoma" pitchFamily="34" charset="0"/>
              </a:rPr>
              <a:t>High standards of practice </a:t>
            </a:r>
          </a:p>
          <a:p>
            <a:pPr>
              <a:buFont typeface="Arial" pitchFamily="34" charset="0"/>
              <a:buChar char="•"/>
            </a:pPr>
            <a:r>
              <a:rPr lang="en-CA" b="1" dirty="0" smtClean="0">
                <a:solidFill>
                  <a:schemeClr val="bg1"/>
                </a:solidFill>
                <a:latin typeface="Tahoma" pitchFamily="34" charset="0"/>
                <a:ea typeface="Tahoma" pitchFamily="34" charset="0"/>
                <a:cs typeface="Tahoma" pitchFamily="34" charset="0"/>
              </a:rPr>
              <a:t>Stakeholder education and promoting successes</a:t>
            </a:r>
          </a:p>
          <a:p>
            <a:endParaRPr lang="en-CA" dirty="0" smtClean="0">
              <a:solidFill>
                <a:schemeClr val="bg1"/>
              </a:solidFill>
              <a:latin typeface="Tahoma" pitchFamily="34" charset="0"/>
              <a:ea typeface="Tahoma" pitchFamily="34" charset="0"/>
              <a:cs typeface="Tahoma" pitchFamily="34" charset="0"/>
            </a:endParaRPr>
          </a:p>
          <a:p>
            <a:endParaRPr lang="en-CA" dirty="0" smtClean="0">
              <a:solidFill>
                <a:schemeClr val="bg1"/>
              </a:solidFill>
              <a:latin typeface="Tahoma" pitchFamily="34" charset="0"/>
              <a:ea typeface="Tahoma" pitchFamily="34" charset="0"/>
              <a:cs typeface="Tahoma" pitchFamily="34" charset="0"/>
            </a:endParaRPr>
          </a:p>
          <a:p>
            <a:pPr>
              <a:buFont typeface="Arial" pitchFamily="34" charset="0"/>
              <a:buChar char="•"/>
            </a:pPr>
            <a:endParaRPr lang="en-CA" dirty="0" smtClean="0">
              <a:solidFill>
                <a:schemeClr val="bg1"/>
              </a:solidFill>
              <a:latin typeface="Tahoma" pitchFamily="34" charset="0"/>
              <a:ea typeface="Tahoma" pitchFamily="34" charset="0"/>
              <a:cs typeface="Tahoma" pitchFamily="34" charset="0"/>
            </a:endParaRPr>
          </a:p>
          <a:p>
            <a:pPr>
              <a:buFont typeface="Arial" pitchFamily="34" charset="0"/>
              <a:buChar char="•"/>
            </a:pPr>
            <a:endParaRPr lang="en-CA" dirty="0" smtClean="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05298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Government Excellence</a:t>
            </a:r>
            <a:endParaRPr lang="en-US" b="1" dirty="0"/>
          </a:p>
        </p:txBody>
      </p:sp>
    </p:spTree>
    <p:extLst>
      <p:ext uri="{BB962C8B-B14F-4D97-AF65-F5344CB8AC3E}">
        <p14:creationId xmlns:p14="http://schemas.microsoft.com/office/powerpoint/2010/main" val="1806702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bru1908060029.JPG"/>
          <p:cNvPicPr>
            <a:picLocks noChangeAspect="1"/>
          </p:cNvPicPr>
          <p:nvPr/>
        </p:nvPicPr>
        <p:blipFill>
          <a:blip r:embed="rId3" cstate="prin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p:nvPr>
        </p:nvSpPr>
        <p:spPr>
          <a:xfrm>
            <a:off x="381000" y="457200"/>
            <a:ext cx="5638800" cy="639763"/>
          </a:xfrm>
          <a:solidFill>
            <a:schemeClr val="accent3"/>
          </a:solidFill>
        </p:spPr>
        <p:txBody>
          <a:bodyPr/>
          <a:lstStyle/>
          <a:p>
            <a:r>
              <a:rPr lang="en-US" b="1" dirty="0" smtClean="0">
                <a:solidFill>
                  <a:schemeClr val="bg1"/>
                </a:solidFill>
              </a:rPr>
              <a:t>Government Excellence</a:t>
            </a:r>
            <a:endParaRPr lang="en-US" b="1" dirty="0">
              <a:solidFill>
                <a:schemeClr val="bg1"/>
              </a:solidFill>
            </a:endParaRPr>
          </a:p>
        </p:txBody>
      </p:sp>
      <p:sp>
        <p:nvSpPr>
          <p:cNvPr id="5" name="TextBox 4"/>
          <p:cNvSpPr txBox="1"/>
          <p:nvPr/>
        </p:nvSpPr>
        <p:spPr>
          <a:xfrm>
            <a:off x="304800" y="4419600"/>
            <a:ext cx="7391400" cy="2123658"/>
          </a:xfrm>
          <a:prstGeom prst="rect">
            <a:avLst/>
          </a:prstGeom>
          <a:noFill/>
        </p:spPr>
        <p:txBody>
          <a:bodyPr wrap="square" rtlCol="0">
            <a:spAutoFit/>
          </a:bodyPr>
          <a:lstStyle/>
          <a:p>
            <a:pPr>
              <a:buFont typeface="Arial" pitchFamily="34" charset="0"/>
              <a:buChar char="•"/>
            </a:pPr>
            <a:r>
              <a:rPr lang="en-CA" sz="2800" b="1" dirty="0" smtClean="0">
                <a:solidFill>
                  <a:schemeClr val="bg1"/>
                </a:solidFill>
                <a:latin typeface="Tahoma" pitchFamily="34" charset="0"/>
                <a:ea typeface="Tahoma" pitchFamily="34" charset="0"/>
                <a:cs typeface="Tahoma" pitchFamily="34" charset="0"/>
              </a:rPr>
              <a:t>Regulation and certification</a:t>
            </a:r>
          </a:p>
          <a:p>
            <a:pPr>
              <a:buFont typeface="Arial" pitchFamily="34" charset="0"/>
              <a:buChar char="•"/>
            </a:pPr>
            <a:r>
              <a:rPr lang="en-CA" sz="2800" b="1" dirty="0" smtClean="0">
                <a:solidFill>
                  <a:schemeClr val="bg1"/>
                </a:solidFill>
                <a:latin typeface="Tahoma" pitchFamily="34" charset="0"/>
                <a:ea typeface="Tahoma" pitchFamily="34" charset="0"/>
                <a:cs typeface="Tahoma" pitchFamily="34" charset="0"/>
              </a:rPr>
              <a:t>Compliance and Enforcement</a:t>
            </a:r>
          </a:p>
          <a:p>
            <a:pPr>
              <a:buFont typeface="Arial" pitchFamily="34" charset="0"/>
              <a:buChar char="•"/>
            </a:pPr>
            <a:r>
              <a:rPr lang="en-CA" sz="2800" b="1" dirty="0" smtClean="0">
                <a:solidFill>
                  <a:schemeClr val="bg1"/>
                </a:solidFill>
                <a:latin typeface="Tahoma" pitchFamily="34" charset="0"/>
                <a:ea typeface="Tahoma" pitchFamily="34" charset="0"/>
                <a:cs typeface="Tahoma" pitchFamily="34" charset="0"/>
              </a:rPr>
              <a:t>Being Proactive</a:t>
            </a:r>
          </a:p>
          <a:p>
            <a:pPr>
              <a:buFont typeface="Arial" pitchFamily="34" charset="0"/>
              <a:buChar char="•"/>
            </a:pPr>
            <a:endParaRPr lang="en-CA" dirty="0" smtClean="0">
              <a:solidFill>
                <a:schemeClr val="bg1"/>
              </a:solidFill>
            </a:endParaRPr>
          </a:p>
          <a:p>
            <a:pPr>
              <a:buFont typeface="Arial" pitchFamily="34" charset="0"/>
              <a:buChar char="•"/>
            </a:pPr>
            <a:endParaRPr lang="en-CA" dirty="0">
              <a:solidFill>
                <a:schemeClr val="bg1"/>
              </a:solidFill>
            </a:endParaRPr>
          </a:p>
        </p:txBody>
      </p:sp>
    </p:spTree>
    <p:extLst>
      <p:ext uri="{BB962C8B-B14F-4D97-AF65-F5344CB8AC3E}">
        <p14:creationId xmlns:p14="http://schemas.microsoft.com/office/powerpoint/2010/main" val="21142301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Contractor Excellence</a:t>
            </a:r>
            <a:endParaRPr lang="en-US" b="1" dirty="0"/>
          </a:p>
        </p:txBody>
      </p:sp>
    </p:spTree>
    <p:extLst>
      <p:ext uri="{BB962C8B-B14F-4D97-AF65-F5344CB8AC3E}">
        <p14:creationId xmlns:p14="http://schemas.microsoft.com/office/powerpoint/2010/main" val="180670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03237"/>
            <a:ext cx="5486400" cy="715963"/>
          </a:xfrm>
          <a:solidFill>
            <a:schemeClr val="accent3"/>
          </a:solidFill>
        </p:spPr>
        <p:txBody>
          <a:bodyPr/>
          <a:lstStyle/>
          <a:p>
            <a:r>
              <a:rPr lang="en-CA" b="1" dirty="0" smtClean="0">
                <a:solidFill>
                  <a:schemeClr val="bg1"/>
                </a:solidFill>
              </a:rPr>
              <a:t>Contractor Excellence</a:t>
            </a:r>
            <a:r>
              <a:rPr lang="en-CA" b="1" dirty="0" smtClean="0"/>
              <a:t> </a:t>
            </a:r>
            <a:endParaRPr lang="en-CA" b="1" dirty="0"/>
          </a:p>
        </p:txBody>
      </p:sp>
      <p:sp>
        <p:nvSpPr>
          <p:cNvPr id="3" name="Content Placeholder 2"/>
          <p:cNvSpPr>
            <a:spLocks noGrp="1"/>
          </p:cNvSpPr>
          <p:nvPr>
            <p:ph idx="1"/>
          </p:nvPr>
        </p:nvSpPr>
        <p:spPr>
          <a:xfrm>
            <a:off x="457200" y="3048000"/>
            <a:ext cx="7772400" cy="2971800"/>
          </a:xfrm>
        </p:spPr>
        <p:txBody>
          <a:bodyPr/>
          <a:lstStyle/>
          <a:p>
            <a:pPr marL="457200" indent="-457200">
              <a:buFont typeface="Arial" panose="020B0604020202020204" pitchFamily="34" charset="0"/>
              <a:buChar char="•"/>
            </a:pPr>
            <a:r>
              <a:rPr lang="en-CA" sz="2800" b="1" dirty="0" smtClean="0">
                <a:solidFill>
                  <a:schemeClr val="bg1"/>
                </a:solidFill>
              </a:rPr>
              <a:t>Leadership in Safety</a:t>
            </a:r>
          </a:p>
          <a:p>
            <a:pPr marL="1200150" lvl="1" indent="-457200">
              <a:buFont typeface="Arial" panose="020B0604020202020204" pitchFamily="34" charset="0"/>
              <a:buChar char="•"/>
            </a:pPr>
            <a:r>
              <a:rPr lang="en-CA" sz="2000" b="1" dirty="0" smtClean="0">
                <a:solidFill>
                  <a:schemeClr val="bg1"/>
                </a:solidFill>
              </a:rPr>
              <a:t>Safety Manager</a:t>
            </a:r>
          </a:p>
          <a:p>
            <a:pPr marL="1200150" lvl="1" indent="-457200">
              <a:buFont typeface="Arial" panose="020B0604020202020204" pitchFamily="34" charset="0"/>
              <a:buChar char="•"/>
            </a:pPr>
            <a:r>
              <a:rPr lang="en-CA" sz="2000" b="1" dirty="0" smtClean="0">
                <a:solidFill>
                  <a:schemeClr val="bg1"/>
                </a:solidFill>
              </a:rPr>
              <a:t>Training</a:t>
            </a:r>
          </a:p>
          <a:p>
            <a:pPr marL="1200150" lvl="1" indent="-457200">
              <a:buFont typeface="Arial" panose="020B0604020202020204" pitchFamily="34" charset="0"/>
              <a:buChar char="•"/>
            </a:pPr>
            <a:r>
              <a:rPr lang="en-CA" sz="2000" b="1" dirty="0" smtClean="0">
                <a:solidFill>
                  <a:schemeClr val="bg1"/>
                </a:solidFill>
              </a:rPr>
              <a:t>Mentorship</a:t>
            </a:r>
          </a:p>
          <a:p>
            <a:pPr marL="1200150" lvl="1" indent="-457200">
              <a:buFont typeface="Arial" panose="020B0604020202020204" pitchFamily="34" charset="0"/>
              <a:buChar char="•"/>
            </a:pPr>
            <a:r>
              <a:rPr lang="en-CA" sz="2000" b="1" dirty="0" smtClean="0">
                <a:solidFill>
                  <a:schemeClr val="bg1"/>
                </a:solidFill>
              </a:rPr>
              <a:t>Asset Tracking</a:t>
            </a:r>
          </a:p>
          <a:p>
            <a:pPr marL="1200150" lvl="1" indent="-457200">
              <a:buFont typeface="Arial" panose="020B0604020202020204" pitchFamily="34" charset="0"/>
              <a:buChar char="•"/>
            </a:pPr>
            <a:r>
              <a:rPr lang="en-CA" sz="2000" b="1" dirty="0" smtClean="0">
                <a:solidFill>
                  <a:schemeClr val="bg1"/>
                </a:solidFill>
              </a:rPr>
              <a:t>Drug and Alcohol Testing</a:t>
            </a:r>
          </a:p>
          <a:p>
            <a:pPr marL="1200150" lvl="1" indent="-457200">
              <a:buFont typeface="Arial" panose="020B0604020202020204" pitchFamily="34" charset="0"/>
              <a:buChar char="•"/>
            </a:pPr>
            <a:r>
              <a:rPr lang="en-CA" sz="2000" b="1" dirty="0" smtClean="0">
                <a:solidFill>
                  <a:schemeClr val="bg1"/>
                </a:solidFill>
              </a:rPr>
              <a:t>Incident Reporting and Investigation</a:t>
            </a:r>
          </a:p>
          <a:p>
            <a:pPr marL="1200150" lvl="1" indent="-457200">
              <a:buFont typeface="Arial" panose="020B0604020202020204" pitchFamily="34" charset="0"/>
              <a:buChar char="•"/>
            </a:pPr>
            <a:endParaRPr lang="en-CA" sz="2800" b="1" dirty="0" smtClean="0">
              <a:solidFill>
                <a:schemeClr val="bg1"/>
              </a:solidFill>
            </a:endParaRPr>
          </a:p>
          <a:p>
            <a:pPr>
              <a:buFont typeface="Arial" pitchFamily="34" charset="0"/>
              <a:buChar char="•"/>
            </a:pPr>
            <a:endParaRPr lang="en-CA" sz="2800" b="1" dirty="0" smtClean="0">
              <a:solidFill>
                <a:schemeClr val="bg1"/>
              </a:solidFill>
            </a:endParaRPr>
          </a:p>
          <a:p>
            <a:r>
              <a:rPr lang="en-CA" sz="4000" b="1" dirty="0" smtClean="0">
                <a:solidFill>
                  <a:schemeClr val="bg1"/>
                </a:solidFill>
              </a:rPr>
              <a:t> </a:t>
            </a:r>
          </a:p>
          <a:p>
            <a:pPr>
              <a:buFont typeface="Arial" pitchFamily="34" charset="0"/>
              <a:buChar char="•"/>
            </a:pPr>
            <a:endParaRPr lang="en-CA" dirty="0" smtClean="0">
              <a:solidFill>
                <a:schemeClr val="bg1"/>
              </a:solidFill>
            </a:endParaRPr>
          </a:p>
          <a:p>
            <a:pPr>
              <a:buFont typeface="Arial" pitchFamily="34" charset="0"/>
              <a:buChar char="•"/>
            </a:pPr>
            <a:endParaRPr lang="en-CA"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467600" cy="609600"/>
          </a:xfrm>
          <a:solidFill>
            <a:schemeClr val="accent3"/>
          </a:solidFill>
        </p:spPr>
        <p:txBody>
          <a:bodyPr/>
          <a:lstStyle/>
          <a:p>
            <a:r>
              <a:rPr lang="en-CA" b="1" dirty="0" smtClean="0">
                <a:solidFill>
                  <a:schemeClr val="bg1"/>
                </a:solidFill>
              </a:rPr>
              <a:t>Contractor Excellence </a:t>
            </a:r>
            <a:endParaRPr lang="en-CA" b="1" dirty="0">
              <a:solidFill>
                <a:schemeClr val="bg1"/>
              </a:solidFill>
            </a:endParaRPr>
          </a:p>
        </p:txBody>
      </p:sp>
      <p:sp>
        <p:nvSpPr>
          <p:cNvPr id="3" name="Content Placeholder 2"/>
          <p:cNvSpPr>
            <a:spLocks noGrp="1"/>
          </p:cNvSpPr>
          <p:nvPr>
            <p:ph idx="1"/>
          </p:nvPr>
        </p:nvSpPr>
        <p:spPr>
          <a:xfrm>
            <a:off x="457200" y="1295400"/>
            <a:ext cx="7924800" cy="4800600"/>
          </a:xfrm>
        </p:spPr>
        <p:txBody>
          <a:bodyPr/>
          <a:lstStyle/>
          <a:p>
            <a:pPr>
              <a:buFont typeface="Arial" pitchFamily="34" charset="0"/>
              <a:buChar char="•"/>
            </a:pPr>
            <a:r>
              <a:rPr lang="en-CA" sz="2800" b="1" dirty="0" smtClean="0">
                <a:solidFill>
                  <a:schemeClr val="bg1"/>
                </a:solidFill>
              </a:rPr>
              <a:t>Product Quality</a:t>
            </a:r>
          </a:p>
          <a:p>
            <a:pPr lvl="1">
              <a:buFont typeface="Arial" pitchFamily="34" charset="0"/>
              <a:buChar char="•"/>
            </a:pPr>
            <a:r>
              <a:rPr lang="en-CA" sz="2800" b="1" dirty="0" smtClean="0">
                <a:solidFill>
                  <a:schemeClr val="bg1"/>
                </a:solidFill>
              </a:rPr>
              <a:t>Competent and knowledgeable personnel</a:t>
            </a:r>
          </a:p>
          <a:p>
            <a:pPr lvl="1">
              <a:buFont typeface="Arial" pitchFamily="34" charset="0"/>
              <a:buChar char="•"/>
            </a:pPr>
            <a:endParaRPr lang="en-CA" sz="2800" b="1" dirty="0">
              <a:solidFill>
                <a:schemeClr val="bg1"/>
              </a:solidFill>
            </a:endParaRPr>
          </a:p>
          <a:p>
            <a:pPr marL="457200" lvl="1" indent="0">
              <a:buNone/>
            </a:pPr>
            <a:endParaRPr lang="en-CA" sz="2800" b="1" dirty="0" smtClean="0">
              <a:solidFill>
                <a:schemeClr val="bg1"/>
              </a:solidFill>
            </a:endParaRPr>
          </a:p>
          <a:p>
            <a:pPr marL="457200" lvl="1" indent="0">
              <a:buNone/>
            </a:pPr>
            <a:endParaRPr lang="en-CA" sz="2800" b="1" dirty="0">
              <a:solidFill>
                <a:schemeClr val="bg1"/>
              </a:solidFill>
            </a:endParaRPr>
          </a:p>
          <a:p>
            <a:pPr marL="457200" lvl="1" indent="0">
              <a:buNone/>
            </a:pPr>
            <a:endParaRPr lang="en-CA" sz="2800" b="1" dirty="0" smtClean="0">
              <a:solidFill>
                <a:schemeClr val="bg1"/>
              </a:solidFill>
            </a:endParaRPr>
          </a:p>
          <a:p>
            <a:pPr>
              <a:buFont typeface="Arial" pitchFamily="34" charset="0"/>
              <a:buChar char="•"/>
            </a:pPr>
            <a:r>
              <a:rPr lang="en-CA" sz="2800" b="1" dirty="0" smtClean="0">
                <a:solidFill>
                  <a:schemeClr val="bg1"/>
                </a:solidFill>
              </a:rPr>
              <a:t>Professionalism</a:t>
            </a:r>
          </a:p>
          <a:p>
            <a:pPr lvl="1">
              <a:buFont typeface="Arial" pitchFamily="34" charset="0"/>
              <a:buChar char="•"/>
            </a:pPr>
            <a:r>
              <a:rPr lang="en-CA" sz="2800" b="1" dirty="0" smtClean="0">
                <a:solidFill>
                  <a:schemeClr val="bg1"/>
                </a:solidFill>
              </a:rPr>
              <a:t>Highly visible to all stakeholders</a:t>
            </a:r>
          </a:p>
          <a:p>
            <a:pPr lvl="1">
              <a:buFont typeface="Arial" pitchFamily="34" charset="0"/>
              <a:buChar char="•"/>
            </a:pPr>
            <a:endParaRPr lang="en-CA" sz="2800" b="1" dirty="0" smtClean="0">
              <a:solidFill>
                <a:schemeClr val="bg1"/>
              </a:solidFill>
            </a:endParaRPr>
          </a:p>
          <a:p>
            <a:pPr>
              <a:buFont typeface="Arial" pitchFamily="34" charset="0"/>
              <a:buChar char="•"/>
            </a:pPr>
            <a:endParaRPr lang="en-CA" sz="2800" dirty="0" smtClean="0">
              <a:solidFill>
                <a:schemeClr val="bg1"/>
              </a:solidFill>
            </a:endParaRPr>
          </a:p>
          <a:p>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Chemical Companies Excellence</a:t>
            </a:r>
            <a:endParaRPr lang="en-US" b="1" dirty="0"/>
          </a:p>
        </p:txBody>
      </p:sp>
    </p:spTree>
    <p:extLst>
      <p:ext uri="{BB962C8B-B14F-4D97-AF65-F5344CB8AC3E}">
        <p14:creationId xmlns:p14="http://schemas.microsoft.com/office/powerpoint/2010/main" val="180670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7"/>
            <a:ext cx="5334000" cy="639763"/>
          </a:xfrm>
          <a:solidFill>
            <a:schemeClr val="accent3"/>
          </a:solidFill>
        </p:spPr>
        <p:txBody>
          <a:bodyPr/>
          <a:lstStyle/>
          <a:p>
            <a:r>
              <a:rPr lang="en-CA" b="1" dirty="0" smtClean="0">
                <a:solidFill>
                  <a:schemeClr val="bg1"/>
                </a:solidFill>
              </a:rPr>
              <a:t>Chemical Companies</a:t>
            </a:r>
            <a:endParaRPr lang="en-CA" b="1" dirty="0">
              <a:solidFill>
                <a:schemeClr val="bg1"/>
              </a:solidFill>
            </a:endParaRPr>
          </a:p>
        </p:txBody>
      </p:sp>
      <p:sp>
        <p:nvSpPr>
          <p:cNvPr id="5" name="Content Placeholder 4"/>
          <p:cNvSpPr>
            <a:spLocks noGrp="1"/>
          </p:cNvSpPr>
          <p:nvPr>
            <p:ph idx="1"/>
          </p:nvPr>
        </p:nvSpPr>
        <p:spPr>
          <a:xfrm>
            <a:off x="304800" y="4800600"/>
            <a:ext cx="7696200" cy="1676400"/>
          </a:xfrm>
        </p:spPr>
        <p:txBody>
          <a:bodyPr/>
          <a:lstStyle/>
          <a:p>
            <a:pPr>
              <a:buFont typeface="Arial" pitchFamily="34" charset="0"/>
              <a:buChar char="•"/>
            </a:pPr>
            <a:r>
              <a:rPr lang="en-CA" sz="2400" b="1" dirty="0" smtClean="0">
                <a:solidFill>
                  <a:schemeClr val="bg1"/>
                </a:solidFill>
              </a:rPr>
              <a:t>Product leadership beyond customer service</a:t>
            </a:r>
          </a:p>
          <a:p>
            <a:pPr>
              <a:buFont typeface="Arial" pitchFamily="34" charset="0"/>
              <a:buChar char="•"/>
            </a:pPr>
            <a:r>
              <a:rPr lang="en-CA" sz="2400" b="1" dirty="0" smtClean="0">
                <a:solidFill>
                  <a:schemeClr val="bg1"/>
                </a:solidFill>
              </a:rPr>
              <a:t>Research </a:t>
            </a:r>
            <a:r>
              <a:rPr lang="en-CA" sz="2400" b="1" dirty="0" smtClean="0">
                <a:solidFill>
                  <a:schemeClr val="bg1"/>
                </a:solidFill>
              </a:rPr>
              <a:t>and development</a:t>
            </a:r>
          </a:p>
          <a:p>
            <a:pPr>
              <a:buFont typeface="Arial" pitchFamily="34" charset="0"/>
              <a:buChar char="•"/>
            </a:pPr>
            <a:endParaRPr lang="en-CA" dirty="0" smtClean="0"/>
          </a:p>
          <a:p>
            <a:endParaRPr lang="en-CA"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In Conclusion</a:t>
            </a:r>
            <a:endParaRPr lang="en-US" b="1" dirty="0"/>
          </a:p>
        </p:txBody>
      </p:sp>
    </p:spTree>
    <p:extLst>
      <p:ext uri="{BB962C8B-B14F-4D97-AF65-F5344CB8AC3E}">
        <p14:creationId xmlns:p14="http://schemas.microsoft.com/office/powerpoint/2010/main" val="180670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55638"/>
            <a:ext cx="2819400" cy="639762"/>
          </a:xfrm>
          <a:solidFill>
            <a:schemeClr val="accent3"/>
          </a:solidFill>
        </p:spPr>
        <p:txBody>
          <a:bodyPr/>
          <a:lstStyle/>
          <a:p>
            <a:r>
              <a:rPr lang="en-US" b="1" dirty="0" smtClean="0">
                <a:solidFill>
                  <a:schemeClr val="bg1"/>
                </a:solidFill>
              </a:rPr>
              <a:t>Agenda</a:t>
            </a:r>
            <a:endParaRPr lang="en-US" b="1" dirty="0">
              <a:solidFill>
                <a:schemeClr val="bg1"/>
              </a:solidFill>
            </a:endParaRPr>
          </a:p>
        </p:txBody>
      </p:sp>
      <p:sp>
        <p:nvSpPr>
          <p:cNvPr id="3" name="Content Placeholder 2"/>
          <p:cNvSpPr>
            <a:spLocks noGrp="1"/>
          </p:cNvSpPr>
          <p:nvPr>
            <p:ph idx="1"/>
          </p:nvPr>
        </p:nvSpPr>
        <p:spPr>
          <a:xfrm>
            <a:off x="609600" y="2590800"/>
            <a:ext cx="7467600" cy="3581400"/>
          </a:xfrm>
        </p:spPr>
        <p:txBody>
          <a:bodyPr/>
          <a:lstStyle/>
          <a:p>
            <a:pPr marL="457200" indent="-457200">
              <a:buFont typeface="+mj-lt"/>
              <a:buAutoNum type="arabicPeriod"/>
            </a:pPr>
            <a:r>
              <a:rPr lang="en-US" b="1" dirty="0" smtClean="0">
                <a:solidFill>
                  <a:schemeClr val="bg1"/>
                </a:solidFill>
              </a:rPr>
              <a:t>Industry challenges</a:t>
            </a:r>
          </a:p>
          <a:p>
            <a:pPr marL="457200" indent="-457200">
              <a:buFont typeface="+mj-lt"/>
              <a:buAutoNum type="arabicPeriod"/>
            </a:pPr>
            <a:r>
              <a:rPr lang="en-US" b="1" dirty="0" smtClean="0">
                <a:solidFill>
                  <a:schemeClr val="bg1"/>
                </a:solidFill>
              </a:rPr>
              <a:t>Excellence in VM</a:t>
            </a:r>
          </a:p>
          <a:p>
            <a:pPr marL="457200" indent="-457200">
              <a:buFont typeface="+mj-lt"/>
              <a:buAutoNum type="arabicPeriod"/>
            </a:pPr>
            <a:r>
              <a:rPr lang="en-US" b="1" dirty="0" smtClean="0">
                <a:solidFill>
                  <a:schemeClr val="bg1"/>
                </a:solidFill>
              </a:rPr>
              <a:t>Roles for achieving excellence: </a:t>
            </a:r>
          </a:p>
          <a:p>
            <a:pPr marL="857250" lvl="1" indent="-457200">
              <a:buFont typeface="+mj-lt"/>
              <a:buAutoNum type="arabicPeriod"/>
            </a:pPr>
            <a:r>
              <a:rPr lang="en-US" b="1" dirty="0" smtClean="0">
                <a:solidFill>
                  <a:schemeClr val="bg1"/>
                </a:solidFill>
              </a:rPr>
              <a:t>Industry</a:t>
            </a:r>
          </a:p>
          <a:p>
            <a:pPr marL="857250" lvl="1" indent="-457200">
              <a:buFont typeface="+mj-lt"/>
              <a:buAutoNum type="arabicPeriod"/>
            </a:pPr>
            <a:r>
              <a:rPr lang="en-US" b="1" dirty="0" smtClean="0">
                <a:solidFill>
                  <a:schemeClr val="bg1"/>
                </a:solidFill>
              </a:rPr>
              <a:t>Contractors</a:t>
            </a:r>
          </a:p>
          <a:p>
            <a:pPr marL="857250" lvl="1" indent="-457200">
              <a:buFont typeface="+mj-lt"/>
              <a:buAutoNum type="arabicPeriod"/>
            </a:pPr>
            <a:r>
              <a:rPr lang="en-US" b="1" dirty="0" smtClean="0">
                <a:solidFill>
                  <a:schemeClr val="bg1"/>
                </a:solidFill>
              </a:rPr>
              <a:t>Government</a:t>
            </a:r>
          </a:p>
          <a:p>
            <a:pPr marL="857250" lvl="1" indent="-457200">
              <a:buFont typeface="+mj-lt"/>
              <a:buAutoNum type="arabicPeriod"/>
            </a:pPr>
            <a:r>
              <a:rPr lang="en-US" b="1" dirty="0" smtClean="0">
                <a:solidFill>
                  <a:schemeClr val="bg1"/>
                </a:solidFill>
              </a:rPr>
              <a:t>Chemical Companies</a:t>
            </a:r>
            <a:endParaRPr lang="en-US" b="1" dirty="0" smtClean="0"/>
          </a:p>
          <a:p>
            <a:endParaRPr lang="en-US" dirty="0" smtClean="0"/>
          </a:p>
          <a:p>
            <a:endParaRPr lang="en-US" dirty="0" smtClean="0"/>
          </a:p>
        </p:txBody>
      </p:sp>
    </p:spTree>
    <p:extLst>
      <p:ext uri="{BB962C8B-B14F-4D97-AF65-F5344CB8AC3E}">
        <p14:creationId xmlns:p14="http://schemas.microsoft.com/office/powerpoint/2010/main" val="1763746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382000" cy="685800"/>
          </a:xfrm>
          <a:solidFill>
            <a:schemeClr val="accent3"/>
          </a:solidFill>
        </p:spPr>
        <p:txBody>
          <a:bodyPr/>
          <a:lstStyle/>
          <a:p>
            <a:r>
              <a:rPr lang="en-CA" sz="3200" b="1" dirty="0" smtClean="0">
                <a:solidFill>
                  <a:schemeClr val="bg1"/>
                </a:solidFill>
              </a:rPr>
              <a:t>Excellence in Vegetation Management</a:t>
            </a:r>
            <a:endParaRPr lang="en-CA" sz="3200" b="1" dirty="0">
              <a:solidFill>
                <a:schemeClr val="bg1"/>
              </a:solidFill>
            </a:endParaRPr>
          </a:p>
        </p:txBody>
      </p:sp>
      <p:sp>
        <p:nvSpPr>
          <p:cNvPr id="3" name="Content Placeholder 2"/>
          <p:cNvSpPr>
            <a:spLocks noGrp="1"/>
          </p:cNvSpPr>
          <p:nvPr>
            <p:ph idx="1"/>
          </p:nvPr>
        </p:nvSpPr>
        <p:spPr>
          <a:xfrm>
            <a:off x="381000" y="1295400"/>
            <a:ext cx="6477000" cy="4648200"/>
          </a:xfrm>
        </p:spPr>
        <p:txBody>
          <a:bodyPr/>
          <a:lstStyle/>
          <a:p>
            <a:r>
              <a:rPr kumimoji="1" lang="en-CA" b="1" i="1" dirty="0" smtClean="0">
                <a:latin typeface="Arial" pitchFamily="34" charset="0"/>
                <a:cs typeface="ＭＳ Ｐゴシック" charset="0"/>
              </a:rPr>
              <a:t>A philosophy of the workplace where problem-solving, teamwork, and leadership results in the ongoing improvement in an organization.</a:t>
            </a:r>
            <a:endParaRPr lang="en-CA"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Current Industry Challenges</a:t>
            </a:r>
            <a:endParaRPr lang="en-US" b="1" dirty="0"/>
          </a:p>
        </p:txBody>
      </p:sp>
    </p:spTree>
    <p:extLst>
      <p:ext uri="{BB962C8B-B14F-4D97-AF65-F5344CB8AC3E}">
        <p14:creationId xmlns:p14="http://schemas.microsoft.com/office/powerpoint/2010/main" val="180670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9000" b="-39000"/>
          </a:stretch>
        </a:blipFill>
        <a:effectLst/>
      </p:bgPr>
    </p:bg>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4" cstate="print"/>
          <a:srcRect/>
          <a:stretch>
            <a:fillRect/>
          </a:stretch>
        </p:blipFill>
        <p:spPr bwMode="auto">
          <a:xfrm>
            <a:off x="381000" y="4800600"/>
            <a:ext cx="5715000" cy="609600"/>
          </a:xfrm>
          <a:prstGeom prst="rect">
            <a:avLst/>
          </a:prstGeom>
          <a:ln>
            <a:solidFill>
              <a:schemeClr val="tx1"/>
            </a:solidFill>
          </a:ln>
          <a:scene3d>
            <a:camera prst="orthographicFront"/>
            <a:lightRig rig="threePt" dir="t"/>
          </a:scene3d>
          <a:sp3d>
            <a:bevelB/>
          </a:sp3d>
        </p:spPr>
      </p:pic>
      <p:sp>
        <p:nvSpPr>
          <p:cNvPr id="2" name="Title 1"/>
          <p:cNvSpPr>
            <a:spLocks noGrp="1"/>
          </p:cNvSpPr>
          <p:nvPr>
            <p:ph type="title"/>
          </p:nvPr>
        </p:nvSpPr>
        <p:spPr>
          <a:xfrm>
            <a:off x="533400" y="228600"/>
            <a:ext cx="4953000" cy="609600"/>
          </a:xfrm>
          <a:solidFill>
            <a:schemeClr val="accent3"/>
          </a:solidFill>
        </p:spPr>
        <p:txBody>
          <a:bodyPr/>
          <a:lstStyle/>
          <a:p>
            <a:r>
              <a:rPr lang="en-US" sz="3200" b="1" dirty="0" smtClean="0">
                <a:solidFill>
                  <a:schemeClr val="bg1"/>
                </a:solidFill>
              </a:rPr>
              <a:t>Pesticides in the News</a:t>
            </a:r>
            <a:endParaRPr lang="en-US" sz="3200" b="1" dirty="0">
              <a:solidFill>
                <a:schemeClr val="bg1"/>
              </a:solidFill>
            </a:endParaRPr>
          </a:p>
        </p:txBody>
      </p:sp>
      <p:pic>
        <p:nvPicPr>
          <p:cNvPr id="4" name="Content Placeholder 3" descr="news clip.JPG"/>
          <p:cNvPicPr>
            <a:picLocks noGrp="1" noChangeAspect="1"/>
          </p:cNvPicPr>
          <p:nvPr>
            <p:ph idx="1"/>
          </p:nvPr>
        </p:nvPicPr>
        <p:blipFill>
          <a:blip r:embed="rId5" cstate="print"/>
          <a:stretch>
            <a:fillRect/>
          </a:stretch>
        </p:blipFill>
        <p:spPr>
          <a:xfrm>
            <a:off x="2209800" y="1676400"/>
            <a:ext cx="6705600" cy="629403"/>
          </a:xfrm>
          <a:prstGeom prst="rect">
            <a:avLst/>
          </a:prstGeom>
          <a:ln>
            <a:solidFill>
              <a:schemeClr val="tx1"/>
            </a:solidFill>
          </a:ln>
          <a:scene3d>
            <a:camera prst="orthographicFront"/>
            <a:lightRig rig="threePt" dir="t"/>
          </a:scene3d>
          <a:sp3d>
            <a:bevelB/>
          </a:sp3d>
        </p:spPr>
      </p:pic>
      <p:pic>
        <p:nvPicPr>
          <p:cNvPr id="1026" name="Picture 2"/>
          <p:cNvPicPr>
            <a:picLocks noChangeAspect="1" noChangeArrowheads="1"/>
          </p:cNvPicPr>
          <p:nvPr/>
        </p:nvPicPr>
        <p:blipFill>
          <a:blip r:embed="rId6" cstate="print"/>
          <a:srcRect/>
          <a:stretch>
            <a:fillRect/>
          </a:stretch>
        </p:blipFill>
        <p:spPr bwMode="auto">
          <a:xfrm>
            <a:off x="0" y="2362200"/>
            <a:ext cx="6553200" cy="457200"/>
          </a:xfrm>
          <a:prstGeom prst="rect">
            <a:avLst/>
          </a:prstGeom>
          <a:ln>
            <a:solidFill>
              <a:schemeClr val="tx1"/>
            </a:solidFill>
          </a:ln>
          <a:scene3d>
            <a:camera prst="orthographicFront"/>
            <a:lightRig rig="threePt" dir="t"/>
          </a:scene3d>
          <a:sp3d>
            <a:bevelB/>
          </a:sp3d>
        </p:spPr>
      </p:pic>
      <p:pic>
        <p:nvPicPr>
          <p:cNvPr id="1027" name="Picture 3"/>
          <p:cNvPicPr>
            <a:picLocks noChangeAspect="1" noChangeArrowheads="1"/>
          </p:cNvPicPr>
          <p:nvPr/>
        </p:nvPicPr>
        <p:blipFill>
          <a:blip r:embed="rId7" cstate="print"/>
          <a:srcRect/>
          <a:stretch>
            <a:fillRect/>
          </a:stretch>
        </p:blipFill>
        <p:spPr bwMode="auto">
          <a:xfrm>
            <a:off x="2362200" y="2895600"/>
            <a:ext cx="6629400" cy="565150"/>
          </a:xfrm>
          <a:prstGeom prst="rect">
            <a:avLst/>
          </a:prstGeom>
          <a:ln>
            <a:solidFill>
              <a:schemeClr val="tx1"/>
            </a:solidFill>
          </a:ln>
          <a:scene3d>
            <a:camera prst="orthographicFront"/>
            <a:lightRig rig="threePt" dir="t"/>
          </a:scene3d>
          <a:sp3d>
            <a:bevelB/>
          </a:sp3d>
        </p:spPr>
      </p:pic>
      <p:pic>
        <p:nvPicPr>
          <p:cNvPr id="1028" name="Picture 4"/>
          <p:cNvPicPr>
            <a:picLocks noChangeAspect="1" noChangeArrowheads="1"/>
          </p:cNvPicPr>
          <p:nvPr/>
        </p:nvPicPr>
        <p:blipFill>
          <a:blip r:embed="rId8" cstate="print"/>
          <a:srcRect/>
          <a:stretch>
            <a:fillRect/>
          </a:stretch>
        </p:blipFill>
        <p:spPr bwMode="auto">
          <a:xfrm>
            <a:off x="228600" y="3581400"/>
            <a:ext cx="7010400" cy="492125"/>
          </a:xfrm>
          <a:prstGeom prst="rect">
            <a:avLst/>
          </a:prstGeom>
          <a:ln>
            <a:solidFill>
              <a:schemeClr val="tx1"/>
            </a:solidFill>
          </a:ln>
          <a:scene3d>
            <a:camera prst="orthographicFront"/>
            <a:lightRig rig="threePt" dir="t"/>
          </a:scene3d>
          <a:sp3d>
            <a:bevelB/>
          </a:sp3d>
        </p:spPr>
      </p:pic>
      <p:pic>
        <p:nvPicPr>
          <p:cNvPr id="1029" name="Picture 5"/>
          <p:cNvPicPr>
            <a:picLocks noChangeAspect="1" noChangeArrowheads="1"/>
          </p:cNvPicPr>
          <p:nvPr/>
        </p:nvPicPr>
        <p:blipFill>
          <a:blip r:embed="rId9" cstate="print"/>
          <a:srcRect/>
          <a:stretch>
            <a:fillRect/>
          </a:stretch>
        </p:blipFill>
        <p:spPr bwMode="auto">
          <a:xfrm>
            <a:off x="2362200" y="5486400"/>
            <a:ext cx="6400800" cy="371475"/>
          </a:xfrm>
          <a:prstGeom prst="rect">
            <a:avLst/>
          </a:prstGeom>
          <a:ln>
            <a:solidFill>
              <a:schemeClr val="tx1"/>
            </a:solidFill>
          </a:ln>
          <a:scene3d>
            <a:camera prst="orthographicFront"/>
            <a:lightRig rig="threePt" dir="t"/>
          </a:scene3d>
          <a:sp3d>
            <a:bevelB/>
          </a:sp3d>
        </p:spPr>
      </p:pic>
      <p:pic>
        <p:nvPicPr>
          <p:cNvPr id="1030" name="Picture 6"/>
          <p:cNvPicPr>
            <a:picLocks noChangeAspect="1" noChangeArrowheads="1"/>
          </p:cNvPicPr>
          <p:nvPr/>
        </p:nvPicPr>
        <p:blipFill>
          <a:blip r:embed="rId10" cstate="print"/>
          <a:srcRect/>
          <a:stretch>
            <a:fillRect/>
          </a:stretch>
        </p:blipFill>
        <p:spPr bwMode="auto">
          <a:xfrm>
            <a:off x="304800" y="5988050"/>
            <a:ext cx="5715000" cy="869950"/>
          </a:xfrm>
          <a:prstGeom prst="rect">
            <a:avLst/>
          </a:prstGeom>
          <a:ln>
            <a:solidFill>
              <a:schemeClr val="tx1"/>
            </a:solidFill>
          </a:ln>
          <a:scene3d>
            <a:camera prst="orthographicFront"/>
            <a:lightRig rig="threePt" dir="t"/>
          </a:scene3d>
          <a:sp3d>
            <a:bevelB/>
          </a:sp3d>
        </p:spPr>
      </p:pic>
      <p:pic>
        <p:nvPicPr>
          <p:cNvPr id="1031" name="Picture 7"/>
          <p:cNvPicPr>
            <a:picLocks noChangeAspect="1" noChangeArrowheads="1"/>
          </p:cNvPicPr>
          <p:nvPr/>
        </p:nvPicPr>
        <p:blipFill>
          <a:blip r:embed="rId11" cstate="print"/>
          <a:srcRect/>
          <a:stretch>
            <a:fillRect/>
          </a:stretch>
        </p:blipFill>
        <p:spPr bwMode="auto">
          <a:xfrm>
            <a:off x="2362200" y="4191000"/>
            <a:ext cx="5562600" cy="533400"/>
          </a:xfrm>
          <a:prstGeom prst="rect">
            <a:avLst/>
          </a:prstGeom>
          <a:ln>
            <a:solidFill>
              <a:schemeClr val="tx1"/>
            </a:solidFill>
          </a:ln>
          <a:scene3d>
            <a:camera prst="orthographicFront"/>
            <a:lightRig rig="threePt" dir="t"/>
          </a:scene3d>
          <a:sp3d>
            <a:bevelB/>
          </a:sp3d>
        </p:spPr>
      </p:pic>
      <p:pic>
        <p:nvPicPr>
          <p:cNvPr id="1033" name="Picture 9"/>
          <p:cNvPicPr>
            <a:picLocks noChangeAspect="1" noChangeArrowheads="1"/>
          </p:cNvPicPr>
          <p:nvPr/>
        </p:nvPicPr>
        <p:blipFill>
          <a:blip r:embed="rId12" cstate="print"/>
          <a:srcRect/>
          <a:stretch>
            <a:fillRect/>
          </a:stretch>
        </p:blipFill>
        <p:spPr bwMode="auto">
          <a:xfrm>
            <a:off x="0" y="1066800"/>
            <a:ext cx="6619620" cy="540496"/>
          </a:xfrm>
          <a:prstGeom prst="rect">
            <a:avLst/>
          </a:prstGeom>
          <a:ln>
            <a:solidFill>
              <a:schemeClr val="tx1"/>
            </a:solidFill>
          </a:ln>
          <a:scene3d>
            <a:camera prst="orthographicFront"/>
            <a:lightRig rig="threePt" dir="t"/>
          </a:scene3d>
          <a:sp3d>
            <a:bevelB/>
          </a:sp3d>
        </p:spPr>
      </p:pic>
    </p:spTree>
    <p:extLst>
      <p:ext uri="{BB962C8B-B14F-4D97-AF65-F5344CB8AC3E}">
        <p14:creationId xmlns:p14="http://schemas.microsoft.com/office/powerpoint/2010/main" val="4253371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55638"/>
            <a:ext cx="6400800" cy="639762"/>
          </a:xfrm>
          <a:solidFill>
            <a:schemeClr val="accent3"/>
          </a:solidFill>
        </p:spPr>
        <p:txBody>
          <a:bodyPr/>
          <a:lstStyle/>
          <a:p>
            <a:r>
              <a:rPr lang="en-CA" sz="3200" b="1" dirty="0" smtClean="0">
                <a:solidFill>
                  <a:schemeClr val="bg1"/>
                </a:solidFill>
              </a:rPr>
              <a:t>Issues Associated with VM</a:t>
            </a:r>
            <a:endParaRPr lang="en-CA" sz="3200" b="1" dirty="0">
              <a:solidFill>
                <a:schemeClr val="bg1"/>
              </a:solidFill>
            </a:endParaRPr>
          </a:p>
        </p:txBody>
      </p:sp>
      <p:sp>
        <p:nvSpPr>
          <p:cNvPr id="3" name="Content Placeholder 2"/>
          <p:cNvSpPr>
            <a:spLocks noGrp="1"/>
          </p:cNvSpPr>
          <p:nvPr>
            <p:ph idx="1"/>
          </p:nvPr>
        </p:nvSpPr>
        <p:spPr>
          <a:xfrm>
            <a:off x="609600" y="4191000"/>
            <a:ext cx="7467600" cy="1981200"/>
          </a:xfrm>
        </p:spPr>
        <p:txBody>
          <a:bodyPr/>
          <a:lstStyle/>
          <a:p>
            <a:pPr>
              <a:buFont typeface="Arial" pitchFamily="34" charset="0"/>
              <a:buChar char="•"/>
            </a:pPr>
            <a:r>
              <a:rPr lang="en-CA" b="1" dirty="0" smtClean="0">
                <a:solidFill>
                  <a:schemeClr val="bg1"/>
                </a:solidFill>
              </a:rPr>
              <a:t>Public perception</a:t>
            </a:r>
          </a:p>
          <a:p>
            <a:pPr>
              <a:buFont typeface="Arial" pitchFamily="34" charset="0"/>
              <a:buChar char="•"/>
            </a:pPr>
            <a:r>
              <a:rPr lang="en-CA" b="1" dirty="0" smtClean="0">
                <a:solidFill>
                  <a:schemeClr val="bg1"/>
                </a:solidFill>
              </a:rPr>
              <a:t>Stakeholders and information sharing</a:t>
            </a:r>
          </a:p>
          <a:p>
            <a:pPr>
              <a:buFont typeface="Arial" pitchFamily="34" charset="0"/>
              <a:buChar char="•"/>
            </a:pPr>
            <a:r>
              <a:rPr lang="en-CA" b="1" dirty="0" smtClean="0">
                <a:solidFill>
                  <a:schemeClr val="bg1"/>
                </a:solidFill>
              </a:rPr>
              <a:t>Cumulative impacts</a:t>
            </a:r>
          </a:p>
          <a:p>
            <a:pPr>
              <a:buFont typeface="Arial" pitchFamily="34" charset="0"/>
              <a:buChar char="•"/>
            </a:pPr>
            <a:r>
              <a:rPr lang="en-CA" b="1" dirty="0" smtClean="0">
                <a:solidFill>
                  <a:schemeClr val="bg1"/>
                </a:solidFill>
              </a:rPr>
              <a:t>Out of jurisdiction impacts</a:t>
            </a:r>
            <a:endParaRPr lang="en-CA"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bg1"/>
                </a:solidFill>
              </a:rPr>
              <a:t>Setback or Opportunity?</a:t>
            </a:r>
            <a:endParaRPr lang="en-CA" dirty="0">
              <a:solidFill>
                <a:schemeClr val="bg1"/>
              </a:solidFill>
            </a:endParaRPr>
          </a:p>
        </p:txBody>
      </p:sp>
      <p:pic>
        <p:nvPicPr>
          <p:cNvPr id="5" name="Content Placeholder 4" descr="MjAxMi1lOTEwNzdhMGFjMTg3MDhj.png"/>
          <p:cNvPicPr>
            <a:picLocks noGrp="1" noChangeAspect="1"/>
          </p:cNvPicPr>
          <p:nvPr>
            <p:ph idx="1"/>
          </p:nvPr>
        </p:nvPicPr>
        <p:blipFill>
          <a:blip r:embed="rId3"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Capture.JPG"/>
          <p:cNvPicPr>
            <a:picLocks noGrp="1" noChangeAspect="1"/>
          </p:cNvPicPr>
          <p:nvPr>
            <p:ph idx="1"/>
          </p:nvPr>
        </p:nvPicPr>
        <p:blipFill>
          <a:blip r:embed="rId3" cstate="print"/>
          <a:stretch>
            <a:fillRect/>
          </a:stretch>
        </p:blipFill>
        <p:spPr>
          <a:xfrm>
            <a:off x="1905000" y="762000"/>
            <a:ext cx="4752975" cy="4724400"/>
          </a:xfrm>
        </p:spPr>
      </p:pic>
      <p:sp>
        <p:nvSpPr>
          <p:cNvPr id="2" name="Title 1"/>
          <p:cNvSpPr>
            <a:spLocks noGrp="1"/>
          </p:cNvSpPr>
          <p:nvPr>
            <p:ph type="title"/>
          </p:nvPr>
        </p:nvSpPr>
        <p:spPr>
          <a:xfrm>
            <a:off x="609600" y="152400"/>
            <a:ext cx="3429000" cy="563562"/>
          </a:xfrm>
          <a:solidFill>
            <a:schemeClr val="accent3"/>
          </a:solidFill>
        </p:spPr>
        <p:txBody>
          <a:bodyPr/>
          <a:lstStyle/>
          <a:p>
            <a:r>
              <a:rPr lang="en-CA" b="1" dirty="0" smtClean="0">
                <a:solidFill>
                  <a:schemeClr val="bg1"/>
                </a:solidFill>
              </a:rPr>
              <a:t>The Future</a:t>
            </a:r>
            <a:endParaRPr lang="en-CA" b="1" dirty="0">
              <a:solidFill>
                <a:schemeClr val="bg1"/>
              </a:solidFill>
            </a:endParaRPr>
          </a:p>
        </p:txBody>
      </p:sp>
      <p:sp>
        <p:nvSpPr>
          <p:cNvPr id="6" name="TextBox 5"/>
          <p:cNvSpPr txBox="1"/>
          <p:nvPr/>
        </p:nvSpPr>
        <p:spPr>
          <a:xfrm>
            <a:off x="1600200" y="1905000"/>
            <a:ext cx="6553200" cy="461665"/>
          </a:xfrm>
          <a:prstGeom prst="rect">
            <a:avLst/>
          </a:prstGeom>
          <a:noFill/>
        </p:spPr>
        <p:txBody>
          <a:bodyPr wrap="square" rtlCol="0">
            <a:spAutoFit/>
          </a:bodyPr>
          <a:lstStyle/>
          <a:p>
            <a:pPr>
              <a:buFont typeface="Arial" pitchFamily="34" charset="0"/>
              <a:buChar char="•"/>
            </a:pPr>
            <a:r>
              <a:rPr lang="en-CA" b="1" dirty="0" smtClean="0"/>
              <a:t>Forestry: Change in geographic harvest focus</a:t>
            </a:r>
            <a:endParaRPr lang="en-CA" b="1" dirty="0"/>
          </a:p>
        </p:txBody>
      </p:sp>
      <p:sp>
        <p:nvSpPr>
          <p:cNvPr id="7" name="TextBox 6"/>
          <p:cNvSpPr txBox="1"/>
          <p:nvPr/>
        </p:nvSpPr>
        <p:spPr>
          <a:xfrm>
            <a:off x="1600200" y="2667000"/>
            <a:ext cx="7162800" cy="461665"/>
          </a:xfrm>
          <a:prstGeom prst="rect">
            <a:avLst/>
          </a:prstGeom>
          <a:noFill/>
        </p:spPr>
        <p:txBody>
          <a:bodyPr wrap="square" rtlCol="0">
            <a:spAutoFit/>
          </a:bodyPr>
          <a:lstStyle/>
          <a:p>
            <a:pPr>
              <a:buFont typeface="Arial" pitchFamily="34" charset="0"/>
              <a:buChar char="•"/>
            </a:pPr>
            <a:r>
              <a:rPr lang="en-CA" b="1" dirty="0" smtClean="0"/>
              <a:t>Industrial: Management of growing infrastructure </a:t>
            </a:r>
            <a:endParaRPr lang="en-CA" b="1" dirty="0"/>
          </a:p>
        </p:txBody>
      </p:sp>
      <p:sp>
        <p:nvSpPr>
          <p:cNvPr id="8" name="TextBox 7"/>
          <p:cNvSpPr txBox="1"/>
          <p:nvPr/>
        </p:nvSpPr>
        <p:spPr>
          <a:xfrm>
            <a:off x="1600200" y="3429000"/>
            <a:ext cx="7239000" cy="461665"/>
          </a:xfrm>
          <a:prstGeom prst="rect">
            <a:avLst/>
          </a:prstGeom>
          <a:noFill/>
        </p:spPr>
        <p:txBody>
          <a:bodyPr wrap="square" rtlCol="0">
            <a:spAutoFit/>
          </a:bodyPr>
          <a:lstStyle/>
          <a:p>
            <a:pPr>
              <a:buFont typeface="Arial" pitchFamily="34" charset="0"/>
              <a:buChar char="•"/>
            </a:pPr>
            <a:r>
              <a:rPr lang="en-CA" b="1" dirty="0" smtClean="0"/>
              <a:t>Industrial: Remedial maintenance treatments</a:t>
            </a:r>
            <a:endParaRPr lang="en-CA" b="1" dirty="0"/>
          </a:p>
        </p:txBody>
      </p:sp>
      <p:sp>
        <p:nvSpPr>
          <p:cNvPr id="10" name="TextBox 9"/>
          <p:cNvSpPr txBox="1"/>
          <p:nvPr/>
        </p:nvSpPr>
        <p:spPr>
          <a:xfrm>
            <a:off x="1600200" y="4191000"/>
            <a:ext cx="6553200" cy="457200"/>
          </a:xfrm>
          <a:prstGeom prst="rect">
            <a:avLst/>
          </a:prstGeom>
          <a:noFill/>
        </p:spPr>
        <p:txBody>
          <a:bodyPr wrap="square" rtlCol="0">
            <a:spAutoFit/>
          </a:bodyPr>
          <a:lstStyle/>
          <a:p>
            <a:pPr>
              <a:buFont typeface="Arial" pitchFamily="34" charset="0"/>
              <a:buChar char="•"/>
            </a:pPr>
            <a:r>
              <a:rPr lang="en-CA" b="1" dirty="0" smtClean="0"/>
              <a:t>Invasive: Continued management required. </a:t>
            </a:r>
            <a:endParaRPr lang="en-CA"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Excellence in Vegetation Management</a:t>
            </a:r>
            <a:endParaRPr lang="en-US" b="1" dirty="0"/>
          </a:p>
        </p:txBody>
      </p:sp>
    </p:spTree>
    <p:extLst>
      <p:ext uri="{BB962C8B-B14F-4D97-AF65-F5344CB8AC3E}">
        <p14:creationId xmlns:p14="http://schemas.microsoft.com/office/powerpoint/2010/main" val="1806702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609600"/>
          </a:xfrm>
          <a:solidFill>
            <a:schemeClr val="accent3"/>
          </a:solidFill>
        </p:spPr>
        <p:style>
          <a:lnRef idx="1">
            <a:schemeClr val="dk1"/>
          </a:lnRef>
          <a:fillRef idx="1001">
            <a:schemeClr val="dk1"/>
          </a:fillRef>
          <a:effectRef idx="2">
            <a:schemeClr val="dk1"/>
          </a:effectRef>
          <a:fontRef idx="minor">
            <a:schemeClr val="lt1"/>
          </a:fontRef>
        </p:style>
        <p:txBody>
          <a:bodyPr/>
          <a:lstStyle/>
          <a:p>
            <a:r>
              <a:rPr lang="en-CA" sz="3200" b="1" dirty="0" smtClean="0">
                <a:solidFill>
                  <a:schemeClr val="bg1"/>
                </a:solidFill>
                <a:latin typeface="Tahoma" pitchFamily="34" charset="0"/>
                <a:ea typeface="Tahoma" pitchFamily="34" charset="0"/>
                <a:cs typeface="Tahoma" pitchFamily="34" charset="0"/>
              </a:rPr>
              <a:t>Performance Excellence</a:t>
            </a:r>
            <a:endParaRPr lang="en-CA" sz="3200" b="1" dirty="0">
              <a:solidFill>
                <a:schemeClr val="bg1"/>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609600" y="1143000"/>
            <a:ext cx="7467600" cy="5029200"/>
          </a:xfrm>
        </p:spPr>
        <p:txBody>
          <a:bodyPr/>
          <a:lstStyle/>
          <a:p>
            <a:pPr>
              <a:buFont typeface="Arial" pitchFamily="34" charset="0"/>
              <a:buChar char="•"/>
            </a:pPr>
            <a:r>
              <a:rPr lang="en-CA" b="1" dirty="0" smtClean="0">
                <a:solidFill>
                  <a:schemeClr val="bg1"/>
                </a:solidFill>
              </a:rPr>
              <a:t>Applies to: </a:t>
            </a:r>
          </a:p>
          <a:p>
            <a:pPr lvl="1">
              <a:buFont typeface="Arial" pitchFamily="34" charset="0"/>
              <a:buChar char="•"/>
            </a:pPr>
            <a:r>
              <a:rPr lang="en-CA" b="1" dirty="0" smtClean="0">
                <a:solidFill>
                  <a:schemeClr val="bg1"/>
                </a:solidFill>
              </a:rPr>
              <a:t>Industry </a:t>
            </a:r>
          </a:p>
          <a:p>
            <a:pPr lvl="1">
              <a:buFont typeface="Arial" pitchFamily="34" charset="0"/>
              <a:buChar char="•"/>
            </a:pPr>
            <a:r>
              <a:rPr lang="en-CA" b="1" dirty="0" smtClean="0">
                <a:solidFill>
                  <a:schemeClr val="bg1"/>
                </a:solidFill>
              </a:rPr>
              <a:t>Government</a:t>
            </a:r>
          </a:p>
          <a:p>
            <a:pPr lvl="1">
              <a:buFont typeface="Arial" pitchFamily="34" charset="0"/>
              <a:buChar char="•"/>
            </a:pPr>
            <a:r>
              <a:rPr lang="en-CA" b="1" dirty="0" smtClean="0">
                <a:solidFill>
                  <a:schemeClr val="bg1"/>
                </a:solidFill>
              </a:rPr>
              <a:t>Chemical Companies and </a:t>
            </a:r>
          </a:p>
          <a:p>
            <a:pPr lvl="1">
              <a:buFont typeface="Arial" pitchFamily="34" charset="0"/>
              <a:buChar char="•"/>
            </a:pPr>
            <a:r>
              <a:rPr lang="en-CA" b="1" dirty="0" smtClean="0">
                <a:solidFill>
                  <a:schemeClr val="bg1"/>
                </a:solidFill>
              </a:rPr>
              <a:t>Applicator Contractors / Consultants</a:t>
            </a:r>
            <a:endParaRPr lang="en-CA" b="1"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A3124172734C04287F0494D88BB46F1" ma:contentTypeVersion="0" ma:contentTypeDescription="Create a new document." ma:contentTypeScope="" ma:versionID="5e2d6389f64cd6ce0bf91dfbe5443e65">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60679758-D50C-4369-870B-378EF780F30C}">
  <ds:schemaRefs>
    <ds:schemaRef ds:uri="http://schemas.microsoft.com/sharepoint/v3/contenttype/forms"/>
  </ds:schemaRefs>
</ds:datastoreItem>
</file>

<file path=customXml/itemProps2.xml><?xml version="1.0" encoding="utf-8"?>
<ds:datastoreItem xmlns:ds="http://schemas.openxmlformats.org/officeDocument/2006/customXml" ds:itemID="{3FE0CCC9-633B-463E-A493-3185A65019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3622</TotalTime>
  <Words>2051</Words>
  <Application>Microsoft Office PowerPoint</Application>
  <PresentationFormat>On-screen Show (4:3)</PresentationFormat>
  <Paragraphs>255</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Custom Design</vt:lpstr>
      <vt:lpstr>Excellence in Vegetation Management – </vt:lpstr>
      <vt:lpstr>Agenda</vt:lpstr>
      <vt:lpstr>Current Industry Challenges</vt:lpstr>
      <vt:lpstr>Pesticides in the News</vt:lpstr>
      <vt:lpstr>Issues Associated with VM</vt:lpstr>
      <vt:lpstr>Setback or Opportunity?</vt:lpstr>
      <vt:lpstr>The Future</vt:lpstr>
      <vt:lpstr>Excellence in Vegetation Management</vt:lpstr>
      <vt:lpstr>Performance Excellence</vt:lpstr>
      <vt:lpstr>Industry Excellence</vt:lpstr>
      <vt:lpstr>Industry Excellence</vt:lpstr>
      <vt:lpstr>Government Excellence</vt:lpstr>
      <vt:lpstr>Government Excellence</vt:lpstr>
      <vt:lpstr>Contractor Excellence</vt:lpstr>
      <vt:lpstr>Contractor Excellence </vt:lpstr>
      <vt:lpstr>Contractor Excellence </vt:lpstr>
      <vt:lpstr>Chemical Companies Excellence</vt:lpstr>
      <vt:lpstr>Chemical Companies</vt:lpstr>
      <vt:lpstr>In Conclusion</vt:lpstr>
      <vt:lpstr>Excellence in Vegetation Management</vt:lpstr>
    </vt:vector>
  </TitlesOfParts>
  <Company>Children First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Lisa Wood</dc:creator>
  <cp:lastModifiedBy>Dean</cp:lastModifiedBy>
  <cp:revision>230</cp:revision>
  <cp:lastPrinted>2009-04-22T19:24:48Z</cp:lastPrinted>
  <dcterms:created xsi:type="dcterms:W3CDTF">2014-07-10T21:57:42Z</dcterms:created>
  <dcterms:modified xsi:type="dcterms:W3CDTF">2016-11-09T16:40:03Z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0x0101000A3124172734C04287F0494D88BB46F1</vt:lpwstr>
  </property>
</Properties>
</file>